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58" r:id="rId6"/>
    <p:sldId id="262" r:id="rId7"/>
    <p:sldId id="267" r:id="rId8"/>
    <p:sldId id="266" r:id="rId9"/>
    <p:sldId id="270" r:id="rId10"/>
    <p:sldId id="271" r:id="rId11"/>
    <p:sldId id="272" r:id="rId12"/>
    <p:sldId id="275" r:id="rId13"/>
    <p:sldId id="27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BDB5F7"/>
    <a:srgbClr val="B8C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4442C-23BA-46E5-B041-044B893E4245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660E5-F218-4971-8AAB-E6762713F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97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0">
              <a:defRPr/>
            </a:pPr>
            <a:r>
              <a:rPr lang="fr-FR" u="sng" dirty="0"/>
              <a:t>Eléments</a:t>
            </a:r>
            <a:r>
              <a:rPr lang="fr-FR" u="sng" baseline="0" dirty="0"/>
              <a:t> complémentaires apportés en séance</a:t>
            </a:r>
          </a:p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AF79-066B-4921-867F-6742AAF903F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1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59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43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47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07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31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33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1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34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53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19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DB88-B1B1-48CA-AEDC-35E3F160F2E4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150C-D8F2-4CDB-BC4B-880333FFD9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67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pd-eps-premier-degre-rhone.enseigne.ac-lyon.fr/spip/spip.php?article31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https://cpd-eps-premier-degre-rhone.enseigne.ac-lyon.fr/spip/spip.php?article24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APQ%20oui%20non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CBFD70-23DB-4C43-8018-C7B02342C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900" i="1" smtClean="0"/>
              <a:t>09/09/2021</a:t>
            </a:r>
            <a:endParaRPr lang="fr-FR" sz="900" i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9DA459-9959-4599-8B1D-33FCB777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A87A-4E88-4D75-8FA5-E3F51033E677}" type="slidenum">
              <a:rPr lang="fr-FR" sz="900" i="1" smtClean="0"/>
              <a:t>1</a:t>
            </a:fld>
            <a:endParaRPr lang="fr-FR" sz="900" i="1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E6F66DBA-3B71-469B-89E3-9879BA0BD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z="900" i="1"/>
              <a:t>CIEN</a:t>
            </a:r>
            <a:endParaRPr lang="fr-FR" sz="900" i="1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AA458BA1-AD64-4890-9335-F26CC6AB6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28" y="992853"/>
            <a:ext cx="10879183" cy="4941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Généralisation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 l’ APQ 30’ : Note de service  du 27 juillet 2022 parue au BO 30 du 28 juillet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  <a:p>
            <a:pPr marL="0" indent="0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b="1" u="sng" dirty="0"/>
              <a:t>Enjeu : </a:t>
            </a:r>
            <a:r>
              <a:rPr lang="fr-FR" dirty="0">
                <a:hlinkClick r:id="rId3" action="ppaction://hlinksldjump"/>
              </a:rPr>
              <a:t>Faire augmenter de manière rapide et significative la quantité de pratique physique effective chez les enfants et les adolescents</a:t>
            </a:r>
            <a:r>
              <a:rPr lang="fr-FR" dirty="0"/>
              <a:t>.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400" dirty="0" smtClean="0"/>
              <a:t> </a:t>
            </a:r>
          </a:p>
          <a:p>
            <a:pPr marL="457200" lvl="1" indent="0" fontAlgn="ctr">
              <a:buNone/>
            </a:pPr>
            <a:endParaRPr lang="fr-FR" dirty="0"/>
          </a:p>
          <a:p>
            <a:pPr marL="457200" lvl="1" indent="0" fontAlgn="ctr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426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0" y="432047"/>
            <a:ext cx="5486400" cy="5593139"/>
            <a:chOff x="3357155" y="627990"/>
            <a:chExt cx="5486400" cy="559313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7155" y="627990"/>
              <a:ext cx="5486400" cy="5593139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709851" y="5695406"/>
              <a:ext cx="2730138" cy="509451"/>
            </a:xfrm>
            <a:prstGeom prst="rect">
              <a:avLst/>
            </a:prstGeom>
            <a:solidFill>
              <a:srgbClr val="B8CFF4"/>
            </a:solidFill>
            <a:ln>
              <a:solidFill>
                <a:srgbClr val="BDB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8" name="Connecteur droit 7"/>
          <p:cNvCxnSpPr/>
          <p:nvPr/>
        </p:nvCxnSpPr>
        <p:spPr>
          <a:xfrm flipV="1">
            <a:off x="5172891" y="1752513"/>
            <a:ext cx="2194560" cy="147610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238206" y="3696789"/>
            <a:ext cx="2063931" cy="966651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798526" y="170437"/>
            <a:ext cx="3317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C000"/>
                </a:solidFill>
                <a:latin typeface="Impact" panose="020B0806030902050204" pitchFamily="34" charset="0"/>
              </a:rPr>
              <a:t>A l’école</a:t>
            </a:r>
            <a:endParaRPr lang="fr-FR" sz="28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498079" y="550960"/>
            <a:ext cx="45720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Respecter les obligations des programmes: 30 à 45 minutes quotidiennes d’EPS: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programmations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Favoriser l’activité physique sur les temps de récréation : aménagement des espaces, matériel mis à disposition…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Favoriser systématiquement les déplacements à pied lors des sorties occasionnelles ou régulières</a:t>
            </a:r>
          </a:p>
          <a:p>
            <a:r>
              <a:rPr lang="fr-FR" dirty="0" smtClean="0">
                <a:solidFill>
                  <a:srgbClr val="FFC000"/>
                </a:solidFill>
              </a:rPr>
              <a:t>Aménager les classes afin de permettre le mouvement</a:t>
            </a:r>
          </a:p>
          <a:p>
            <a:r>
              <a:rPr lang="fr-FR" dirty="0" smtClean="0">
                <a:solidFill>
                  <a:srgbClr val="FFC000"/>
                </a:solidFill>
              </a:rPr>
              <a:t>Favoriser les classes dehors</a:t>
            </a:r>
          </a:p>
          <a:p>
            <a:r>
              <a:rPr lang="fr-FR" dirty="0" smtClean="0">
                <a:solidFill>
                  <a:srgbClr val="FFC000"/>
                </a:solidFill>
              </a:rPr>
              <a:t>Penser les apprentissages autres qu’en EPS par l’action ( situation problèmes en mathématiques par exemple, structuration de l’espace etc…)</a:t>
            </a:r>
          </a:p>
          <a:p>
            <a:r>
              <a:rPr lang="fr-FR" dirty="0">
                <a:solidFill>
                  <a:srgbClr val="FFC000"/>
                </a:solidFill>
              </a:rPr>
              <a:t>Temps d’accueil repensés pour prendre en compte le besoin de mouvement de certains</a:t>
            </a:r>
            <a:endParaRPr lang="fr-FR" dirty="0" smtClean="0">
              <a:solidFill>
                <a:srgbClr val="FFC000"/>
              </a:solidFill>
            </a:endParaRPr>
          </a:p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139543" y="5355529"/>
            <a:ext cx="3317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C000"/>
                </a:solidFill>
                <a:latin typeface="Impact" panose="020B0806030902050204" pitchFamily="34" charset="0"/>
              </a:rPr>
              <a:t>Autour de l’école</a:t>
            </a:r>
            <a:endParaRPr lang="fr-FR" sz="28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70171" y="5754188"/>
            <a:ext cx="5799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Accès à l’école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Pédibus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Pratiques physiques partagées parents enfants ( fêtes d’écoles un peu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différentes par exemple</a:t>
            </a:r>
          </a:p>
        </p:txBody>
      </p:sp>
    </p:spTree>
    <p:extLst>
      <p:ext uri="{BB962C8B-B14F-4D97-AF65-F5344CB8AC3E}">
        <p14:creationId xmlns:p14="http://schemas.microsoft.com/office/powerpoint/2010/main" val="34938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484822" y="561702"/>
            <a:ext cx="4520728" cy="5593443"/>
            <a:chOff x="484822" y="718457"/>
            <a:chExt cx="4520728" cy="5593443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822" y="718457"/>
              <a:ext cx="4520728" cy="559344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278777" y="4924697"/>
              <a:ext cx="1724297" cy="13846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BDB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2843348" y="561703"/>
            <a:ext cx="2159726" cy="3788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BDB5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702617" y="38482"/>
            <a:ext cx="3317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C000"/>
                </a:solidFill>
                <a:latin typeface="Impact" panose="020B0806030902050204" pitchFamily="34" charset="0"/>
              </a:rPr>
              <a:t>A l’école</a:t>
            </a:r>
            <a:endParaRPr lang="fr-FR" sz="28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60274" y="561702"/>
            <a:ext cx="64138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-Respecter les obligations des programmes: 2h45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effectives d’EPS hebdomadaires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travailler les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programmations de cycle, d’école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-Favoriser l’activité physique sur les temps de récréation : aménagement des espaces, matériel mis à disposition…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-Favoriser systématiquement les déplacements à pied ou à vélo lors des sorties occasionnelles ou régulières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-mettre en place des séances dédiées d’APQ 30</a:t>
            </a:r>
          </a:p>
          <a:p>
            <a:r>
              <a:rPr lang="fr-FR" dirty="0" smtClean="0">
                <a:solidFill>
                  <a:srgbClr val="FF0066"/>
                </a:solidFill>
              </a:rPr>
              <a:t>Aménager les classes afin de permettre le mouvement ( classes flexibles, droit de se déplacer dans la classe en autonomie, dans un cadre réglé)</a:t>
            </a:r>
          </a:p>
          <a:p>
            <a:r>
              <a:rPr lang="fr-FR" dirty="0" smtClean="0">
                <a:solidFill>
                  <a:srgbClr val="FF0066"/>
                </a:solidFill>
              </a:rPr>
              <a:t>Favoriser les classes dehors</a:t>
            </a:r>
          </a:p>
          <a:p>
            <a:r>
              <a:rPr lang="fr-FR" dirty="0" smtClean="0">
                <a:solidFill>
                  <a:srgbClr val="FF0066"/>
                </a:solidFill>
              </a:rPr>
              <a:t>Penser les apprentissages autres qu’en EPS par l’action ( situation problèmes en mathématiques par exemple, structuration de l’espace etc…)</a:t>
            </a:r>
          </a:p>
          <a:p>
            <a:r>
              <a:rPr lang="fr-FR" dirty="0" smtClean="0">
                <a:solidFill>
                  <a:srgbClr val="FF0066"/>
                </a:solidFill>
              </a:rPr>
              <a:t>Placer des pauses actives entre deux séances d’apprentissage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49239" y="4851806"/>
            <a:ext cx="3317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C000"/>
                </a:solidFill>
                <a:latin typeface="Impact" panose="020B0806030902050204" pitchFamily="34" charset="0"/>
              </a:rPr>
              <a:t>Autour de l’école</a:t>
            </a:r>
            <a:endParaRPr lang="fr-FR" sz="28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566786" y="5332239"/>
            <a:ext cx="5799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travail sur les accès à l’école ( collectivité, parents d’élèves)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Ex des pédibus et des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vélobus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Pratiques physiques partagées parents enfants ( fêtes d’écoles un peu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différentes par exemple</a:t>
            </a:r>
          </a:p>
        </p:txBody>
      </p:sp>
      <p:sp>
        <p:nvSpPr>
          <p:cNvPr id="12" name="Bouton d'action : Personnalisé 11">
            <a:hlinkClick r:id="rId4" action="ppaction://hlinksldjump" highlightClick="1"/>
          </p:cNvPr>
          <p:cNvSpPr/>
          <p:nvPr/>
        </p:nvSpPr>
        <p:spPr>
          <a:xfrm>
            <a:off x="10996551" y="5986350"/>
            <a:ext cx="237507" cy="3325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9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75657" y="463138"/>
            <a:ext cx="903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Liens entre EPS et activités physiques quotidiennes</a:t>
            </a:r>
            <a:r>
              <a:rPr lang="fr-FR" dirty="0" smtClean="0"/>
              <a:t>: penser les condition d’un accès à l’autonomie des élèves , dans une phase de réinvestissement en EPS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71895" y="1531917"/>
            <a:ext cx="10212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Au-delà de la séance de bilan des apprentissages, peut-on penser une ou deux séances d’une phase de réinvestissement permettant aux élèves un accès à l’auto-organisation?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75657" y="2553195"/>
            <a:ext cx="4346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 autonomie:</a:t>
            </a:r>
          </a:p>
          <a:p>
            <a:r>
              <a:rPr lang="fr-FR" dirty="0" smtClean="0"/>
              <a:t>-sous la responsabilité et le regard de l’enseignant</a:t>
            </a:r>
          </a:p>
          <a:p>
            <a:r>
              <a:rPr lang="fr-FR" dirty="0" smtClean="0"/>
              <a:t>-dans le cadre éthique de l’école républicaine: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Égalité d’accès pour tous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Inclusion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Réussite de tous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522027" y="3675598"/>
            <a:ext cx="1365661" cy="57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887688" y="2600696"/>
            <a:ext cx="4346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Équipes faites ou vérifiées et validées  par l’enseignant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Pas de jeu à élimination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Pas de gages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Pas de situation atteignant l’intégrité physique ( ballon chasseur ..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Penser l’équité dans les jeux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Différenciation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Coopétition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416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75657" y="463138"/>
            <a:ext cx="903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Liens entre EPS et activités physiques quotidiennes</a:t>
            </a:r>
            <a:r>
              <a:rPr lang="fr-FR" dirty="0" smtClean="0"/>
              <a:t>: Démarche possible</a:t>
            </a:r>
            <a:endParaRPr lang="fr-FR" dirty="0"/>
          </a:p>
        </p:txBody>
      </p:sp>
      <p:pic>
        <p:nvPicPr>
          <p:cNvPr id="143" name="Image 1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97" y="1376363"/>
            <a:ext cx="4298556" cy="2016306"/>
          </a:xfrm>
          <a:prstGeom prst="rect">
            <a:avLst/>
          </a:prstGeom>
        </p:spPr>
      </p:pic>
      <p:sp>
        <p:nvSpPr>
          <p:cNvPr id="144" name="ZoneTexte 143"/>
          <p:cNvSpPr txBox="1"/>
          <p:nvPr/>
        </p:nvSpPr>
        <p:spPr>
          <a:xfrm>
            <a:off x="1343819" y="3289051"/>
            <a:ext cx="2427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Découvrir une situation d’apprentissage jouée lors du module EPS</a:t>
            </a:r>
            <a:endParaRPr lang="fr-FR" sz="1400" dirty="0"/>
          </a:p>
        </p:txBody>
      </p:sp>
      <p:sp>
        <p:nvSpPr>
          <p:cNvPr id="145" name="Flèche droite 144"/>
          <p:cNvSpPr/>
          <p:nvPr/>
        </p:nvSpPr>
        <p:spPr>
          <a:xfrm>
            <a:off x="5229984" y="2761632"/>
            <a:ext cx="2732330" cy="395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xplosion 1 146"/>
          <p:cNvSpPr/>
          <p:nvPr/>
        </p:nvSpPr>
        <p:spPr>
          <a:xfrm>
            <a:off x="5432003" y="1427163"/>
            <a:ext cx="2268096" cy="1135063"/>
          </a:xfrm>
          <a:prstGeom prst="irregularSeal1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 plait aux élèves</a:t>
            </a:r>
            <a:endParaRPr lang="fr-FR" dirty="0"/>
          </a:p>
        </p:txBody>
      </p:sp>
      <p:sp>
        <p:nvSpPr>
          <p:cNvPr id="148" name="ZoneTexte 147"/>
          <p:cNvSpPr txBox="1"/>
          <p:nvPr/>
        </p:nvSpPr>
        <p:spPr>
          <a:xfrm>
            <a:off x="8502064" y="2051527"/>
            <a:ext cx="3080825" cy="2229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9" name="Explosion 1 148"/>
          <p:cNvSpPr/>
          <p:nvPr/>
        </p:nvSpPr>
        <p:spPr>
          <a:xfrm>
            <a:off x="7807569" y="566091"/>
            <a:ext cx="4384431" cy="1361134"/>
          </a:xfrm>
          <a:prstGeom prst="irregularSeal1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Possibilité de les associer à la rédaction de la fiche jeu</a:t>
            </a:r>
            <a:endParaRPr lang="fr-FR" dirty="0"/>
          </a:p>
        </p:txBody>
      </p:sp>
      <p:pic>
        <p:nvPicPr>
          <p:cNvPr id="150" name="Image 1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5414" y="1880394"/>
            <a:ext cx="2596711" cy="3811094"/>
          </a:xfrm>
          <a:prstGeom prst="rect">
            <a:avLst/>
          </a:prstGeom>
        </p:spPr>
      </p:pic>
      <p:sp>
        <p:nvSpPr>
          <p:cNvPr id="151" name="Flèche droite 150"/>
          <p:cNvSpPr/>
          <p:nvPr/>
        </p:nvSpPr>
        <p:spPr>
          <a:xfrm rot="9426778">
            <a:off x="6118838" y="5774572"/>
            <a:ext cx="2732330" cy="395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2" name="Flèche droite 151"/>
          <p:cNvSpPr/>
          <p:nvPr/>
        </p:nvSpPr>
        <p:spPr>
          <a:xfrm rot="12050101">
            <a:off x="6048499" y="4720234"/>
            <a:ext cx="2732330" cy="395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4" name="Explosion 1 153"/>
          <p:cNvSpPr/>
          <p:nvPr/>
        </p:nvSpPr>
        <p:spPr>
          <a:xfrm>
            <a:off x="2119582" y="3911782"/>
            <a:ext cx="4384431" cy="1361134"/>
          </a:xfrm>
          <a:prstGeom prst="irregularSeal1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Réutilisation APQ</a:t>
            </a:r>
            <a:endParaRPr lang="fr-FR" dirty="0"/>
          </a:p>
        </p:txBody>
      </p:sp>
      <p:sp>
        <p:nvSpPr>
          <p:cNvPr id="155" name="Explosion 1 154"/>
          <p:cNvSpPr/>
          <p:nvPr/>
        </p:nvSpPr>
        <p:spPr>
          <a:xfrm>
            <a:off x="1401763" y="5682673"/>
            <a:ext cx="4975839" cy="1361134"/>
          </a:xfrm>
          <a:prstGeom prst="irregularSeal1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Réutilisation récré , dans le respect des besoins et des choix de chacun</a:t>
            </a:r>
            <a:endParaRPr lang="fr-FR" dirty="0"/>
          </a:p>
        </p:txBody>
      </p:sp>
      <p:sp>
        <p:nvSpPr>
          <p:cNvPr id="156" name="Bouton d'action : Personnalisé 155">
            <a:hlinkClick r:id="rId4" action="ppaction://hlinksldjump" highlightClick="1"/>
          </p:cNvPr>
          <p:cNvSpPr/>
          <p:nvPr/>
        </p:nvSpPr>
        <p:spPr>
          <a:xfrm>
            <a:off x="10130382" y="5973288"/>
            <a:ext cx="237507" cy="3325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0" y="0"/>
            <a:ext cx="3884613" cy="1927225"/>
            <a:chOff x="1440" y="2685"/>
            <a:chExt cx="6117" cy="3036"/>
          </a:xfrm>
        </p:grpSpPr>
        <p:grpSp>
          <p:nvGrpSpPr>
            <p:cNvPr id="2173" name="Group 125"/>
            <p:cNvGrpSpPr>
              <a:grpSpLocks noChangeAspect="1"/>
            </p:cNvGrpSpPr>
            <p:nvPr/>
          </p:nvGrpSpPr>
          <p:grpSpPr bwMode="auto">
            <a:xfrm rot="-150999">
              <a:off x="3960" y="5205"/>
              <a:ext cx="177" cy="516"/>
              <a:chOff x="3415" y="4837"/>
              <a:chExt cx="703" cy="1873"/>
            </a:xfrm>
          </p:grpSpPr>
          <p:grpSp>
            <p:nvGrpSpPr>
              <p:cNvPr id="2174" name="Group 126"/>
              <p:cNvGrpSpPr>
                <a:grpSpLocks noChangeAspect="1"/>
              </p:cNvGrpSpPr>
              <p:nvPr/>
            </p:nvGrpSpPr>
            <p:grpSpPr bwMode="auto">
              <a:xfrm>
                <a:off x="3415" y="4837"/>
                <a:ext cx="703" cy="1873"/>
                <a:chOff x="3415" y="4837"/>
                <a:chExt cx="703" cy="1873"/>
              </a:xfrm>
            </p:grpSpPr>
          </p:grpSp>
        </p:grpSp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2520" y="3044"/>
              <a:ext cx="2521" cy="2070"/>
              <a:chOff x="2520" y="3044"/>
              <a:chExt cx="2521" cy="2070"/>
            </a:xfrm>
          </p:grpSpPr>
          <p:grpSp>
            <p:nvGrpSpPr>
              <p:cNvPr id="2168" name="Group 120"/>
              <p:cNvGrpSpPr>
                <a:grpSpLocks/>
              </p:cNvGrpSpPr>
              <p:nvPr/>
            </p:nvGrpSpPr>
            <p:grpSpPr bwMode="auto">
              <a:xfrm>
                <a:off x="3240" y="4665"/>
                <a:ext cx="1628" cy="89"/>
                <a:chOff x="6792" y="7530"/>
                <a:chExt cx="3285" cy="179"/>
              </a:xfrm>
            </p:grpSpPr>
          </p:grpSp>
          <p:grpSp>
            <p:nvGrpSpPr>
              <p:cNvPr id="2164" name="Group 116"/>
              <p:cNvGrpSpPr>
                <a:grpSpLocks/>
              </p:cNvGrpSpPr>
              <p:nvPr/>
            </p:nvGrpSpPr>
            <p:grpSpPr bwMode="auto">
              <a:xfrm>
                <a:off x="2864" y="5025"/>
                <a:ext cx="1628" cy="89"/>
                <a:chOff x="6792" y="7530"/>
                <a:chExt cx="3285" cy="179"/>
              </a:xfrm>
            </p:grpSpPr>
          </p:grpSp>
          <p:grpSp>
            <p:nvGrpSpPr>
              <p:cNvPr id="2160" name="Group 112"/>
              <p:cNvGrpSpPr>
                <a:grpSpLocks/>
              </p:cNvGrpSpPr>
              <p:nvPr/>
            </p:nvGrpSpPr>
            <p:grpSpPr bwMode="auto">
              <a:xfrm>
                <a:off x="3240" y="3945"/>
                <a:ext cx="1628" cy="89"/>
                <a:chOff x="6792" y="7530"/>
                <a:chExt cx="3285" cy="179"/>
              </a:xfrm>
            </p:grpSpPr>
          </p:grpSp>
          <p:grpSp>
            <p:nvGrpSpPr>
              <p:cNvPr id="2156" name="Group 108"/>
              <p:cNvGrpSpPr>
                <a:grpSpLocks/>
              </p:cNvGrpSpPr>
              <p:nvPr/>
            </p:nvGrpSpPr>
            <p:grpSpPr bwMode="auto">
              <a:xfrm>
                <a:off x="3000" y="4305"/>
                <a:ext cx="1628" cy="89"/>
                <a:chOff x="6792" y="7530"/>
                <a:chExt cx="3285" cy="179"/>
              </a:xfrm>
            </p:grpSpPr>
          </p:grpSp>
          <p:grpSp>
            <p:nvGrpSpPr>
              <p:cNvPr id="2140" name="Group 92"/>
              <p:cNvGrpSpPr>
                <a:grpSpLocks/>
              </p:cNvGrpSpPr>
              <p:nvPr/>
            </p:nvGrpSpPr>
            <p:grpSpPr bwMode="auto">
              <a:xfrm flipH="1">
                <a:off x="3420" y="3765"/>
                <a:ext cx="280" cy="468"/>
                <a:chOff x="6503" y="4353"/>
                <a:chExt cx="366" cy="611"/>
              </a:xfrm>
            </p:grpSpPr>
            <p:grpSp>
              <p:nvGrpSpPr>
                <p:cNvPr id="2142" name="Group 94"/>
                <p:cNvGrpSpPr>
                  <a:grpSpLocks noChangeAspect="1"/>
                </p:cNvGrpSpPr>
                <p:nvPr/>
              </p:nvGrpSpPr>
              <p:grpSpPr bwMode="auto">
                <a:xfrm rot="45864" flipH="1">
                  <a:off x="6503" y="4353"/>
                  <a:ext cx="330" cy="611"/>
                  <a:chOff x="1309" y="6817"/>
                  <a:chExt cx="2880" cy="4860"/>
                </a:xfrm>
              </p:grpSpPr>
            </p:grpSp>
          </p:grpSp>
          <p:grpSp>
            <p:nvGrpSpPr>
              <p:cNvPr id="2124" name="Group 76"/>
              <p:cNvGrpSpPr>
                <a:grpSpLocks/>
              </p:cNvGrpSpPr>
              <p:nvPr/>
            </p:nvGrpSpPr>
            <p:grpSpPr bwMode="auto">
              <a:xfrm flipH="1">
                <a:off x="3960" y="4485"/>
                <a:ext cx="280" cy="468"/>
                <a:chOff x="6503" y="4353"/>
                <a:chExt cx="366" cy="611"/>
              </a:xfrm>
            </p:grpSpPr>
            <p:grpSp>
              <p:nvGrpSpPr>
                <p:cNvPr id="2126" name="Group 78"/>
                <p:cNvGrpSpPr>
                  <a:grpSpLocks noChangeAspect="1"/>
                </p:cNvGrpSpPr>
                <p:nvPr/>
              </p:nvGrpSpPr>
              <p:grpSpPr bwMode="auto">
                <a:xfrm rot="45864" flipH="1">
                  <a:off x="6503" y="4353"/>
                  <a:ext cx="330" cy="611"/>
                  <a:chOff x="1309" y="6817"/>
                  <a:chExt cx="2880" cy="4860"/>
                </a:xfrm>
              </p:grpSpPr>
            </p:grpSp>
          </p:grpSp>
          <p:grpSp>
            <p:nvGrpSpPr>
              <p:cNvPr id="2108" name="Group 60"/>
              <p:cNvGrpSpPr>
                <a:grpSpLocks/>
              </p:cNvGrpSpPr>
              <p:nvPr/>
            </p:nvGrpSpPr>
            <p:grpSpPr bwMode="auto">
              <a:xfrm flipH="1">
                <a:off x="2880" y="4485"/>
                <a:ext cx="280" cy="468"/>
                <a:chOff x="6503" y="4353"/>
                <a:chExt cx="366" cy="611"/>
              </a:xfrm>
            </p:grpSpPr>
            <p:grpSp>
              <p:nvGrpSpPr>
                <p:cNvPr id="2110" name="Group 62"/>
                <p:cNvGrpSpPr>
                  <a:grpSpLocks noChangeAspect="1"/>
                </p:cNvGrpSpPr>
                <p:nvPr/>
              </p:nvGrpSpPr>
              <p:grpSpPr bwMode="auto">
                <a:xfrm rot="45864" flipH="1">
                  <a:off x="6503" y="4353"/>
                  <a:ext cx="330" cy="611"/>
                  <a:chOff x="1309" y="6817"/>
                  <a:chExt cx="2880" cy="4860"/>
                </a:xfrm>
              </p:grpSpPr>
            </p:grpSp>
          </p:grpSp>
          <p:grpSp>
            <p:nvGrpSpPr>
              <p:cNvPr id="2092" name="Group 44"/>
              <p:cNvGrpSpPr>
                <a:grpSpLocks/>
              </p:cNvGrpSpPr>
              <p:nvPr/>
            </p:nvGrpSpPr>
            <p:grpSpPr bwMode="auto">
              <a:xfrm>
                <a:off x="2520" y="3044"/>
                <a:ext cx="320" cy="533"/>
                <a:chOff x="2520" y="3044"/>
                <a:chExt cx="320" cy="533"/>
              </a:xfrm>
            </p:grpSpPr>
            <p:grpSp>
              <p:nvGrpSpPr>
                <p:cNvPr id="2093" name="Group 45"/>
                <p:cNvGrpSpPr>
                  <a:grpSpLocks/>
                </p:cNvGrpSpPr>
                <p:nvPr/>
              </p:nvGrpSpPr>
              <p:grpSpPr bwMode="auto">
                <a:xfrm>
                  <a:off x="2520" y="3044"/>
                  <a:ext cx="230" cy="533"/>
                  <a:chOff x="2520" y="3044"/>
                  <a:chExt cx="230" cy="533"/>
                </a:xfrm>
              </p:grpSpPr>
            </p:grpSp>
          </p:grpSp>
          <p:grpSp>
            <p:nvGrpSpPr>
              <p:cNvPr id="2088" name="Group 40"/>
              <p:cNvGrpSpPr>
                <a:grpSpLocks/>
              </p:cNvGrpSpPr>
              <p:nvPr/>
            </p:nvGrpSpPr>
            <p:grpSpPr bwMode="auto">
              <a:xfrm>
                <a:off x="3240" y="3140"/>
                <a:ext cx="1628" cy="89"/>
                <a:chOff x="6792" y="7530"/>
                <a:chExt cx="3285" cy="179"/>
              </a:xfrm>
            </p:grpSpPr>
          </p:grpSp>
          <p:grpSp>
            <p:nvGrpSpPr>
              <p:cNvPr id="2084" name="Group 36"/>
              <p:cNvGrpSpPr>
                <a:grpSpLocks/>
              </p:cNvGrpSpPr>
              <p:nvPr/>
            </p:nvGrpSpPr>
            <p:grpSpPr bwMode="auto">
              <a:xfrm>
                <a:off x="2824" y="3500"/>
                <a:ext cx="1628" cy="89"/>
                <a:chOff x="6792" y="7530"/>
                <a:chExt cx="3285" cy="179"/>
              </a:xfrm>
            </p:grpSpPr>
          </p:grpSp>
          <p:grpSp>
            <p:nvGrpSpPr>
              <p:cNvPr id="2068" name="Group 20"/>
              <p:cNvGrpSpPr>
                <a:grpSpLocks/>
              </p:cNvGrpSpPr>
              <p:nvPr/>
            </p:nvGrpSpPr>
            <p:grpSpPr bwMode="auto">
              <a:xfrm>
                <a:off x="2880" y="3045"/>
                <a:ext cx="326" cy="503"/>
                <a:chOff x="3014" y="3126"/>
                <a:chExt cx="326" cy="503"/>
              </a:xfrm>
            </p:grpSpPr>
          </p:grpSp>
          <p:grpSp>
            <p:nvGrpSpPr>
              <p:cNvPr id="2055" name="Group 7"/>
              <p:cNvGrpSpPr>
                <a:grpSpLocks noChangeAspect="1"/>
              </p:cNvGrpSpPr>
              <p:nvPr/>
            </p:nvGrpSpPr>
            <p:grpSpPr bwMode="auto">
              <a:xfrm rot="-150999">
                <a:off x="2700" y="3765"/>
                <a:ext cx="177" cy="516"/>
                <a:chOff x="3415" y="4837"/>
                <a:chExt cx="703" cy="1873"/>
              </a:xfrm>
            </p:grpSpPr>
            <p:grpSp>
              <p:nvGrpSpPr>
                <p:cNvPr id="2056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3415" y="4837"/>
                  <a:ext cx="703" cy="1873"/>
                  <a:chOff x="3415" y="4837"/>
                  <a:chExt cx="703" cy="1873"/>
                </a:xfrm>
              </p:grpSpPr>
            </p:grpSp>
          </p:grpSp>
        </p:grpSp>
      </p:grpSp>
    </p:spTree>
    <p:extLst>
      <p:ext uri="{BB962C8B-B14F-4D97-AF65-F5344CB8AC3E}">
        <p14:creationId xmlns:p14="http://schemas.microsoft.com/office/powerpoint/2010/main" val="31092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1959" y="865505"/>
            <a:ext cx="11144003" cy="435133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Promouvoir et développer l'activité physique des élèves</a:t>
            </a:r>
          </a:p>
          <a:p>
            <a:r>
              <a:rPr lang="fr-FR" dirty="0"/>
              <a:t>Cette mesure s'inscrit dans le cadre de la démarche </a:t>
            </a:r>
            <a:r>
              <a:rPr lang="fr-FR" b="1" dirty="0"/>
              <a:t>École promotrice de santé</a:t>
            </a:r>
          </a:p>
          <a:p>
            <a:r>
              <a:rPr lang="fr-FR" dirty="0"/>
              <a:t>Elle participe du programme Génération 2024 </a:t>
            </a:r>
            <a:endParaRPr lang="fr-FR" dirty="0" smtClean="0"/>
          </a:p>
          <a:p>
            <a:r>
              <a:rPr lang="fr-FR" dirty="0" smtClean="0">
                <a:hlinkClick r:id="rId2" action="ppaction://hlinksldjump"/>
              </a:rPr>
              <a:t>L'activité </a:t>
            </a:r>
            <a:r>
              <a:rPr lang="fr-FR" dirty="0">
                <a:hlinkClick r:id="rId2" action="ppaction://hlinksldjump"/>
              </a:rPr>
              <a:t>physique quotidienne doit être encouragée dans l'ensemble des espaces et temps scolaires et périscolaires selon le choix des équipes pédagogiques.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Développer </a:t>
            </a:r>
            <a:r>
              <a:rPr lang="fr-FR" dirty="0"/>
              <a:t>une activité physique quotidienne répond avant tout à des </a:t>
            </a:r>
            <a:r>
              <a:rPr lang="fr-FR" b="1" dirty="0"/>
              <a:t>enjeux de </a:t>
            </a:r>
            <a:r>
              <a:rPr lang="fr-FR" b="1" dirty="0">
                <a:solidFill>
                  <a:srgbClr val="FF0000"/>
                </a:solidFill>
              </a:rPr>
              <a:t>santé publique et de </a:t>
            </a:r>
            <a:r>
              <a:rPr lang="fr-FR" b="1" dirty="0" smtClean="0">
                <a:solidFill>
                  <a:srgbClr val="FF0000"/>
                </a:solidFill>
              </a:rPr>
              <a:t>bien-être</a:t>
            </a:r>
            <a:r>
              <a:rPr lang="fr-FR" b="1" dirty="0" smtClean="0"/>
              <a:t>… au bénéfice des apprentissages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5067" y="5193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Dispositions : favoriser l'activité physique de tous les élèves dans un cadre souple et adapté</a:t>
            </a:r>
          </a:p>
          <a:p>
            <a:pPr marL="0" indent="0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/>
              <a:t>Les 30' APQ sont mises en place les jours où les élèves ne bénéficient pas de </a:t>
            </a:r>
            <a:r>
              <a:rPr lang="fr-FR" dirty="0" smtClean="0"/>
              <a:t>temps </a:t>
            </a:r>
            <a:r>
              <a:rPr lang="fr-FR" dirty="0"/>
              <a:t>d'enseignement en EPS </a:t>
            </a:r>
            <a:endParaRPr lang="fr-FR" dirty="0" smtClean="0"/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Une </a:t>
            </a:r>
            <a:r>
              <a:rPr lang="fr-FR" dirty="0"/>
              <a:t>tenue sportive n'est pas nécessaire ;</a:t>
            </a:r>
          </a:p>
          <a:p>
            <a:r>
              <a:rPr lang="fr-FR" dirty="0"/>
              <a:t>La cour d'école, les locaux scolaires et les abords de l'école seront utilisés en priorité.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05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Accompagnement et pilotage de la mesure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Dans le respect de </a:t>
            </a:r>
            <a:r>
              <a:rPr lang="fr-FR" dirty="0">
                <a:solidFill>
                  <a:srgbClr val="FF0000"/>
                </a:solidFill>
              </a:rPr>
              <a:t>la circulaire interministérielle n° 2017-116 du 6-10-2017 relative à l'encadrement des activités physiques et sportives </a:t>
            </a:r>
            <a:r>
              <a:rPr lang="fr-FR" dirty="0"/>
              <a:t>dans les écoles maternelles et élémentaires publiques</a:t>
            </a:r>
          </a:p>
        </p:txBody>
      </p:sp>
    </p:spTree>
    <p:extLst>
      <p:ext uri="{BB962C8B-B14F-4D97-AF65-F5344CB8AC3E}">
        <p14:creationId xmlns:p14="http://schemas.microsoft.com/office/powerpoint/2010/main" val="31593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9051" y="120728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Pour augmenter de manière significative et rapide le temps d’activité physique des élèves à l’école:</a:t>
            </a:r>
            <a:br>
              <a:rPr lang="fr-FR" dirty="0" smtClean="0"/>
            </a:br>
            <a:r>
              <a:rPr lang="fr-FR" b="1" dirty="0" smtClean="0">
                <a:solidFill>
                  <a:srgbClr val="FF0000"/>
                </a:solidFill>
              </a:rPr>
              <a:t>respecter </a:t>
            </a:r>
            <a:r>
              <a:rPr lang="fr-FR" b="1" dirty="0">
                <a:solidFill>
                  <a:srgbClr val="FF0000"/>
                </a:solidFill>
              </a:rPr>
              <a:t>l</a:t>
            </a:r>
            <a:r>
              <a:rPr lang="fr-FR" b="1" dirty="0" smtClean="0">
                <a:solidFill>
                  <a:srgbClr val="FF0000"/>
                </a:solidFill>
              </a:rPr>
              <a:t>es horaires d’enseignement d’EPS 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une expérience positive en activités physiques pour chaque élève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5860" y="3405241"/>
            <a:ext cx="10515600" cy="4351338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Travail sur les Programmation </a:t>
            </a:r>
            <a:r>
              <a:rPr lang="fr-FR" dirty="0"/>
              <a:t>EPS de cycle, d’école.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Organisation des horaires d’enseignement: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sz="2000" dirty="0" smtClean="0"/>
              <a:t>Emploi du temps des installations de l’école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sz="2000" dirty="0" smtClean="0">
                <a:hlinkClick r:id="rId2" action="ppaction://hlinkfile"/>
              </a:rPr>
              <a:t>Répartition des séances:  4 X 45 minutes,  2 X 1h30, 2h +1h…</a:t>
            </a:r>
            <a:endParaRPr lang="fr-FR" sz="20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fr-FR" sz="2000" dirty="0" smtClean="0"/>
              <a:t>Gestion du matériel EPS dans l’école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fr-FR" sz="20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/>
              <a:t>Evolution des modules EPS: penser </a:t>
            </a:r>
            <a:r>
              <a:rPr lang="fr-FR" b="1" dirty="0">
                <a:hlinkClick r:id="rId3" action="ppaction://hlinksldjump"/>
              </a:rPr>
              <a:t>le réinvestissement des apprentissages en EPS en autonomie</a:t>
            </a:r>
            <a:endParaRPr lang="fr-FR" b="1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Aménagement </a:t>
            </a:r>
            <a:r>
              <a:rPr lang="fr-FR" dirty="0"/>
              <a:t>des récréations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Organisation </a:t>
            </a:r>
            <a:r>
              <a:rPr lang="fr-FR" dirty="0"/>
              <a:t>de temps dédiés les jours où il n’y a pas </a:t>
            </a:r>
            <a:r>
              <a:rPr lang="fr-FR" dirty="0" smtClean="0"/>
              <a:t>EPS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également de favoriser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" panose="05000000000000000000" pitchFamily="2" charset="2"/>
              <a:buChar char="§"/>
            </a:pPr>
            <a:endParaRPr lang="fr-FR" sz="12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L’aménagement </a:t>
            </a:r>
            <a:r>
              <a:rPr lang="fr-FR" dirty="0"/>
              <a:t>des classes ( type classe </a:t>
            </a:r>
            <a:r>
              <a:rPr lang="fr-FR" dirty="0" smtClean="0"/>
              <a:t>flexibles, possibilités de classes dehors)</a:t>
            </a:r>
          </a:p>
          <a:p>
            <a:pPr marL="914400" lvl="2" indent="0">
              <a:buNone/>
            </a:pPr>
            <a:endParaRPr lang="fr-FR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/>
              <a:t>Organisation de temps </a:t>
            </a:r>
            <a:r>
              <a:rPr lang="fr-FR" dirty="0" smtClean="0"/>
              <a:t>dédiés à l’APQ </a:t>
            </a:r>
            <a:r>
              <a:rPr lang="fr-FR" dirty="0"/>
              <a:t>les jours où il n’y a pas </a:t>
            </a:r>
            <a:r>
              <a:rPr lang="fr-FR" dirty="0" smtClean="0"/>
              <a:t>EPS</a:t>
            </a:r>
          </a:p>
          <a:p>
            <a:pPr marL="914400" lvl="2" indent="0">
              <a:buNone/>
            </a:pPr>
            <a:endParaRPr lang="fr-FR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/>
              <a:t>Intérêt de travailler avec l’ensemble des acteurs de l’école ( conseils d’école , évaluations d’école)</a:t>
            </a:r>
          </a:p>
        </p:txBody>
      </p:sp>
    </p:spTree>
    <p:extLst>
      <p:ext uri="{BB962C8B-B14F-4D97-AF65-F5344CB8AC3E}">
        <p14:creationId xmlns:p14="http://schemas.microsoft.com/office/powerpoint/2010/main" val="7690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722811" y="2006263"/>
            <a:ext cx="9309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dirty="0" smtClean="0"/>
              <a:t>par </a:t>
            </a:r>
            <a:r>
              <a:rPr lang="fr-FR" b="1" dirty="0"/>
              <a:t>les contenus d’enseignement spécifiques qu’il propose</a:t>
            </a:r>
            <a:r>
              <a:rPr lang="fr-FR" dirty="0"/>
              <a:t> : l’échauffement, les règles de sécurité, l’apprentissage de la sécurité active, le rapport à soi et aux autres, la sécurité affective</a:t>
            </a:r>
            <a:r>
              <a:rPr lang="fr-FR" dirty="0" smtClean="0"/>
              <a:t>…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par la démarche qu’il utilise </a:t>
            </a:r>
            <a:r>
              <a:rPr lang="fr-FR" dirty="0"/>
              <a:t>: mise en sécurité des élèves, statut  positif de l’erreur</a:t>
            </a:r>
            <a:r>
              <a:rPr lang="fr-FR" dirty="0" smtClean="0"/>
              <a:t>, la tâche USUC,  la place des CR,   </a:t>
            </a:r>
            <a:r>
              <a:rPr lang="fr-FR" dirty="0"/>
              <a:t>mesure des </a:t>
            </a:r>
            <a:r>
              <a:rPr lang="fr-FR" dirty="0" smtClean="0"/>
              <a:t>progrès, </a:t>
            </a:r>
            <a:r>
              <a:rPr lang="fr-FR" dirty="0" err="1"/>
              <a:t>role</a:t>
            </a:r>
            <a:r>
              <a:rPr lang="fr-FR" dirty="0"/>
              <a:t> et fonction de la </a:t>
            </a:r>
            <a:r>
              <a:rPr lang="fr-FR" dirty="0" smtClean="0"/>
              <a:t>trace, attention à l’estime de soi et au sentiment d’efficacité personnelle, taches accessibles et </a:t>
            </a:r>
            <a:r>
              <a:rPr lang="fr-FR" dirty="0" err="1" smtClean="0"/>
              <a:t>exigentes</a:t>
            </a:r>
            <a:r>
              <a:rPr lang="fr-FR" dirty="0" smtClean="0"/>
              <a:t>,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r>
              <a:rPr lang="fr-FR" b="1" dirty="0" smtClean="0"/>
              <a:t>Par la posture qu’il adopte:  </a:t>
            </a:r>
            <a:r>
              <a:rPr lang="fr-FR" dirty="0" smtClean="0"/>
              <a:t>stable et prévisible, modèle dans les conflits émotionnels, </a:t>
            </a:r>
            <a:r>
              <a:rPr lang="fr-FR" altLang="fr-FR" dirty="0"/>
              <a:t>bienveillant actif, feedbacks positifs, </a:t>
            </a:r>
            <a:r>
              <a:rPr lang="fr-FR" altLang="fr-FR" dirty="0" smtClean="0"/>
              <a:t>exigeant </a:t>
            </a:r>
            <a:r>
              <a:rPr lang="fr-FR" altLang="fr-FR" dirty="0"/>
              <a:t>, </a:t>
            </a:r>
            <a:r>
              <a:rPr lang="fr-FR" altLang="fr-FR" dirty="0" smtClean="0"/>
              <a:t>juste…</a:t>
            </a:r>
            <a:endParaRPr lang="fr-FR" alt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661366" y="805934"/>
            <a:ext cx="32608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  <a:latin typeface="Impact" panose="020B0806030902050204" pitchFamily="34" charset="0"/>
              </a:rPr>
              <a:t>EDUCATION À LA SANTÉ:</a:t>
            </a:r>
          </a:p>
          <a:p>
            <a:endParaRPr lang="fr-FR" dirty="0" smtClean="0">
              <a:solidFill>
                <a:srgbClr val="FFC000"/>
              </a:solidFill>
              <a:latin typeface="Impact" panose="020B0806030902050204" pitchFamily="34" charset="0"/>
            </a:endParaRPr>
          </a:p>
          <a:p>
            <a:r>
              <a:rPr lang="fr-FR" dirty="0" smtClean="0">
                <a:solidFill>
                  <a:srgbClr val="FFC000"/>
                </a:solidFill>
                <a:latin typeface="Impact" panose="020B0806030902050204" pitchFamily="34" charset="0"/>
              </a:rPr>
              <a:t>L’ENSEIGNANT Y CONTRIBUE EN EPS</a:t>
            </a:r>
          </a:p>
          <a:p>
            <a:endParaRPr lang="fr-FR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67063" y="1082883"/>
            <a:ext cx="98008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</a:rPr>
              <a:t>La dimension corporelle  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</a:rPr>
              <a:t>: développement des habiletés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motrices, , compétences pour agir sur soi dans le respect de son intégrité physique et de celle des 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</a:rPr>
              <a:t>autres,  </a:t>
            </a:r>
          </a:p>
          <a:p>
            <a:pPr>
              <a:spcAft>
                <a:spcPts val="0"/>
              </a:spcAft>
            </a:pPr>
            <a:endParaRPr lang="fr-FR" sz="1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</a:rPr>
              <a:t>la dimension du développement des compétences psychosociales </a:t>
            </a:r>
          </a:p>
          <a:p>
            <a:pPr>
              <a:spcAft>
                <a:spcPts val="0"/>
              </a:spcAft>
            </a:pPr>
            <a:endParaRPr lang="fr-FR" sz="12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4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</a:rPr>
              <a:t>La dimension critique</a:t>
            </a:r>
          </a:p>
          <a:p>
            <a:pPr>
              <a:spcAft>
                <a:spcPts val="0"/>
              </a:spcAft>
            </a:pPr>
            <a:r>
              <a:rPr lang="fr-F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s’engager </a:t>
            </a:r>
            <a:r>
              <a:rPr lang="fr-FR" sz="1400" dirty="0">
                <a:latin typeface="Arial" panose="020B0604020202020204" pitchFamily="34" charset="0"/>
                <a:ea typeface="Calibri" panose="020F0502020204030204" pitchFamily="34" charset="0"/>
              </a:rPr>
              <a:t>ou pas, </a:t>
            </a:r>
            <a:endParaRPr lang="fr-FR" sz="1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faire </a:t>
            </a:r>
            <a:r>
              <a:rPr lang="fr-FR" sz="1400" dirty="0">
                <a:latin typeface="Arial" panose="020B0604020202020204" pitchFamily="34" charset="0"/>
                <a:ea typeface="Calibri" panose="020F0502020204030204" pitchFamily="34" charset="0"/>
              </a:rPr>
              <a:t>ce que les autres demandent ou pas </a:t>
            </a:r>
            <a:endParaRPr lang="fr-FR" sz="1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Savoir ce qui est bon, acceptable, agréable désagréable pour soi etc..)</a:t>
            </a:r>
          </a:p>
          <a:p>
            <a:pPr>
              <a:spcAft>
                <a:spcPts val="0"/>
              </a:spcAft>
            </a:pPr>
            <a:endParaRPr lang="fr-FR" sz="1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400" dirty="0" smtClean="0"/>
              <a:t> </a:t>
            </a: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fr-FR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Tribalat</a:t>
            </a:r>
            <a:r>
              <a:rPr lang="fr-F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Simard et D Jourdan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1067" y="6187"/>
            <a:ext cx="10515600" cy="132556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FFC000"/>
                </a:solidFill>
                <a:latin typeface="Impact" panose="020B0806030902050204" pitchFamily="34" charset="0"/>
                <a:ea typeface="+mn-ea"/>
                <a:cs typeface="+mn-cs"/>
              </a:rPr>
              <a:t>Trois grandes dimensions dans l’éducation à la santé des élèves en EPS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4434" y="2131946"/>
            <a:ext cx="5735986" cy="3475903"/>
          </a:xfrm>
          <a:prstGeom prst="rect">
            <a:avLst/>
          </a:prstGeom>
        </p:spPr>
      </p:pic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10130382" y="5973288"/>
            <a:ext cx="237507" cy="3325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664" y="736656"/>
            <a:ext cx="3538847" cy="463189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279574" y="1021278"/>
            <a:ext cx="42632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Inactivité physique:  </a:t>
            </a:r>
            <a:r>
              <a:rPr lang="fr-FR" dirty="0" smtClean="0"/>
              <a:t>déficit d’activité physique qui représentent l'ensemble des pratiques mobilisant le corps: </a:t>
            </a:r>
          </a:p>
          <a:p>
            <a:r>
              <a:rPr lang="fr-FR" dirty="0" smtClean="0"/>
              <a:t>-Activités physiques sportives et artistiques</a:t>
            </a:r>
          </a:p>
          <a:p>
            <a:r>
              <a:rPr lang="fr-FR" dirty="0" smtClean="0"/>
              <a:t>-activités de déplacement actif</a:t>
            </a:r>
          </a:p>
          <a:p>
            <a:r>
              <a:rPr lang="fr-FR" dirty="0" smtClean="0"/>
              <a:t>-activités de la vie quotidienne</a:t>
            </a:r>
          </a:p>
          <a:p>
            <a:r>
              <a:rPr lang="fr-FR" dirty="0" smtClean="0"/>
              <a:t>-activités de loisirs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279574" y="3441865"/>
            <a:ext cx="4263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sédentarité: </a:t>
            </a:r>
            <a:r>
              <a:rPr lang="fr-FR" dirty="0" smtClean="0"/>
              <a:t>l’excès  de moments où le corps n’est pas mobilisé :</a:t>
            </a:r>
          </a:p>
          <a:p>
            <a:r>
              <a:rPr lang="fr-FR" dirty="0" smtClean="0"/>
              <a:t>Temps assis sur une chaise ou allongé</a:t>
            </a:r>
          </a:p>
          <a:p>
            <a:r>
              <a:rPr lang="fr-FR" dirty="0" smtClean="0"/>
              <a:t>Temps passé devant les écrans</a:t>
            </a:r>
          </a:p>
          <a:p>
            <a:r>
              <a:rPr lang="fr-FR" dirty="0" smtClean="0"/>
              <a:t>Temps  d’immobilité pendant les transports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753101" y="5035137"/>
            <a:ext cx="54388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b="1" dirty="0" smtClean="0">
                <a:solidFill>
                  <a:srgbClr val="FF0000"/>
                </a:solidFill>
              </a:rPr>
              <a:t>Rapport ANSES </a:t>
            </a:r>
            <a:r>
              <a:rPr lang="fr-FR" b="1" dirty="0">
                <a:solidFill>
                  <a:srgbClr val="FF0000"/>
                </a:solidFill>
              </a:rPr>
              <a:t>du 23 novembre 2020:</a:t>
            </a:r>
          </a:p>
          <a:p>
            <a:pPr lvl="0">
              <a:defRPr/>
            </a:pPr>
            <a:r>
              <a:rPr lang="fr-FR" dirty="0">
                <a:solidFill>
                  <a:srgbClr val="FF0000"/>
                </a:solidFill>
              </a:rPr>
              <a:t>66% des enfants présentent un risque sanitaire préoccupant:</a:t>
            </a:r>
          </a:p>
          <a:p>
            <a:pPr lvl="0">
              <a:defRPr/>
            </a:pPr>
            <a:r>
              <a:rPr lang="fr-FR" dirty="0">
                <a:solidFill>
                  <a:srgbClr val="FF0000"/>
                </a:solidFill>
              </a:rPr>
              <a:t>Plus de 2h par jour devant les écrans « de loisirs » et moins de 60 minutes d’activité physique quotidienne</a:t>
            </a:r>
          </a:p>
        </p:txBody>
      </p:sp>
    </p:spTree>
    <p:extLst>
      <p:ext uri="{BB962C8B-B14F-4D97-AF65-F5344CB8AC3E}">
        <p14:creationId xmlns:p14="http://schemas.microsoft.com/office/powerpoint/2010/main" val="31729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9383</TotalTime>
  <Words>1123</Words>
  <Application>Microsoft Office PowerPoint</Application>
  <PresentationFormat>Grand écran</PresentationFormat>
  <Paragraphs>132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 Pour augmenter de manière significative et rapide le temps d’activité physique des élèves à l’école: respecter les horaires d’enseignement d’EPS  une expérience positive en activités physiques pour chaque élève </vt:lpstr>
      <vt:lpstr>Mais également de favoriser : </vt:lpstr>
      <vt:lpstr>Présentation PowerPoint</vt:lpstr>
      <vt:lpstr>Trois grandes dimensions dans l’éducation à la santé des élèves en EPS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– Volet pédagogique</dc:title>
  <dc:creator>jmeraud1</dc:creator>
  <cp:lastModifiedBy>pbouvar2</cp:lastModifiedBy>
  <cp:revision>56</cp:revision>
  <dcterms:created xsi:type="dcterms:W3CDTF">2021-09-22T09:04:22Z</dcterms:created>
  <dcterms:modified xsi:type="dcterms:W3CDTF">2023-09-05T11:22:27Z</dcterms:modified>
</cp:coreProperties>
</file>