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28"/>
  </p:notesMasterIdLst>
  <p:sldIdLst>
    <p:sldId id="256" r:id="rId2"/>
    <p:sldId id="257" r:id="rId3"/>
    <p:sldId id="269" r:id="rId4"/>
    <p:sldId id="293" r:id="rId5"/>
    <p:sldId id="270" r:id="rId6"/>
    <p:sldId id="292" r:id="rId7"/>
    <p:sldId id="259" r:id="rId8"/>
    <p:sldId id="260" r:id="rId9"/>
    <p:sldId id="294" r:id="rId10"/>
    <p:sldId id="265" r:id="rId11"/>
    <p:sldId id="268" r:id="rId12"/>
    <p:sldId id="296" r:id="rId13"/>
    <p:sldId id="261" r:id="rId14"/>
    <p:sldId id="284" r:id="rId15"/>
    <p:sldId id="272" r:id="rId16"/>
    <p:sldId id="263" r:id="rId17"/>
    <p:sldId id="291" r:id="rId18"/>
    <p:sldId id="287" r:id="rId19"/>
    <p:sldId id="290" r:id="rId20"/>
    <p:sldId id="279" r:id="rId21"/>
    <p:sldId id="275" r:id="rId22"/>
    <p:sldId id="274" r:id="rId23"/>
    <p:sldId id="285" r:id="rId24"/>
    <p:sldId id="277" r:id="rId25"/>
    <p:sldId id="267" r:id="rId26"/>
    <p:sldId id="29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FD33"/>
    <a:srgbClr val="E64AC5"/>
    <a:srgbClr val="19AF9D"/>
    <a:srgbClr val="128459"/>
    <a:srgbClr val="18B076"/>
    <a:srgbClr val="FFFFFF"/>
    <a:srgbClr val="4D35FB"/>
    <a:srgbClr val="E853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87409" autoAdjust="0"/>
  </p:normalViewPr>
  <p:slideViewPr>
    <p:cSldViewPr snapToGrid="0">
      <p:cViewPr varScale="1">
        <p:scale>
          <a:sx n="64" d="100"/>
          <a:sy n="64" d="100"/>
        </p:scale>
        <p:origin x="1068" y="66"/>
      </p:cViewPr>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EEC718-82BB-4666-BC4D-72AAAFF2B1E4}" type="doc">
      <dgm:prSet loTypeId="urn:microsoft.com/office/officeart/2005/8/layout/hList7" loCatId="relationship" qsTypeId="urn:microsoft.com/office/officeart/2005/8/quickstyle/simple1" qsCatId="simple" csTypeId="urn:microsoft.com/office/officeart/2005/8/colors/accent1_2" csCatId="accent1" phldr="1"/>
      <dgm:spPr/>
    </dgm:pt>
    <dgm:pt modelId="{8343847D-64B8-449E-BF5C-414C0FC44466}">
      <dgm:prSet phldrT="[Texte]"/>
      <dgm:spPr/>
      <dgm:t>
        <a:bodyPr/>
        <a:lstStyle/>
        <a:p>
          <a:r>
            <a:rPr lang="fr-FR" dirty="0" smtClean="0">
              <a:solidFill>
                <a:schemeClr val="tx1"/>
              </a:solidFill>
            </a:rPr>
            <a:t>Qui doit être une préoccupation majeure pour toutes et tous</a:t>
          </a:r>
          <a:endParaRPr lang="fr-FR" dirty="0"/>
        </a:p>
      </dgm:t>
    </dgm:pt>
    <dgm:pt modelId="{D58DFC2C-37FA-4BF1-B899-E5C0652F24EB}" type="parTrans" cxnId="{5BE59225-F4E6-4045-84A6-1AB6920067ED}">
      <dgm:prSet/>
      <dgm:spPr/>
      <dgm:t>
        <a:bodyPr/>
        <a:lstStyle/>
        <a:p>
          <a:endParaRPr lang="fr-FR"/>
        </a:p>
      </dgm:t>
    </dgm:pt>
    <dgm:pt modelId="{546D21B4-53EE-4281-8FD0-C91A86B3B3FE}" type="sibTrans" cxnId="{5BE59225-F4E6-4045-84A6-1AB6920067ED}">
      <dgm:prSet/>
      <dgm:spPr/>
      <dgm:t>
        <a:bodyPr/>
        <a:lstStyle/>
        <a:p>
          <a:endParaRPr lang="fr-FR"/>
        </a:p>
      </dgm:t>
    </dgm:pt>
    <dgm:pt modelId="{243190A7-09C0-4042-B6BB-46600148E861}">
      <dgm:prSet phldrT="[Texte]"/>
      <dgm:spPr>
        <a:solidFill>
          <a:srgbClr val="3DFD33"/>
        </a:solidFill>
      </dgm:spPr>
      <dgm:t>
        <a:bodyPr/>
        <a:lstStyle/>
        <a:p>
          <a:r>
            <a:rPr lang="fr-FR" dirty="0" smtClean="0">
              <a:solidFill>
                <a:schemeClr val="tx1"/>
              </a:solidFill>
            </a:rPr>
            <a:t>Que nul ne peut ignorer</a:t>
          </a:r>
          <a:endParaRPr lang="fr-FR" dirty="0"/>
        </a:p>
      </dgm:t>
    </dgm:pt>
    <dgm:pt modelId="{60A5A36F-CF41-4E9B-AEE0-DD844B67BA1C}" type="parTrans" cxnId="{B7AF6CD6-FC57-493C-AB64-776478AEA7DB}">
      <dgm:prSet/>
      <dgm:spPr/>
      <dgm:t>
        <a:bodyPr/>
        <a:lstStyle/>
        <a:p>
          <a:endParaRPr lang="fr-FR"/>
        </a:p>
      </dgm:t>
    </dgm:pt>
    <dgm:pt modelId="{55AAEFF8-114D-4C5D-A86A-EF997E6ED522}" type="sibTrans" cxnId="{B7AF6CD6-FC57-493C-AB64-776478AEA7DB}">
      <dgm:prSet/>
      <dgm:spPr/>
      <dgm:t>
        <a:bodyPr/>
        <a:lstStyle/>
        <a:p>
          <a:endParaRPr lang="fr-FR"/>
        </a:p>
      </dgm:t>
    </dgm:pt>
    <dgm:pt modelId="{7A494F04-7707-42B0-A8D4-39E673B58215}">
      <dgm:prSet phldrT="[Texte]"/>
      <dgm:spPr>
        <a:solidFill>
          <a:srgbClr val="FFC000"/>
        </a:solidFill>
      </dgm:spPr>
      <dgm:t>
        <a:bodyPr/>
        <a:lstStyle/>
        <a:p>
          <a:r>
            <a:rPr lang="fr-FR" dirty="0" smtClean="0">
              <a:solidFill>
                <a:schemeClr val="tx1"/>
              </a:solidFill>
            </a:rPr>
            <a:t>Qui aident à grandir, à comprendre le monde qui nous entoure et à trouver notre place parmi les autres</a:t>
          </a:r>
          <a:endParaRPr lang="fr-FR" dirty="0"/>
        </a:p>
      </dgm:t>
    </dgm:pt>
    <dgm:pt modelId="{EE6DB3E5-8F7C-42BB-8F78-33D8B4CFF529}" type="parTrans" cxnId="{11DC1ECB-E942-4782-9452-E255ADA9EF7D}">
      <dgm:prSet/>
      <dgm:spPr/>
      <dgm:t>
        <a:bodyPr/>
        <a:lstStyle/>
        <a:p>
          <a:endParaRPr lang="fr-FR"/>
        </a:p>
      </dgm:t>
    </dgm:pt>
    <dgm:pt modelId="{CE83A638-358E-448A-9984-DA5BE4BD7B9B}" type="sibTrans" cxnId="{11DC1ECB-E942-4782-9452-E255ADA9EF7D}">
      <dgm:prSet/>
      <dgm:spPr/>
      <dgm:t>
        <a:bodyPr/>
        <a:lstStyle/>
        <a:p>
          <a:endParaRPr lang="fr-FR"/>
        </a:p>
      </dgm:t>
    </dgm:pt>
    <dgm:pt modelId="{55EF6295-88DB-4FD3-ABBA-C9188C769CEF}">
      <dgm:prSet phldrT="[Texte]"/>
      <dgm:spPr>
        <a:solidFill>
          <a:srgbClr val="002060"/>
        </a:solidFill>
      </dgm:spPr>
      <dgm:t>
        <a:bodyPr/>
        <a:lstStyle/>
        <a:p>
          <a:r>
            <a:rPr lang="fr-FR" dirty="0" smtClean="0">
              <a:solidFill>
                <a:schemeClr val="bg1"/>
              </a:solidFill>
            </a:rPr>
            <a:t>Une maîtrise de l’eau reconnue (bilans de modules, de cycle, savoir nager) mais surtout réfléchie</a:t>
          </a:r>
          <a:endParaRPr lang="fr-FR" dirty="0">
            <a:solidFill>
              <a:schemeClr val="bg1"/>
            </a:solidFill>
          </a:endParaRPr>
        </a:p>
      </dgm:t>
    </dgm:pt>
    <dgm:pt modelId="{E7E3E92E-8FA3-4726-994A-DE682D0E9DE9}" type="parTrans" cxnId="{62323D0B-03D1-4B9B-BACD-66DA67331916}">
      <dgm:prSet/>
      <dgm:spPr/>
      <dgm:t>
        <a:bodyPr/>
        <a:lstStyle/>
        <a:p>
          <a:endParaRPr lang="fr-FR"/>
        </a:p>
      </dgm:t>
    </dgm:pt>
    <dgm:pt modelId="{DF03ECCE-8437-4E15-9404-B8442C86470F}" type="sibTrans" cxnId="{62323D0B-03D1-4B9B-BACD-66DA67331916}">
      <dgm:prSet/>
      <dgm:spPr/>
      <dgm:t>
        <a:bodyPr/>
        <a:lstStyle/>
        <a:p>
          <a:endParaRPr lang="fr-FR"/>
        </a:p>
      </dgm:t>
    </dgm:pt>
    <dgm:pt modelId="{C31595F9-33ED-4735-91E9-27EEDD9F6C7D}">
      <dgm:prSet phldrT="[Texte]"/>
      <dgm:spPr>
        <a:solidFill>
          <a:schemeClr val="accent5">
            <a:lumMod val="75000"/>
          </a:schemeClr>
        </a:solidFill>
      </dgm:spPr>
      <dgm:t>
        <a:bodyPr/>
        <a:lstStyle/>
        <a:p>
          <a:r>
            <a:rPr lang="fr-FR" dirty="0" smtClean="0">
              <a:solidFill>
                <a:schemeClr val="bg1"/>
              </a:solidFill>
            </a:rPr>
            <a:t>Parce ce que l’on a encore rien trouvé de mieux que faire, réussir et dire pour apprendre à faire mieux et en prendre conscience</a:t>
          </a:r>
          <a:endParaRPr lang="fr-FR" dirty="0">
            <a:solidFill>
              <a:schemeClr val="bg1"/>
            </a:solidFill>
          </a:endParaRPr>
        </a:p>
      </dgm:t>
    </dgm:pt>
    <dgm:pt modelId="{01768F13-1DE8-4D0B-9007-D2E724F72DF7}" type="parTrans" cxnId="{8F2C0361-6A4D-4D19-B43E-7F7B5B9B2665}">
      <dgm:prSet/>
      <dgm:spPr/>
      <dgm:t>
        <a:bodyPr/>
        <a:lstStyle/>
        <a:p>
          <a:endParaRPr lang="fr-FR"/>
        </a:p>
      </dgm:t>
    </dgm:pt>
    <dgm:pt modelId="{106F511B-BCC1-4B27-988A-89DCD7B1A04E}" type="sibTrans" cxnId="{8F2C0361-6A4D-4D19-B43E-7F7B5B9B2665}">
      <dgm:prSet/>
      <dgm:spPr/>
      <dgm:t>
        <a:bodyPr/>
        <a:lstStyle/>
        <a:p>
          <a:endParaRPr lang="fr-FR"/>
        </a:p>
      </dgm:t>
    </dgm:pt>
    <dgm:pt modelId="{5A347B85-45BE-4168-8C00-0B12D032C371}">
      <dgm:prSet phldrT="[Texte]"/>
      <dgm:spPr>
        <a:solidFill>
          <a:schemeClr val="accent3">
            <a:lumMod val="50000"/>
          </a:schemeClr>
        </a:solidFill>
      </dgm:spPr>
      <dgm:t>
        <a:bodyPr/>
        <a:lstStyle/>
        <a:p>
          <a:r>
            <a:rPr lang="fr-FR" dirty="0" smtClean="0">
              <a:solidFill>
                <a:schemeClr val="bg1"/>
              </a:solidFill>
            </a:rPr>
            <a:t>Parce ce que nous avons une vraie responsabilité dans la lutte contre les inégalités sociales et dans l’épanouissement de nos élèves</a:t>
          </a:r>
          <a:endParaRPr lang="fr-FR" dirty="0">
            <a:solidFill>
              <a:schemeClr val="bg1"/>
            </a:solidFill>
          </a:endParaRPr>
        </a:p>
      </dgm:t>
    </dgm:pt>
    <dgm:pt modelId="{F0007BBF-0DCC-49EA-9B40-9AF30A5FF887}" type="parTrans" cxnId="{195AFA67-31FD-483F-B8B7-C0D077C60224}">
      <dgm:prSet/>
      <dgm:spPr/>
      <dgm:t>
        <a:bodyPr/>
        <a:lstStyle/>
        <a:p>
          <a:endParaRPr lang="fr-FR"/>
        </a:p>
      </dgm:t>
    </dgm:pt>
    <dgm:pt modelId="{F3AFFFA0-0D5E-46A9-BCA1-8C1C7CDB43A0}" type="sibTrans" cxnId="{195AFA67-31FD-483F-B8B7-C0D077C60224}">
      <dgm:prSet/>
      <dgm:spPr/>
      <dgm:t>
        <a:bodyPr/>
        <a:lstStyle/>
        <a:p>
          <a:endParaRPr lang="fr-FR"/>
        </a:p>
      </dgm:t>
    </dgm:pt>
    <dgm:pt modelId="{1E0D61A8-12DD-408E-B898-C1A23DD7BC94}" type="pres">
      <dgm:prSet presAssocID="{75EEC718-82BB-4666-BC4D-72AAAFF2B1E4}" presName="Name0" presStyleCnt="0">
        <dgm:presLayoutVars>
          <dgm:dir/>
          <dgm:resizeHandles val="exact"/>
        </dgm:presLayoutVars>
      </dgm:prSet>
      <dgm:spPr/>
    </dgm:pt>
    <dgm:pt modelId="{027CF2FD-8E88-48A5-99D1-2BCFBFC650C6}" type="pres">
      <dgm:prSet presAssocID="{75EEC718-82BB-4666-BC4D-72AAAFF2B1E4}" presName="fgShape" presStyleLbl="fgShp" presStyleIdx="0" presStyleCnt="1"/>
      <dgm:spPr>
        <a:solidFill>
          <a:srgbClr val="FFFF00"/>
        </a:solidFill>
      </dgm:spPr>
    </dgm:pt>
    <dgm:pt modelId="{4DA8197F-1E70-413A-A34E-07BA47AFC534}" type="pres">
      <dgm:prSet presAssocID="{75EEC718-82BB-4666-BC4D-72AAAFF2B1E4}" presName="linComp" presStyleCnt="0"/>
      <dgm:spPr/>
    </dgm:pt>
    <dgm:pt modelId="{ECB261BE-C68D-4B35-ACD9-3D3C45C7C45A}" type="pres">
      <dgm:prSet presAssocID="{8343847D-64B8-449E-BF5C-414C0FC44466}" presName="compNode" presStyleCnt="0"/>
      <dgm:spPr/>
    </dgm:pt>
    <dgm:pt modelId="{58420957-FDEC-47D2-8F76-0021E0AC69EB}" type="pres">
      <dgm:prSet presAssocID="{8343847D-64B8-449E-BF5C-414C0FC44466}" presName="bkgdShape" presStyleLbl="node1" presStyleIdx="0" presStyleCnt="6"/>
      <dgm:spPr/>
      <dgm:t>
        <a:bodyPr/>
        <a:lstStyle/>
        <a:p>
          <a:endParaRPr lang="fr-FR"/>
        </a:p>
      </dgm:t>
    </dgm:pt>
    <dgm:pt modelId="{EAE9851C-68DA-41BF-AD9E-115F588EA80D}" type="pres">
      <dgm:prSet presAssocID="{8343847D-64B8-449E-BF5C-414C0FC44466}" presName="nodeTx" presStyleLbl="node1" presStyleIdx="0" presStyleCnt="6">
        <dgm:presLayoutVars>
          <dgm:bulletEnabled val="1"/>
        </dgm:presLayoutVars>
      </dgm:prSet>
      <dgm:spPr/>
      <dgm:t>
        <a:bodyPr/>
        <a:lstStyle/>
        <a:p>
          <a:endParaRPr lang="fr-FR"/>
        </a:p>
      </dgm:t>
    </dgm:pt>
    <dgm:pt modelId="{E520B567-9FB8-4E5D-BDBB-4EBAC6349C55}" type="pres">
      <dgm:prSet presAssocID="{8343847D-64B8-449E-BF5C-414C0FC44466}" presName="invisiNode" presStyleLbl="node1" presStyleIdx="0" presStyleCnt="6"/>
      <dgm:spPr/>
    </dgm:pt>
    <dgm:pt modelId="{56B82E09-4CDA-43AC-8D16-511854293FE6}" type="pres">
      <dgm:prSet presAssocID="{8343847D-64B8-449E-BF5C-414C0FC44466}" presName="imagNode" presStyleLbl="fgImgPlace1" presStyleIdx="0" presStyleCnt="6"/>
      <dgm:spPr>
        <a:prstGeom prst="ellipse">
          <a:avLst/>
        </a:prstGeom>
      </dgm:spPr>
    </dgm:pt>
    <dgm:pt modelId="{C160771E-0EE7-4B77-A1D5-F05D1EE7D9C2}" type="pres">
      <dgm:prSet presAssocID="{546D21B4-53EE-4281-8FD0-C91A86B3B3FE}" presName="sibTrans" presStyleLbl="sibTrans2D1" presStyleIdx="0" presStyleCnt="0"/>
      <dgm:spPr/>
      <dgm:t>
        <a:bodyPr/>
        <a:lstStyle/>
        <a:p>
          <a:endParaRPr lang="fr-FR"/>
        </a:p>
      </dgm:t>
    </dgm:pt>
    <dgm:pt modelId="{9E1EA248-27B5-4DBB-8A6F-BEB46C298AD3}" type="pres">
      <dgm:prSet presAssocID="{243190A7-09C0-4042-B6BB-46600148E861}" presName="compNode" presStyleCnt="0"/>
      <dgm:spPr/>
    </dgm:pt>
    <dgm:pt modelId="{E9150D88-DC34-4F76-9D48-145CC33B7E1E}" type="pres">
      <dgm:prSet presAssocID="{243190A7-09C0-4042-B6BB-46600148E861}" presName="bkgdShape" presStyleLbl="node1" presStyleIdx="1" presStyleCnt="6"/>
      <dgm:spPr/>
      <dgm:t>
        <a:bodyPr/>
        <a:lstStyle/>
        <a:p>
          <a:endParaRPr lang="fr-FR"/>
        </a:p>
      </dgm:t>
    </dgm:pt>
    <dgm:pt modelId="{EB3B7AB6-8278-4E32-9C03-9F9B7EEDFB25}" type="pres">
      <dgm:prSet presAssocID="{243190A7-09C0-4042-B6BB-46600148E861}" presName="nodeTx" presStyleLbl="node1" presStyleIdx="1" presStyleCnt="6">
        <dgm:presLayoutVars>
          <dgm:bulletEnabled val="1"/>
        </dgm:presLayoutVars>
      </dgm:prSet>
      <dgm:spPr/>
      <dgm:t>
        <a:bodyPr/>
        <a:lstStyle/>
        <a:p>
          <a:endParaRPr lang="fr-FR"/>
        </a:p>
      </dgm:t>
    </dgm:pt>
    <dgm:pt modelId="{E24C576F-386A-4EF9-81F6-49A1ABBB6837}" type="pres">
      <dgm:prSet presAssocID="{243190A7-09C0-4042-B6BB-46600148E861}" presName="invisiNode" presStyleLbl="node1" presStyleIdx="1" presStyleCnt="6"/>
      <dgm:spPr/>
    </dgm:pt>
    <dgm:pt modelId="{77BA35FB-5493-4276-9E6A-4D9A4C4028FF}" type="pres">
      <dgm:prSet presAssocID="{243190A7-09C0-4042-B6BB-46600148E861}" presName="imagNode" presStyleLbl="fgImgPlace1" presStyleIdx="1" presStyleCnt="6"/>
      <dgm:spPr/>
    </dgm:pt>
    <dgm:pt modelId="{9FF37C15-EFD2-40DB-A56C-6B011CF39BD9}" type="pres">
      <dgm:prSet presAssocID="{55AAEFF8-114D-4C5D-A86A-EF997E6ED522}" presName="sibTrans" presStyleLbl="sibTrans2D1" presStyleIdx="0" presStyleCnt="0"/>
      <dgm:spPr/>
      <dgm:t>
        <a:bodyPr/>
        <a:lstStyle/>
        <a:p>
          <a:endParaRPr lang="fr-FR"/>
        </a:p>
      </dgm:t>
    </dgm:pt>
    <dgm:pt modelId="{2F2C52C9-4BF3-4C96-8394-1A3E51244AA1}" type="pres">
      <dgm:prSet presAssocID="{7A494F04-7707-42B0-A8D4-39E673B58215}" presName="compNode" presStyleCnt="0"/>
      <dgm:spPr/>
    </dgm:pt>
    <dgm:pt modelId="{A0FD2FB5-6465-4524-9AAC-E5051BD9568C}" type="pres">
      <dgm:prSet presAssocID="{7A494F04-7707-42B0-A8D4-39E673B58215}" presName="bkgdShape" presStyleLbl="node1" presStyleIdx="2" presStyleCnt="6"/>
      <dgm:spPr/>
      <dgm:t>
        <a:bodyPr/>
        <a:lstStyle/>
        <a:p>
          <a:endParaRPr lang="fr-FR"/>
        </a:p>
      </dgm:t>
    </dgm:pt>
    <dgm:pt modelId="{609E3404-74D7-4E2B-8C28-15CE29AC1F7C}" type="pres">
      <dgm:prSet presAssocID="{7A494F04-7707-42B0-A8D4-39E673B58215}" presName="nodeTx" presStyleLbl="node1" presStyleIdx="2" presStyleCnt="6">
        <dgm:presLayoutVars>
          <dgm:bulletEnabled val="1"/>
        </dgm:presLayoutVars>
      </dgm:prSet>
      <dgm:spPr/>
      <dgm:t>
        <a:bodyPr/>
        <a:lstStyle/>
        <a:p>
          <a:endParaRPr lang="fr-FR"/>
        </a:p>
      </dgm:t>
    </dgm:pt>
    <dgm:pt modelId="{7BD9F6D3-9121-4B70-AA54-899ECA1D002F}" type="pres">
      <dgm:prSet presAssocID="{7A494F04-7707-42B0-A8D4-39E673B58215}" presName="invisiNode" presStyleLbl="node1" presStyleIdx="2" presStyleCnt="6"/>
      <dgm:spPr/>
    </dgm:pt>
    <dgm:pt modelId="{185F3D7C-BAF7-4051-875E-A99D2611C5E6}" type="pres">
      <dgm:prSet presAssocID="{7A494F04-7707-42B0-A8D4-39E673B58215}" presName="imagNode" presStyleLbl="fgImgPlace1" presStyleIdx="2" presStyleCnt="6"/>
      <dgm:spPr/>
    </dgm:pt>
    <dgm:pt modelId="{D1C8CC1C-C6B8-48E7-A6AE-F574534033F9}" type="pres">
      <dgm:prSet presAssocID="{CE83A638-358E-448A-9984-DA5BE4BD7B9B}" presName="sibTrans" presStyleLbl="sibTrans2D1" presStyleIdx="0" presStyleCnt="0"/>
      <dgm:spPr/>
      <dgm:t>
        <a:bodyPr/>
        <a:lstStyle/>
        <a:p>
          <a:endParaRPr lang="fr-FR"/>
        </a:p>
      </dgm:t>
    </dgm:pt>
    <dgm:pt modelId="{A31F224A-AB9F-4FE8-9AB5-B323EB5F9613}" type="pres">
      <dgm:prSet presAssocID="{5A347B85-45BE-4168-8C00-0B12D032C371}" presName="compNode" presStyleCnt="0"/>
      <dgm:spPr/>
    </dgm:pt>
    <dgm:pt modelId="{7C95D22B-56E3-445F-B67B-B1EA9462D1BD}" type="pres">
      <dgm:prSet presAssocID="{5A347B85-45BE-4168-8C00-0B12D032C371}" presName="bkgdShape" presStyleLbl="node1" presStyleIdx="3" presStyleCnt="6"/>
      <dgm:spPr/>
      <dgm:t>
        <a:bodyPr/>
        <a:lstStyle/>
        <a:p>
          <a:endParaRPr lang="fr-FR"/>
        </a:p>
      </dgm:t>
    </dgm:pt>
    <dgm:pt modelId="{363EA043-2F1A-40AF-9782-EB36A81AABE7}" type="pres">
      <dgm:prSet presAssocID="{5A347B85-45BE-4168-8C00-0B12D032C371}" presName="nodeTx" presStyleLbl="node1" presStyleIdx="3" presStyleCnt="6">
        <dgm:presLayoutVars>
          <dgm:bulletEnabled val="1"/>
        </dgm:presLayoutVars>
      </dgm:prSet>
      <dgm:spPr/>
      <dgm:t>
        <a:bodyPr/>
        <a:lstStyle/>
        <a:p>
          <a:endParaRPr lang="fr-FR"/>
        </a:p>
      </dgm:t>
    </dgm:pt>
    <dgm:pt modelId="{955B49F3-C2B6-48CC-80FA-B5C4CCB292BC}" type="pres">
      <dgm:prSet presAssocID="{5A347B85-45BE-4168-8C00-0B12D032C371}" presName="invisiNode" presStyleLbl="node1" presStyleIdx="3" presStyleCnt="6"/>
      <dgm:spPr/>
    </dgm:pt>
    <dgm:pt modelId="{63C92049-98AA-43BB-9F4D-23B32FADF8EC}" type="pres">
      <dgm:prSet presAssocID="{5A347B85-45BE-4168-8C00-0B12D032C371}" presName="imagNode" presStyleLbl="fgImgPlace1" presStyleIdx="3" presStyleCnt="6"/>
      <dgm:spPr/>
    </dgm:pt>
    <dgm:pt modelId="{CE80A1C4-ACCE-458D-B3ED-4CEE771F5630}" type="pres">
      <dgm:prSet presAssocID="{F3AFFFA0-0D5E-46A9-BCA1-8C1C7CDB43A0}" presName="sibTrans" presStyleLbl="sibTrans2D1" presStyleIdx="0" presStyleCnt="0"/>
      <dgm:spPr/>
      <dgm:t>
        <a:bodyPr/>
        <a:lstStyle/>
        <a:p>
          <a:endParaRPr lang="fr-FR"/>
        </a:p>
      </dgm:t>
    </dgm:pt>
    <dgm:pt modelId="{3F937A4D-3DF2-4B56-AAE4-197714209E13}" type="pres">
      <dgm:prSet presAssocID="{C31595F9-33ED-4735-91E9-27EEDD9F6C7D}" presName="compNode" presStyleCnt="0"/>
      <dgm:spPr/>
    </dgm:pt>
    <dgm:pt modelId="{13523134-E34F-4834-84CE-E6EF4DCAA292}" type="pres">
      <dgm:prSet presAssocID="{C31595F9-33ED-4735-91E9-27EEDD9F6C7D}" presName="bkgdShape" presStyleLbl="node1" presStyleIdx="4" presStyleCnt="6"/>
      <dgm:spPr/>
      <dgm:t>
        <a:bodyPr/>
        <a:lstStyle/>
        <a:p>
          <a:endParaRPr lang="fr-FR"/>
        </a:p>
      </dgm:t>
    </dgm:pt>
    <dgm:pt modelId="{1169C133-FC62-45DF-ABCA-322080FF7FAD}" type="pres">
      <dgm:prSet presAssocID="{C31595F9-33ED-4735-91E9-27EEDD9F6C7D}" presName="nodeTx" presStyleLbl="node1" presStyleIdx="4" presStyleCnt="6">
        <dgm:presLayoutVars>
          <dgm:bulletEnabled val="1"/>
        </dgm:presLayoutVars>
      </dgm:prSet>
      <dgm:spPr/>
      <dgm:t>
        <a:bodyPr/>
        <a:lstStyle/>
        <a:p>
          <a:endParaRPr lang="fr-FR"/>
        </a:p>
      </dgm:t>
    </dgm:pt>
    <dgm:pt modelId="{57ED358D-EA07-4D65-9C5F-DF0C4BB470FB}" type="pres">
      <dgm:prSet presAssocID="{C31595F9-33ED-4735-91E9-27EEDD9F6C7D}" presName="invisiNode" presStyleLbl="node1" presStyleIdx="4" presStyleCnt="6"/>
      <dgm:spPr/>
    </dgm:pt>
    <dgm:pt modelId="{E0A606BC-73C7-40A8-A66A-AF538BBE1CB6}" type="pres">
      <dgm:prSet presAssocID="{C31595F9-33ED-4735-91E9-27EEDD9F6C7D}" presName="imagNode" presStyleLbl="fgImgPlace1" presStyleIdx="4" presStyleCnt="6"/>
      <dgm:spPr/>
    </dgm:pt>
    <dgm:pt modelId="{0138E149-E458-4073-BEE0-5198F4DC9793}" type="pres">
      <dgm:prSet presAssocID="{106F511B-BCC1-4B27-988A-89DCD7B1A04E}" presName="sibTrans" presStyleLbl="sibTrans2D1" presStyleIdx="0" presStyleCnt="0"/>
      <dgm:spPr/>
      <dgm:t>
        <a:bodyPr/>
        <a:lstStyle/>
        <a:p>
          <a:endParaRPr lang="fr-FR"/>
        </a:p>
      </dgm:t>
    </dgm:pt>
    <dgm:pt modelId="{7628405D-E929-4C9F-9D2B-98FF63E2DBED}" type="pres">
      <dgm:prSet presAssocID="{55EF6295-88DB-4FD3-ABBA-C9188C769CEF}" presName="compNode" presStyleCnt="0"/>
      <dgm:spPr/>
    </dgm:pt>
    <dgm:pt modelId="{55462A50-1FBD-4DED-A72D-AED40B87BB2A}" type="pres">
      <dgm:prSet presAssocID="{55EF6295-88DB-4FD3-ABBA-C9188C769CEF}" presName="bkgdShape" presStyleLbl="node1" presStyleIdx="5" presStyleCnt="6"/>
      <dgm:spPr/>
      <dgm:t>
        <a:bodyPr/>
        <a:lstStyle/>
        <a:p>
          <a:endParaRPr lang="fr-FR"/>
        </a:p>
      </dgm:t>
    </dgm:pt>
    <dgm:pt modelId="{A1115BA0-CB36-48F1-AE12-E640FB9758A0}" type="pres">
      <dgm:prSet presAssocID="{55EF6295-88DB-4FD3-ABBA-C9188C769CEF}" presName="nodeTx" presStyleLbl="node1" presStyleIdx="5" presStyleCnt="6">
        <dgm:presLayoutVars>
          <dgm:bulletEnabled val="1"/>
        </dgm:presLayoutVars>
      </dgm:prSet>
      <dgm:spPr/>
      <dgm:t>
        <a:bodyPr/>
        <a:lstStyle/>
        <a:p>
          <a:endParaRPr lang="fr-FR"/>
        </a:p>
      </dgm:t>
    </dgm:pt>
    <dgm:pt modelId="{CBC1ED31-0944-4805-8D4E-858578CD78FF}" type="pres">
      <dgm:prSet presAssocID="{55EF6295-88DB-4FD3-ABBA-C9188C769CEF}" presName="invisiNode" presStyleLbl="node1" presStyleIdx="5" presStyleCnt="6"/>
      <dgm:spPr/>
    </dgm:pt>
    <dgm:pt modelId="{FD7F79F1-503B-4429-9A43-D8A0EA32F4E7}" type="pres">
      <dgm:prSet presAssocID="{55EF6295-88DB-4FD3-ABBA-C9188C769CEF}" presName="imagNode" presStyleLbl="fgImgPlace1" presStyleIdx="5" presStyleCnt="6"/>
      <dgm:spPr/>
    </dgm:pt>
  </dgm:ptLst>
  <dgm:cxnLst>
    <dgm:cxn modelId="{E10417DC-B363-48C8-ADF1-5B09CD254ED0}" type="presOf" srcId="{546D21B4-53EE-4281-8FD0-C91A86B3B3FE}" destId="{C160771E-0EE7-4B77-A1D5-F05D1EE7D9C2}" srcOrd="0" destOrd="0" presId="urn:microsoft.com/office/officeart/2005/8/layout/hList7"/>
    <dgm:cxn modelId="{195AFA67-31FD-483F-B8B7-C0D077C60224}" srcId="{75EEC718-82BB-4666-BC4D-72AAAFF2B1E4}" destId="{5A347B85-45BE-4168-8C00-0B12D032C371}" srcOrd="3" destOrd="0" parTransId="{F0007BBF-0DCC-49EA-9B40-9AF30A5FF887}" sibTransId="{F3AFFFA0-0D5E-46A9-BCA1-8C1C7CDB43A0}"/>
    <dgm:cxn modelId="{0F4ABEBB-6292-4982-995D-95F12D137F7E}" type="presOf" srcId="{C31595F9-33ED-4735-91E9-27EEDD9F6C7D}" destId="{1169C133-FC62-45DF-ABCA-322080FF7FAD}" srcOrd="1" destOrd="0" presId="urn:microsoft.com/office/officeart/2005/8/layout/hList7"/>
    <dgm:cxn modelId="{BD358543-8AA3-4FE3-9FF0-E935827A17B9}" type="presOf" srcId="{CE83A638-358E-448A-9984-DA5BE4BD7B9B}" destId="{D1C8CC1C-C6B8-48E7-A6AE-F574534033F9}" srcOrd="0" destOrd="0" presId="urn:microsoft.com/office/officeart/2005/8/layout/hList7"/>
    <dgm:cxn modelId="{B4E7C168-3BC3-4341-8709-8781B6C441F0}" type="presOf" srcId="{F3AFFFA0-0D5E-46A9-BCA1-8C1C7CDB43A0}" destId="{CE80A1C4-ACCE-458D-B3ED-4CEE771F5630}" srcOrd="0" destOrd="0" presId="urn:microsoft.com/office/officeart/2005/8/layout/hList7"/>
    <dgm:cxn modelId="{11DC1ECB-E942-4782-9452-E255ADA9EF7D}" srcId="{75EEC718-82BB-4666-BC4D-72AAAFF2B1E4}" destId="{7A494F04-7707-42B0-A8D4-39E673B58215}" srcOrd="2" destOrd="0" parTransId="{EE6DB3E5-8F7C-42BB-8F78-33D8B4CFF529}" sibTransId="{CE83A638-358E-448A-9984-DA5BE4BD7B9B}"/>
    <dgm:cxn modelId="{62323D0B-03D1-4B9B-BACD-66DA67331916}" srcId="{75EEC718-82BB-4666-BC4D-72AAAFF2B1E4}" destId="{55EF6295-88DB-4FD3-ABBA-C9188C769CEF}" srcOrd="5" destOrd="0" parTransId="{E7E3E92E-8FA3-4726-994A-DE682D0E9DE9}" sibTransId="{DF03ECCE-8437-4E15-9404-B8442C86470F}"/>
    <dgm:cxn modelId="{B7AF6CD6-FC57-493C-AB64-776478AEA7DB}" srcId="{75EEC718-82BB-4666-BC4D-72AAAFF2B1E4}" destId="{243190A7-09C0-4042-B6BB-46600148E861}" srcOrd="1" destOrd="0" parTransId="{60A5A36F-CF41-4E9B-AEE0-DD844B67BA1C}" sibTransId="{55AAEFF8-114D-4C5D-A86A-EF997E6ED522}"/>
    <dgm:cxn modelId="{431C407A-7301-4F22-8785-397131A8D9AB}" type="presOf" srcId="{243190A7-09C0-4042-B6BB-46600148E861}" destId="{EB3B7AB6-8278-4E32-9C03-9F9B7EEDFB25}" srcOrd="1" destOrd="0" presId="urn:microsoft.com/office/officeart/2005/8/layout/hList7"/>
    <dgm:cxn modelId="{98C8F9D6-D33C-4B93-90BA-968D89817AA5}" type="presOf" srcId="{55AAEFF8-114D-4C5D-A86A-EF997E6ED522}" destId="{9FF37C15-EFD2-40DB-A56C-6B011CF39BD9}" srcOrd="0" destOrd="0" presId="urn:microsoft.com/office/officeart/2005/8/layout/hList7"/>
    <dgm:cxn modelId="{5D656504-DD12-494E-B1B9-560673C3284D}" type="presOf" srcId="{5A347B85-45BE-4168-8C00-0B12D032C371}" destId="{363EA043-2F1A-40AF-9782-EB36A81AABE7}" srcOrd="1" destOrd="0" presId="urn:microsoft.com/office/officeart/2005/8/layout/hList7"/>
    <dgm:cxn modelId="{DF9CD57C-BA5C-4D2D-8AFF-F7B21C2727EA}" type="presOf" srcId="{8343847D-64B8-449E-BF5C-414C0FC44466}" destId="{EAE9851C-68DA-41BF-AD9E-115F588EA80D}" srcOrd="1" destOrd="0" presId="urn:microsoft.com/office/officeart/2005/8/layout/hList7"/>
    <dgm:cxn modelId="{A87E3F85-6079-41E2-B5A7-9B682F79DE9A}" type="presOf" srcId="{55EF6295-88DB-4FD3-ABBA-C9188C769CEF}" destId="{55462A50-1FBD-4DED-A72D-AED40B87BB2A}" srcOrd="0" destOrd="0" presId="urn:microsoft.com/office/officeart/2005/8/layout/hList7"/>
    <dgm:cxn modelId="{841AC900-F90C-40AF-B805-F02A6518AF9E}" type="presOf" srcId="{8343847D-64B8-449E-BF5C-414C0FC44466}" destId="{58420957-FDEC-47D2-8F76-0021E0AC69EB}" srcOrd="0" destOrd="0" presId="urn:microsoft.com/office/officeart/2005/8/layout/hList7"/>
    <dgm:cxn modelId="{72D013E7-4574-4F6D-98EA-FDA96776F7D8}" type="presOf" srcId="{C31595F9-33ED-4735-91E9-27EEDD9F6C7D}" destId="{13523134-E34F-4834-84CE-E6EF4DCAA292}" srcOrd="0" destOrd="0" presId="urn:microsoft.com/office/officeart/2005/8/layout/hList7"/>
    <dgm:cxn modelId="{F8C25494-50EC-4B85-8BFA-16C4071FB6A2}" type="presOf" srcId="{7A494F04-7707-42B0-A8D4-39E673B58215}" destId="{609E3404-74D7-4E2B-8C28-15CE29AC1F7C}" srcOrd="1" destOrd="0" presId="urn:microsoft.com/office/officeart/2005/8/layout/hList7"/>
    <dgm:cxn modelId="{6130F5E2-025C-4DB3-A372-46973826B20C}" type="presOf" srcId="{7A494F04-7707-42B0-A8D4-39E673B58215}" destId="{A0FD2FB5-6465-4524-9AAC-E5051BD9568C}" srcOrd="0" destOrd="0" presId="urn:microsoft.com/office/officeart/2005/8/layout/hList7"/>
    <dgm:cxn modelId="{8F2C0361-6A4D-4D19-B43E-7F7B5B9B2665}" srcId="{75EEC718-82BB-4666-BC4D-72AAAFF2B1E4}" destId="{C31595F9-33ED-4735-91E9-27EEDD9F6C7D}" srcOrd="4" destOrd="0" parTransId="{01768F13-1DE8-4D0B-9007-D2E724F72DF7}" sibTransId="{106F511B-BCC1-4B27-988A-89DCD7B1A04E}"/>
    <dgm:cxn modelId="{5D6ED369-01B4-4140-B11C-768066AA2495}" type="presOf" srcId="{106F511B-BCC1-4B27-988A-89DCD7B1A04E}" destId="{0138E149-E458-4073-BEE0-5198F4DC9793}" srcOrd="0" destOrd="0" presId="urn:microsoft.com/office/officeart/2005/8/layout/hList7"/>
    <dgm:cxn modelId="{34A59701-1BAD-4254-AB12-F0B4ED0AB646}" type="presOf" srcId="{5A347B85-45BE-4168-8C00-0B12D032C371}" destId="{7C95D22B-56E3-445F-B67B-B1EA9462D1BD}" srcOrd="0" destOrd="0" presId="urn:microsoft.com/office/officeart/2005/8/layout/hList7"/>
    <dgm:cxn modelId="{F7530E9B-EAC9-484D-B542-C4E6F4D423DA}" type="presOf" srcId="{243190A7-09C0-4042-B6BB-46600148E861}" destId="{E9150D88-DC34-4F76-9D48-145CC33B7E1E}" srcOrd="0" destOrd="0" presId="urn:microsoft.com/office/officeart/2005/8/layout/hList7"/>
    <dgm:cxn modelId="{5BE59225-F4E6-4045-84A6-1AB6920067ED}" srcId="{75EEC718-82BB-4666-BC4D-72AAAFF2B1E4}" destId="{8343847D-64B8-449E-BF5C-414C0FC44466}" srcOrd="0" destOrd="0" parTransId="{D58DFC2C-37FA-4BF1-B899-E5C0652F24EB}" sibTransId="{546D21B4-53EE-4281-8FD0-C91A86B3B3FE}"/>
    <dgm:cxn modelId="{D1FFEE5E-18D3-46A2-97AA-8819E414F751}" type="presOf" srcId="{55EF6295-88DB-4FD3-ABBA-C9188C769CEF}" destId="{A1115BA0-CB36-48F1-AE12-E640FB9758A0}" srcOrd="1" destOrd="0" presId="urn:microsoft.com/office/officeart/2005/8/layout/hList7"/>
    <dgm:cxn modelId="{28456B2A-3F20-4583-8329-177046F22569}" type="presOf" srcId="{75EEC718-82BB-4666-BC4D-72AAAFF2B1E4}" destId="{1E0D61A8-12DD-408E-B898-C1A23DD7BC94}" srcOrd="0" destOrd="0" presId="urn:microsoft.com/office/officeart/2005/8/layout/hList7"/>
    <dgm:cxn modelId="{BD81E2DA-58DF-4625-9E1A-EB7A35DCAF6C}" type="presParOf" srcId="{1E0D61A8-12DD-408E-B898-C1A23DD7BC94}" destId="{027CF2FD-8E88-48A5-99D1-2BCFBFC650C6}" srcOrd="0" destOrd="0" presId="urn:microsoft.com/office/officeart/2005/8/layout/hList7"/>
    <dgm:cxn modelId="{9FB65EB6-AB51-4063-9B7D-C6847F50C7B6}" type="presParOf" srcId="{1E0D61A8-12DD-408E-B898-C1A23DD7BC94}" destId="{4DA8197F-1E70-413A-A34E-07BA47AFC534}" srcOrd="1" destOrd="0" presId="urn:microsoft.com/office/officeart/2005/8/layout/hList7"/>
    <dgm:cxn modelId="{75A4EE39-E5D1-4B21-9F23-916F1B2B5CF0}" type="presParOf" srcId="{4DA8197F-1E70-413A-A34E-07BA47AFC534}" destId="{ECB261BE-C68D-4B35-ACD9-3D3C45C7C45A}" srcOrd="0" destOrd="0" presId="urn:microsoft.com/office/officeart/2005/8/layout/hList7"/>
    <dgm:cxn modelId="{9232AA79-5B92-4493-B518-3E376F1AB1D9}" type="presParOf" srcId="{ECB261BE-C68D-4B35-ACD9-3D3C45C7C45A}" destId="{58420957-FDEC-47D2-8F76-0021E0AC69EB}" srcOrd="0" destOrd="0" presId="urn:microsoft.com/office/officeart/2005/8/layout/hList7"/>
    <dgm:cxn modelId="{09F8772D-291C-4A66-B598-DB7E7D240F7B}" type="presParOf" srcId="{ECB261BE-C68D-4B35-ACD9-3D3C45C7C45A}" destId="{EAE9851C-68DA-41BF-AD9E-115F588EA80D}" srcOrd="1" destOrd="0" presId="urn:microsoft.com/office/officeart/2005/8/layout/hList7"/>
    <dgm:cxn modelId="{AE91AC76-13F3-46E8-987B-81BED388577E}" type="presParOf" srcId="{ECB261BE-C68D-4B35-ACD9-3D3C45C7C45A}" destId="{E520B567-9FB8-4E5D-BDBB-4EBAC6349C55}" srcOrd="2" destOrd="0" presId="urn:microsoft.com/office/officeart/2005/8/layout/hList7"/>
    <dgm:cxn modelId="{B58B84A5-73D2-413D-BB6E-BDDE420CF032}" type="presParOf" srcId="{ECB261BE-C68D-4B35-ACD9-3D3C45C7C45A}" destId="{56B82E09-4CDA-43AC-8D16-511854293FE6}" srcOrd="3" destOrd="0" presId="urn:microsoft.com/office/officeart/2005/8/layout/hList7"/>
    <dgm:cxn modelId="{28A46FB2-EBBF-4761-A53F-116B7FA32DEF}" type="presParOf" srcId="{4DA8197F-1E70-413A-A34E-07BA47AFC534}" destId="{C160771E-0EE7-4B77-A1D5-F05D1EE7D9C2}" srcOrd="1" destOrd="0" presId="urn:microsoft.com/office/officeart/2005/8/layout/hList7"/>
    <dgm:cxn modelId="{5D2D0322-FF47-452E-A0F4-632711BAC465}" type="presParOf" srcId="{4DA8197F-1E70-413A-A34E-07BA47AFC534}" destId="{9E1EA248-27B5-4DBB-8A6F-BEB46C298AD3}" srcOrd="2" destOrd="0" presId="urn:microsoft.com/office/officeart/2005/8/layout/hList7"/>
    <dgm:cxn modelId="{5FA2453D-E5A0-47CF-BC54-5A256C5AA042}" type="presParOf" srcId="{9E1EA248-27B5-4DBB-8A6F-BEB46C298AD3}" destId="{E9150D88-DC34-4F76-9D48-145CC33B7E1E}" srcOrd="0" destOrd="0" presId="urn:microsoft.com/office/officeart/2005/8/layout/hList7"/>
    <dgm:cxn modelId="{17B3CDB0-453D-4383-8FB5-D9D116A94D93}" type="presParOf" srcId="{9E1EA248-27B5-4DBB-8A6F-BEB46C298AD3}" destId="{EB3B7AB6-8278-4E32-9C03-9F9B7EEDFB25}" srcOrd="1" destOrd="0" presId="urn:microsoft.com/office/officeart/2005/8/layout/hList7"/>
    <dgm:cxn modelId="{7BEFFD3D-63C8-4043-81FA-39EB602A3B8A}" type="presParOf" srcId="{9E1EA248-27B5-4DBB-8A6F-BEB46C298AD3}" destId="{E24C576F-386A-4EF9-81F6-49A1ABBB6837}" srcOrd="2" destOrd="0" presId="urn:microsoft.com/office/officeart/2005/8/layout/hList7"/>
    <dgm:cxn modelId="{7EAD55FA-2D93-4A9C-AF28-4B4CDFCEF37D}" type="presParOf" srcId="{9E1EA248-27B5-4DBB-8A6F-BEB46C298AD3}" destId="{77BA35FB-5493-4276-9E6A-4D9A4C4028FF}" srcOrd="3" destOrd="0" presId="urn:microsoft.com/office/officeart/2005/8/layout/hList7"/>
    <dgm:cxn modelId="{66DCECC6-3414-4039-92D9-5DC54C1565EA}" type="presParOf" srcId="{4DA8197F-1E70-413A-A34E-07BA47AFC534}" destId="{9FF37C15-EFD2-40DB-A56C-6B011CF39BD9}" srcOrd="3" destOrd="0" presId="urn:microsoft.com/office/officeart/2005/8/layout/hList7"/>
    <dgm:cxn modelId="{44846188-21A1-4B62-9350-A1A8562A7A63}" type="presParOf" srcId="{4DA8197F-1E70-413A-A34E-07BA47AFC534}" destId="{2F2C52C9-4BF3-4C96-8394-1A3E51244AA1}" srcOrd="4" destOrd="0" presId="urn:microsoft.com/office/officeart/2005/8/layout/hList7"/>
    <dgm:cxn modelId="{BD5F7D8A-8754-447C-A2BD-62E5999114E2}" type="presParOf" srcId="{2F2C52C9-4BF3-4C96-8394-1A3E51244AA1}" destId="{A0FD2FB5-6465-4524-9AAC-E5051BD9568C}" srcOrd="0" destOrd="0" presId="urn:microsoft.com/office/officeart/2005/8/layout/hList7"/>
    <dgm:cxn modelId="{22987935-965F-45A7-A2B2-2F352EA74B73}" type="presParOf" srcId="{2F2C52C9-4BF3-4C96-8394-1A3E51244AA1}" destId="{609E3404-74D7-4E2B-8C28-15CE29AC1F7C}" srcOrd="1" destOrd="0" presId="urn:microsoft.com/office/officeart/2005/8/layout/hList7"/>
    <dgm:cxn modelId="{19115A25-1E75-485F-8C98-D9B095D9271C}" type="presParOf" srcId="{2F2C52C9-4BF3-4C96-8394-1A3E51244AA1}" destId="{7BD9F6D3-9121-4B70-AA54-899ECA1D002F}" srcOrd="2" destOrd="0" presId="urn:microsoft.com/office/officeart/2005/8/layout/hList7"/>
    <dgm:cxn modelId="{F29DD6B1-5CB5-4111-8DA7-9533E0F7F6C5}" type="presParOf" srcId="{2F2C52C9-4BF3-4C96-8394-1A3E51244AA1}" destId="{185F3D7C-BAF7-4051-875E-A99D2611C5E6}" srcOrd="3" destOrd="0" presId="urn:microsoft.com/office/officeart/2005/8/layout/hList7"/>
    <dgm:cxn modelId="{D0055D17-4E83-4C28-BBDD-8008B34C9E0D}" type="presParOf" srcId="{4DA8197F-1E70-413A-A34E-07BA47AFC534}" destId="{D1C8CC1C-C6B8-48E7-A6AE-F574534033F9}" srcOrd="5" destOrd="0" presId="urn:microsoft.com/office/officeart/2005/8/layout/hList7"/>
    <dgm:cxn modelId="{F5C7C084-5BC1-40C8-872E-01FD3BE20AD0}" type="presParOf" srcId="{4DA8197F-1E70-413A-A34E-07BA47AFC534}" destId="{A31F224A-AB9F-4FE8-9AB5-B323EB5F9613}" srcOrd="6" destOrd="0" presId="urn:microsoft.com/office/officeart/2005/8/layout/hList7"/>
    <dgm:cxn modelId="{A97E978F-C4CA-4FA3-896F-35FBA84FF384}" type="presParOf" srcId="{A31F224A-AB9F-4FE8-9AB5-B323EB5F9613}" destId="{7C95D22B-56E3-445F-B67B-B1EA9462D1BD}" srcOrd="0" destOrd="0" presId="urn:microsoft.com/office/officeart/2005/8/layout/hList7"/>
    <dgm:cxn modelId="{1A8378E7-0F66-4B05-8033-D6509DBD0A0D}" type="presParOf" srcId="{A31F224A-AB9F-4FE8-9AB5-B323EB5F9613}" destId="{363EA043-2F1A-40AF-9782-EB36A81AABE7}" srcOrd="1" destOrd="0" presId="urn:microsoft.com/office/officeart/2005/8/layout/hList7"/>
    <dgm:cxn modelId="{544C57B3-008E-45D0-B849-B5FE8AC2F493}" type="presParOf" srcId="{A31F224A-AB9F-4FE8-9AB5-B323EB5F9613}" destId="{955B49F3-C2B6-48CC-80FA-B5C4CCB292BC}" srcOrd="2" destOrd="0" presId="urn:microsoft.com/office/officeart/2005/8/layout/hList7"/>
    <dgm:cxn modelId="{041B0C1B-36AF-4324-A42C-C4AB63B698B8}" type="presParOf" srcId="{A31F224A-AB9F-4FE8-9AB5-B323EB5F9613}" destId="{63C92049-98AA-43BB-9F4D-23B32FADF8EC}" srcOrd="3" destOrd="0" presId="urn:microsoft.com/office/officeart/2005/8/layout/hList7"/>
    <dgm:cxn modelId="{12C07A5F-3F8B-4871-81AC-892A6774D004}" type="presParOf" srcId="{4DA8197F-1E70-413A-A34E-07BA47AFC534}" destId="{CE80A1C4-ACCE-458D-B3ED-4CEE771F5630}" srcOrd="7" destOrd="0" presId="urn:microsoft.com/office/officeart/2005/8/layout/hList7"/>
    <dgm:cxn modelId="{3C3E18DC-771B-4275-8257-77522BC1C68A}" type="presParOf" srcId="{4DA8197F-1E70-413A-A34E-07BA47AFC534}" destId="{3F937A4D-3DF2-4B56-AAE4-197714209E13}" srcOrd="8" destOrd="0" presId="urn:microsoft.com/office/officeart/2005/8/layout/hList7"/>
    <dgm:cxn modelId="{B3B1B5B8-11BA-41BC-AD9A-49681F674263}" type="presParOf" srcId="{3F937A4D-3DF2-4B56-AAE4-197714209E13}" destId="{13523134-E34F-4834-84CE-E6EF4DCAA292}" srcOrd="0" destOrd="0" presId="urn:microsoft.com/office/officeart/2005/8/layout/hList7"/>
    <dgm:cxn modelId="{C0CA0CE0-F397-4340-8B2D-5E075EA27089}" type="presParOf" srcId="{3F937A4D-3DF2-4B56-AAE4-197714209E13}" destId="{1169C133-FC62-45DF-ABCA-322080FF7FAD}" srcOrd="1" destOrd="0" presId="urn:microsoft.com/office/officeart/2005/8/layout/hList7"/>
    <dgm:cxn modelId="{14BDCD07-C288-4018-B22B-70FC00929C34}" type="presParOf" srcId="{3F937A4D-3DF2-4B56-AAE4-197714209E13}" destId="{57ED358D-EA07-4D65-9C5F-DF0C4BB470FB}" srcOrd="2" destOrd="0" presId="urn:microsoft.com/office/officeart/2005/8/layout/hList7"/>
    <dgm:cxn modelId="{DD0A02A8-1F00-483B-938E-059876EF8AB2}" type="presParOf" srcId="{3F937A4D-3DF2-4B56-AAE4-197714209E13}" destId="{E0A606BC-73C7-40A8-A66A-AF538BBE1CB6}" srcOrd="3" destOrd="0" presId="urn:microsoft.com/office/officeart/2005/8/layout/hList7"/>
    <dgm:cxn modelId="{927D9717-A4B7-4322-B574-B51740959055}" type="presParOf" srcId="{4DA8197F-1E70-413A-A34E-07BA47AFC534}" destId="{0138E149-E458-4073-BEE0-5198F4DC9793}" srcOrd="9" destOrd="0" presId="urn:microsoft.com/office/officeart/2005/8/layout/hList7"/>
    <dgm:cxn modelId="{ADF2D41E-53F9-44D8-839A-5EFB905A853E}" type="presParOf" srcId="{4DA8197F-1E70-413A-A34E-07BA47AFC534}" destId="{7628405D-E929-4C9F-9D2B-98FF63E2DBED}" srcOrd="10" destOrd="0" presId="urn:microsoft.com/office/officeart/2005/8/layout/hList7"/>
    <dgm:cxn modelId="{07A2AF00-5F3B-4D0F-9BF1-6D7345C46E33}" type="presParOf" srcId="{7628405D-E929-4C9F-9D2B-98FF63E2DBED}" destId="{55462A50-1FBD-4DED-A72D-AED40B87BB2A}" srcOrd="0" destOrd="0" presId="urn:microsoft.com/office/officeart/2005/8/layout/hList7"/>
    <dgm:cxn modelId="{C6CBF008-21F1-49A8-BBD7-9C6006E57A78}" type="presParOf" srcId="{7628405D-E929-4C9F-9D2B-98FF63E2DBED}" destId="{A1115BA0-CB36-48F1-AE12-E640FB9758A0}" srcOrd="1" destOrd="0" presId="urn:microsoft.com/office/officeart/2005/8/layout/hList7"/>
    <dgm:cxn modelId="{82B1FF3B-4FA3-4682-97E5-4E5AF751A4D5}" type="presParOf" srcId="{7628405D-E929-4C9F-9D2B-98FF63E2DBED}" destId="{CBC1ED31-0944-4805-8D4E-858578CD78FF}" srcOrd="2" destOrd="0" presId="urn:microsoft.com/office/officeart/2005/8/layout/hList7"/>
    <dgm:cxn modelId="{ACCED819-D018-466C-BDD5-8B01B0EB2610}" type="presParOf" srcId="{7628405D-E929-4C9F-9D2B-98FF63E2DBED}" destId="{FD7F79F1-503B-4429-9A43-D8A0EA32F4E7}"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4942FD-7656-463E-A9E3-223B5D3DB02B}"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fr-FR"/>
        </a:p>
      </dgm:t>
    </dgm:pt>
    <dgm:pt modelId="{712FB1FD-8DC0-4EF8-8FFD-8BF777ED4C94}">
      <dgm:prSet phldrT="[Texte]" custT="1"/>
      <dgm: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dgm:spPr>
      <dgm:t>
        <a:bodyPr/>
        <a:lstStyle/>
        <a:p>
          <a:r>
            <a:rPr lang="fr-FR" sz="2400" dirty="0" smtClean="0">
              <a:solidFill>
                <a:schemeClr val="tx1"/>
              </a:solidFill>
            </a:rPr>
            <a:t>Des textes nationaux et </a:t>
          </a:r>
          <a:r>
            <a:rPr lang="fr-FR" sz="2400" dirty="0" err="1" smtClean="0">
              <a:solidFill>
                <a:schemeClr val="tx1"/>
              </a:solidFill>
            </a:rPr>
            <a:t>département-aux</a:t>
          </a:r>
          <a:r>
            <a:rPr lang="fr-FR" sz="2400" dirty="0" smtClean="0">
              <a:solidFill>
                <a:schemeClr val="tx1"/>
              </a:solidFill>
            </a:rPr>
            <a:t> qui cadrent et rappellent</a:t>
          </a:r>
          <a:endParaRPr lang="fr-FR" sz="2400" dirty="0"/>
        </a:p>
      </dgm:t>
    </dgm:pt>
    <dgm:pt modelId="{9CA032F6-EF1A-4F08-A525-3A6979892CD2}" type="parTrans" cxnId="{292A73BE-6580-4A3E-BE53-5E6432C4DF00}">
      <dgm:prSet/>
      <dgm:spPr/>
      <dgm:t>
        <a:bodyPr/>
        <a:lstStyle/>
        <a:p>
          <a:endParaRPr lang="fr-FR"/>
        </a:p>
      </dgm:t>
    </dgm:pt>
    <dgm:pt modelId="{1025984C-2FBA-4ED2-A06F-EBB4856C82E7}" type="sibTrans" cxnId="{292A73BE-6580-4A3E-BE53-5E6432C4DF00}">
      <dgm:prSet/>
      <dgm:spPr/>
      <dgm:t>
        <a:bodyPr/>
        <a:lstStyle/>
        <a:p>
          <a:endParaRPr lang="fr-FR"/>
        </a:p>
      </dgm:t>
    </dgm:pt>
    <dgm:pt modelId="{D796A5C0-D099-4ED8-8904-8A472FFBA817}">
      <dgm:prSet phldrT="[Texte]" custT="1"/>
      <dgm: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dgm:spPr>
      <dgm:t>
        <a:bodyPr/>
        <a:lstStyle/>
        <a:p>
          <a:r>
            <a:rPr lang="fr-FR" sz="2400" dirty="0" smtClean="0">
              <a:solidFill>
                <a:schemeClr val="tx1"/>
              </a:solidFill>
            </a:rPr>
            <a:t>Un objet de réflexions entre professionnels</a:t>
          </a:r>
          <a:endParaRPr lang="fr-FR" sz="2400" dirty="0"/>
        </a:p>
      </dgm:t>
    </dgm:pt>
    <dgm:pt modelId="{58AC03E1-B6CE-42CE-8DE8-FF867F5FCBCF}" type="parTrans" cxnId="{13B66264-FF09-425C-92E7-76F112975788}">
      <dgm:prSet/>
      <dgm:spPr/>
      <dgm:t>
        <a:bodyPr/>
        <a:lstStyle/>
        <a:p>
          <a:endParaRPr lang="fr-FR"/>
        </a:p>
      </dgm:t>
    </dgm:pt>
    <dgm:pt modelId="{802D4D17-D4DD-49BF-8A57-A86AA30288E0}" type="sibTrans" cxnId="{13B66264-FF09-425C-92E7-76F112975788}">
      <dgm:prSet/>
      <dgm:spPr/>
      <dgm:t>
        <a:bodyPr/>
        <a:lstStyle/>
        <a:p>
          <a:endParaRPr lang="fr-FR"/>
        </a:p>
      </dgm:t>
    </dgm:pt>
    <dgm:pt modelId="{2A5871BD-0149-4D0E-A27F-4A314C0D8B22}">
      <dgm:prSet phldrT="[Texte]" custT="1"/>
      <dgm: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dgm:spPr>
      <dgm:t>
        <a:bodyPr/>
        <a:lstStyle/>
        <a:p>
          <a:r>
            <a:rPr lang="fr-FR" sz="2400" dirty="0" smtClean="0">
              <a:solidFill>
                <a:schemeClr val="tx1"/>
              </a:solidFill>
            </a:rPr>
            <a:t>Une réaffirmation de cette priorité</a:t>
          </a:r>
          <a:endParaRPr lang="fr-FR" sz="2400" dirty="0"/>
        </a:p>
      </dgm:t>
    </dgm:pt>
    <dgm:pt modelId="{AA7D64FB-3B8A-4D8B-AF25-98D06E4F77DA}" type="parTrans" cxnId="{FEDB4B05-2307-450D-8A08-52AAF38108ED}">
      <dgm:prSet/>
      <dgm:spPr/>
      <dgm:t>
        <a:bodyPr/>
        <a:lstStyle/>
        <a:p>
          <a:endParaRPr lang="fr-FR"/>
        </a:p>
      </dgm:t>
    </dgm:pt>
    <dgm:pt modelId="{BED7D4D8-2341-4E02-A4AC-7CC6B4679833}" type="sibTrans" cxnId="{FEDB4B05-2307-450D-8A08-52AAF38108ED}">
      <dgm:prSet/>
      <dgm:spPr/>
      <dgm:t>
        <a:bodyPr/>
        <a:lstStyle/>
        <a:p>
          <a:endParaRPr lang="fr-FR"/>
        </a:p>
      </dgm:t>
    </dgm:pt>
    <dgm:pt modelId="{BA7C5970-58E3-46DA-9921-BBFF91B4FB03}">
      <dgm:prSet phldrT="[Texte]" custT="1"/>
      <dgm: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dgm:spPr>
      <dgm:t>
        <a:bodyPr/>
        <a:lstStyle/>
        <a:p>
          <a:r>
            <a:rPr lang="fr-FR" sz="2400" dirty="0" smtClean="0">
              <a:solidFill>
                <a:schemeClr val="tx1"/>
              </a:solidFill>
            </a:rPr>
            <a:t>Des données nationales : enquête noyade</a:t>
          </a:r>
          <a:endParaRPr lang="fr-FR" sz="2400" dirty="0"/>
        </a:p>
      </dgm:t>
    </dgm:pt>
    <dgm:pt modelId="{2CD43775-B37D-4717-B66B-981F6E9A94D2}" type="parTrans" cxnId="{69006F69-30F9-42C5-AE03-0AABBF9BCC7E}">
      <dgm:prSet/>
      <dgm:spPr/>
      <dgm:t>
        <a:bodyPr/>
        <a:lstStyle/>
        <a:p>
          <a:endParaRPr lang="fr-FR"/>
        </a:p>
      </dgm:t>
    </dgm:pt>
    <dgm:pt modelId="{8850943A-F27B-4A0F-AFE7-3AC4D6C11591}" type="sibTrans" cxnId="{69006F69-30F9-42C5-AE03-0AABBF9BCC7E}">
      <dgm:prSet/>
      <dgm:spPr/>
      <dgm:t>
        <a:bodyPr/>
        <a:lstStyle/>
        <a:p>
          <a:endParaRPr lang="fr-FR"/>
        </a:p>
      </dgm:t>
    </dgm:pt>
    <dgm:pt modelId="{2E76FBF9-65BD-4ADF-99BD-172C653527E8}">
      <dgm:prSet/>
      <dgm:spPr/>
      <dgm:t>
        <a:bodyPr/>
        <a:lstStyle/>
        <a:p>
          <a:endParaRPr lang="fr-FR"/>
        </a:p>
      </dgm:t>
    </dgm:pt>
    <dgm:pt modelId="{233517FC-AC72-4A0F-8BB8-DC5800988F58}" type="parTrans" cxnId="{086353CD-FDEF-4F0E-A922-2A886D73C831}">
      <dgm:prSet/>
      <dgm:spPr/>
      <dgm:t>
        <a:bodyPr/>
        <a:lstStyle/>
        <a:p>
          <a:endParaRPr lang="fr-FR"/>
        </a:p>
      </dgm:t>
    </dgm:pt>
    <dgm:pt modelId="{64F1DBBD-7D2C-4528-974D-7F2B92840410}" type="sibTrans" cxnId="{086353CD-FDEF-4F0E-A922-2A886D73C831}">
      <dgm:prSet/>
      <dgm:spPr/>
      <dgm:t>
        <a:bodyPr/>
        <a:lstStyle/>
        <a:p>
          <a:endParaRPr lang="fr-FR"/>
        </a:p>
      </dgm:t>
    </dgm:pt>
    <dgm:pt modelId="{EDFCF2F2-5004-4375-94EC-B27D0F4C9006}" type="pres">
      <dgm:prSet presAssocID="{3C4942FD-7656-463E-A9E3-223B5D3DB02B}" presName="matrix" presStyleCnt="0">
        <dgm:presLayoutVars>
          <dgm:chMax val="1"/>
          <dgm:dir/>
          <dgm:resizeHandles val="exact"/>
        </dgm:presLayoutVars>
      </dgm:prSet>
      <dgm:spPr/>
      <dgm:t>
        <a:bodyPr/>
        <a:lstStyle/>
        <a:p>
          <a:endParaRPr lang="fr-FR"/>
        </a:p>
      </dgm:t>
    </dgm:pt>
    <dgm:pt modelId="{1FFDF2B5-A699-424A-B7E5-8C210BD139B1}" type="pres">
      <dgm:prSet presAssocID="{3C4942FD-7656-463E-A9E3-223B5D3DB02B}" presName="diamond" presStyleLbl="bgShp" presStyleIdx="0" presStyleCnt="1"/>
      <dgm:spPr>
        <a:solidFill>
          <a:srgbClr val="3DFD33"/>
        </a:solidFill>
      </dgm:spPr>
    </dgm:pt>
    <dgm:pt modelId="{3AEC5DFB-1160-40EB-8731-1F37B0F6FA61}" type="pres">
      <dgm:prSet presAssocID="{3C4942FD-7656-463E-A9E3-223B5D3DB02B}" presName="quad1" presStyleLbl="node1" presStyleIdx="0" presStyleCnt="4">
        <dgm:presLayoutVars>
          <dgm:chMax val="0"/>
          <dgm:chPref val="0"/>
          <dgm:bulletEnabled val="1"/>
        </dgm:presLayoutVars>
      </dgm:prSet>
      <dgm:spPr/>
      <dgm:t>
        <a:bodyPr/>
        <a:lstStyle/>
        <a:p>
          <a:endParaRPr lang="fr-FR"/>
        </a:p>
      </dgm:t>
    </dgm:pt>
    <dgm:pt modelId="{5B80B062-1716-40C5-8552-BC512C3FC2CD}" type="pres">
      <dgm:prSet presAssocID="{3C4942FD-7656-463E-A9E3-223B5D3DB02B}" presName="quad2" presStyleLbl="node1" presStyleIdx="1" presStyleCnt="4">
        <dgm:presLayoutVars>
          <dgm:chMax val="0"/>
          <dgm:chPref val="0"/>
          <dgm:bulletEnabled val="1"/>
        </dgm:presLayoutVars>
      </dgm:prSet>
      <dgm:spPr/>
      <dgm:t>
        <a:bodyPr/>
        <a:lstStyle/>
        <a:p>
          <a:endParaRPr lang="fr-FR"/>
        </a:p>
      </dgm:t>
    </dgm:pt>
    <dgm:pt modelId="{F4A6B66C-B81B-4CD0-B82F-016A59A71D47}" type="pres">
      <dgm:prSet presAssocID="{3C4942FD-7656-463E-A9E3-223B5D3DB02B}" presName="quad3" presStyleLbl="node1" presStyleIdx="2" presStyleCnt="4">
        <dgm:presLayoutVars>
          <dgm:chMax val="0"/>
          <dgm:chPref val="0"/>
          <dgm:bulletEnabled val="1"/>
        </dgm:presLayoutVars>
      </dgm:prSet>
      <dgm:spPr/>
      <dgm:t>
        <a:bodyPr/>
        <a:lstStyle/>
        <a:p>
          <a:endParaRPr lang="fr-FR"/>
        </a:p>
      </dgm:t>
    </dgm:pt>
    <dgm:pt modelId="{F86EF56A-4005-4B27-B403-70B0A5807E15}" type="pres">
      <dgm:prSet presAssocID="{3C4942FD-7656-463E-A9E3-223B5D3DB02B}" presName="quad4" presStyleLbl="node1" presStyleIdx="3" presStyleCnt="4">
        <dgm:presLayoutVars>
          <dgm:chMax val="0"/>
          <dgm:chPref val="0"/>
          <dgm:bulletEnabled val="1"/>
        </dgm:presLayoutVars>
      </dgm:prSet>
      <dgm:spPr/>
      <dgm:t>
        <a:bodyPr/>
        <a:lstStyle/>
        <a:p>
          <a:endParaRPr lang="fr-FR"/>
        </a:p>
      </dgm:t>
    </dgm:pt>
  </dgm:ptLst>
  <dgm:cxnLst>
    <dgm:cxn modelId="{EC41CEC4-D3BB-4028-9381-9335D7AACA48}" type="presOf" srcId="{712FB1FD-8DC0-4EF8-8FFD-8BF777ED4C94}" destId="{3AEC5DFB-1160-40EB-8731-1F37B0F6FA61}" srcOrd="0" destOrd="0" presId="urn:microsoft.com/office/officeart/2005/8/layout/matrix3"/>
    <dgm:cxn modelId="{FEDB4B05-2307-450D-8A08-52AAF38108ED}" srcId="{3C4942FD-7656-463E-A9E3-223B5D3DB02B}" destId="{2A5871BD-0149-4D0E-A27F-4A314C0D8B22}" srcOrd="3" destOrd="0" parTransId="{AA7D64FB-3B8A-4D8B-AF25-98D06E4F77DA}" sibTransId="{BED7D4D8-2341-4E02-A4AC-7CC6B4679833}"/>
    <dgm:cxn modelId="{292A73BE-6580-4A3E-BE53-5E6432C4DF00}" srcId="{3C4942FD-7656-463E-A9E3-223B5D3DB02B}" destId="{712FB1FD-8DC0-4EF8-8FFD-8BF777ED4C94}" srcOrd="0" destOrd="0" parTransId="{9CA032F6-EF1A-4F08-A525-3A6979892CD2}" sibTransId="{1025984C-2FBA-4ED2-A06F-EBB4856C82E7}"/>
    <dgm:cxn modelId="{E666011B-C544-4971-A576-F615A9F54EA9}" type="presOf" srcId="{2A5871BD-0149-4D0E-A27F-4A314C0D8B22}" destId="{F86EF56A-4005-4B27-B403-70B0A5807E15}" srcOrd="0" destOrd="0" presId="urn:microsoft.com/office/officeart/2005/8/layout/matrix3"/>
    <dgm:cxn modelId="{13B66264-FF09-425C-92E7-76F112975788}" srcId="{3C4942FD-7656-463E-A9E3-223B5D3DB02B}" destId="{D796A5C0-D099-4ED8-8904-8A472FFBA817}" srcOrd="1" destOrd="0" parTransId="{58AC03E1-B6CE-42CE-8DE8-FF867F5FCBCF}" sibTransId="{802D4D17-D4DD-49BF-8A57-A86AA30288E0}"/>
    <dgm:cxn modelId="{3A0040DC-ABB7-48B7-AD76-D0D3C325BFB3}" type="presOf" srcId="{D796A5C0-D099-4ED8-8904-8A472FFBA817}" destId="{5B80B062-1716-40C5-8552-BC512C3FC2CD}" srcOrd="0" destOrd="0" presId="urn:microsoft.com/office/officeart/2005/8/layout/matrix3"/>
    <dgm:cxn modelId="{DE30870B-DDEF-49A0-832B-899EDCB871DD}" type="presOf" srcId="{3C4942FD-7656-463E-A9E3-223B5D3DB02B}" destId="{EDFCF2F2-5004-4375-94EC-B27D0F4C9006}" srcOrd="0" destOrd="0" presId="urn:microsoft.com/office/officeart/2005/8/layout/matrix3"/>
    <dgm:cxn modelId="{2ECEA27A-BF24-4307-A8FD-CF90D0B01B22}" type="presOf" srcId="{BA7C5970-58E3-46DA-9921-BBFF91B4FB03}" destId="{F4A6B66C-B81B-4CD0-B82F-016A59A71D47}" srcOrd="0" destOrd="0" presId="urn:microsoft.com/office/officeart/2005/8/layout/matrix3"/>
    <dgm:cxn modelId="{086353CD-FDEF-4F0E-A922-2A886D73C831}" srcId="{3C4942FD-7656-463E-A9E3-223B5D3DB02B}" destId="{2E76FBF9-65BD-4ADF-99BD-172C653527E8}" srcOrd="4" destOrd="0" parTransId="{233517FC-AC72-4A0F-8BB8-DC5800988F58}" sibTransId="{64F1DBBD-7D2C-4528-974D-7F2B92840410}"/>
    <dgm:cxn modelId="{69006F69-30F9-42C5-AE03-0AABBF9BCC7E}" srcId="{3C4942FD-7656-463E-A9E3-223B5D3DB02B}" destId="{BA7C5970-58E3-46DA-9921-BBFF91B4FB03}" srcOrd="2" destOrd="0" parTransId="{2CD43775-B37D-4717-B66B-981F6E9A94D2}" sibTransId="{8850943A-F27B-4A0F-AFE7-3AC4D6C11591}"/>
    <dgm:cxn modelId="{58577DF1-C4DA-4187-AB72-0B9E5E42A0DC}" type="presParOf" srcId="{EDFCF2F2-5004-4375-94EC-B27D0F4C9006}" destId="{1FFDF2B5-A699-424A-B7E5-8C210BD139B1}" srcOrd="0" destOrd="0" presId="urn:microsoft.com/office/officeart/2005/8/layout/matrix3"/>
    <dgm:cxn modelId="{686DDCAB-65F0-4063-B911-5611B16CC8C4}" type="presParOf" srcId="{EDFCF2F2-5004-4375-94EC-B27D0F4C9006}" destId="{3AEC5DFB-1160-40EB-8731-1F37B0F6FA61}" srcOrd="1" destOrd="0" presId="urn:microsoft.com/office/officeart/2005/8/layout/matrix3"/>
    <dgm:cxn modelId="{956863E8-C814-4896-8C5F-1530F449A9A8}" type="presParOf" srcId="{EDFCF2F2-5004-4375-94EC-B27D0F4C9006}" destId="{5B80B062-1716-40C5-8552-BC512C3FC2CD}" srcOrd="2" destOrd="0" presId="urn:microsoft.com/office/officeart/2005/8/layout/matrix3"/>
    <dgm:cxn modelId="{BD49D851-2AF2-4670-A95A-52A808D40B84}" type="presParOf" srcId="{EDFCF2F2-5004-4375-94EC-B27D0F4C9006}" destId="{F4A6B66C-B81B-4CD0-B82F-016A59A71D47}" srcOrd="3" destOrd="0" presId="urn:microsoft.com/office/officeart/2005/8/layout/matrix3"/>
    <dgm:cxn modelId="{683DE51F-EC5A-4D20-9889-A9129EE84AB3}" type="presParOf" srcId="{EDFCF2F2-5004-4375-94EC-B27D0F4C9006}" destId="{F86EF56A-4005-4B27-B403-70B0A5807E15}"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420957-FDEC-47D2-8F76-0021E0AC69EB}">
      <dsp:nvSpPr>
        <dsp:cNvPr id="0" name=""/>
        <dsp:cNvSpPr/>
      </dsp:nvSpPr>
      <dsp:spPr>
        <a:xfrm>
          <a:off x="135" y="0"/>
          <a:ext cx="1801143" cy="572702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solidFill>
            </a:rPr>
            <a:t>Qui doit être une préoccupation majeure pour toutes et tous</a:t>
          </a:r>
          <a:endParaRPr lang="fr-FR" sz="1600" kern="1200" dirty="0"/>
        </a:p>
      </dsp:txBody>
      <dsp:txXfrm>
        <a:off x="135" y="2290808"/>
        <a:ext cx="1801143" cy="2290808"/>
      </dsp:txXfrm>
    </dsp:sp>
    <dsp:sp modelId="{56B82E09-4CDA-43AC-8D16-511854293FE6}">
      <dsp:nvSpPr>
        <dsp:cNvPr id="0" name=""/>
        <dsp:cNvSpPr/>
      </dsp:nvSpPr>
      <dsp:spPr>
        <a:xfrm>
          <a:off x="54169" y="343621"/>
          <a:ext cx="1693074" cy="1907097"/>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150D88-DC34-4F76-9D48-145CC33B7E1E}">
      <dsp:nvSpPr>
        <dsp:cNvPr id="0" name=""/>
        <dsp:cNvSpPr/>
      </dsp:nvSpPr>
      <dsp:spPr>
        <a:xfrm>
          <a:off x="1855312" y="0"/>
          <a:ext cx="1801143" cy="5727020"/>
        </a:xfrm>
        <a:prstGeom prst="roundRect">
          <a:avLst>
            <a:gd name="adj" fmla="val 10000"/>
          </a:avLst>
        </a:prstGeom>
        <a:solidFill>
          <a:srgbClr val="3DFD33"/>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solidFill>
            </a:rPr>
            <a:t>Que nul ne peut ignorer</a:t>
          </a:r>
          <a:endParaRPr lang="fr-FR" sz="1600" kern="1200" dirty="0"/>
        </a:p>
      </dsp:txBody>
      <dsp:txXfrm>
        <a:off x="1855312" y="2290808"/>
        <a:ext cx="1801143" cy="2290808"/>
      </dsp:txXfrm>
    </dsp:sp>
    <dsp:sp modelId="{77BA35FB-5493-4276-9E6A-4D9A4C4028FF}">
      <dsp:nvSpPr>
        <dsp:cNvPr id="0" name=""/>
        <dsp:cNvSpPr/>
      </dsp:nvSpPr>
      <dsp:spPr>
        <a:xfrm>
          <a:off x="1909346" y="343621"/>
          <a:ext cx="1693074" cy="1907097"/>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FD2FB5-6465-4524-9AAC-E5051BD9568C}">
      <dsp:nvSpPr>
        <dsp:cNvPr id="0" name=""/>
        <dsp:cNvSpPr/>
      </dsp:nvSpPr>
      <dsp:spPr>
        <a:xfrm>
          <a:off x="3710490" y="0"/>
          <a:ext cx="1801143" cy="5727020"/>
        </a:xfrm>
        <a:prstGeom prst="roundRect">
          <a:avLst>
            <a:gd name="adj" fmla="val 10000"/>
          </a:avLst>
        </a:prstGeom>
        <a:solidFill>
          <a:srgbClr val="FFC00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solidFill>
            </a:rPr>
            <a:t>Qui aident à grandir, à comprendre le monde qui nous entoure et à trouver notre place parmi les autres</a:t>
          </a:r>
          <a:endParaRPr lang="fr-FR" sz="1600" kern="1200" dirty="0"/>
        </a:p>
      </dsp:txBody>
      <dsp:txXfrm>
        <a:off x="3710490" y="2290808"/>
        <a:ext cx="1801143" cy="2290808"/>
      </dsp:txXfrm>
    </dsp:sp>
    <dsp:sp modelId="{185F3D7C-BAF7-4051-875E-A99D2611C5E6}">
      <dsp:nvSpPr>
        <dsp:cNvPr id="0" name=""/>
        <dsp:cNvSpPr/>
      </dsp:nvSpPr>
      <dsp:spPr>
        <a:xfrm>
          <a:off x="3764524" y="343621"/>
          <a:ext cx="1693074" cy="1907097"/>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95D22B-56E3-445F-B67B-B1EA9462D1BD}">
      <dsp:nvSpPr>
        <dsp:cNvPr id="0" name=""/>
        <dsp:cNvSpPr/>
      </dsp:nvSpPr>
      <dsp:spPr>
        <a:xfrm>
          <a:off x="5565667" y="0"/>
          <a:ext cx="1801143" cy="5727020"/>
        </a:xfrm>
        <a:prstGeom prst="roundRect">
          <a:avLst>
            <a:gd name="adj" fmla="val 10000"/>
          </a:avLst>
        </a:prstGeom>
        <a:solidFill>
          <a:schemeClr val="accent3">
            <a:lumMod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Parce ce que nous avons une vraie responsabilité dans la lutte contre les inégalités sociales et dans l’épanouissement de nos élèves</a:t>
          </a:r>
          <a:endParaRPr lang="fr-FR" sz="1600" kern="1200" dirty="0">
            <a:solidFill>
              <a:schemeClr val="bg1"/>
            </a:solidFill>
          </a:endParaRPr>
        </a:p>
      </dsp:txBody>
      <dsp:txXfrm>
        <a:off x="5565667" y="2290808"/>
        <a:ext cx="1801143" cy="2290808"/>
      </dsp:txXfrm>
    </dsp:sp>
    <dsp:sp modelId="{63C92049-98AA-43BB-9F4D-23B32FADF8EC}">
      <dsp:nvSpPr>
        <dsp:cNvPr id="0" name=""/>
        <dsp:cNvSpPr/>
      </dsp:nvSpPr>
      <dsp:spPr>
        <a:xfrm>
          <a:off x="5619701" y="343621"/>
          <a:ext cx="1693074" cy="1907097"/>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523134-E34F-4834-84CE-E6EF4DCAA292}">
      <dsp:nvSpPr>
        <dsp:cNvPr id="0" name=""/>
        <dsp:cNvSpPr/>
      </dsp:nvSpPr>
      <dsp:spPr>
        <a:xfrm>
          <a:off x="7420845" y="0"/>
          <a:ext cx="1801143" cy="5727020"/>
        </a:xfrm>
        <a:prstGeom prst="roundRect">
          <a:avLst>
            <a:gd name="adj" fmla="val 10000"/>
          </a:avLst>
        </a:prstGeom>
        <a:solidFill>
          <a:schemeClr val="accent5">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Parce ce que l’on a encore rien trouvé de mieux que faire, réussir et dire pour apprendre à faire mieux et en prendre conscience</a:t>
          </a:r>
          <a:endParaRPr lang="fr-FR" sz="1600" kern="1200" dirty="0">
            <a:solidFill>
              <a:schemeClr val="bg1"/>
            </a:solidFill>
          </a:endParaRPr>
        </a:p>
      </dsp:txBody>
      <dsp:txXfrm>
        <a:off x="7420845" y="2290808"/>
        <a:ext cx="1801143" cy="2290808"/>
      </dsp:txXfrm>
    </dsp:sp>
    <dsp:sp modelId="{E0A606BC-73C7-40A8-A66A-AF538BBE1CB6}">
      <dsp:nvSpPr>
        <dsp:cNvPr id="0" name=""/>
        <dsp:cNvSpPr/>
      </dsp:nvSpPr>
      <dsp:spPr>
        <a:xfrm>
          <a:off x="7474879" y="343621"/>
          <a:ext cx="1693074" cy="1907097"/>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462A50-1FBD-4DED-A72D-AED40B87BB2A}">
      <dsp:nvSpPr>
        <dsp:cNvPr id="0" name=""/>
        <dsp:cNvSpPr/>
      </dsp:nvSpPr>
      <dsp:spPr>
        <a:xfrm>
          <a:off x="9276022" y="0"/>
          <a:ext cx="1801143" cy="5727020"/>
        </a:xfrm>
        <a:prstGeom prst="roundRect">
          <a:avLst>
            <a:gd name="adj" fmla="val 10000"/>
          </a:avLst>
        </a:prstGeom>
        <a:solidFill>
          <a:srgbClr val="00206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Une maîtrise de l’eau reconnue (bilans de modules, de cycle, savoir nager) mais surtout réfléchie</a:t>
          </a:r>
          <a:endParaRPr lang="fr-FR" sz="1600" kern="1200" dirty="0">
            <a:solidFill>
              <a:schemeClr val="bg1"/>
            </a:solidFill>
          </a:endParaRPr>
        </a:p>
      </dsp:txBody>
      <dsp:txXfrm>
        <a:off x="9276022" y="2290808"/>
        <a:ext cx="1801143" cy="2290808"/>
      </dsp:txXfrm>
    </dsp:sp>
    <dsp:sp modelId="{FD7F79F1-503B-4429-9A43-D8A0EA32F4E7}">
      <dsp:nvSpPr>
        <dsp:cNvPr id="0" name=""/>
        <dsp:cNvSpPr/>
      </dsp:nvSpPr>
      <dsp:spPr>
        <a:xfrm>
          <a:off x="9330056" y="343621"/>
          <a:ext cx="1693074" cy="1907097"/>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7CF2FD-8E88-48A5-99D1-2BCFBFC650C6}">
      <dsp:nvSpPr>
        <dsp:cNvPr id="0" name=""/>
        <dsp:cNvSpPr/>
      </dsp:nvSpPr>
      <dsp:spPr>
        <a:xfrm>
          <a:off x="443092" y="4581616"/>
          <a:ext cx="10191116" cy="859053"/>
        </a:xfrm>
        <a:prstGeom prst="leftRightArrow">
          <a:avLst/>
        </a:prstGeom>
        <a:solidFill>
          <a:srgbClr val="FFFF0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DF2B5-A699-424A-B7E5-8C210BD139B1}">
      <dsp:nvSpPr>
        <dsp:cNvPr id="0" name=""/>
        <dsp:cNvSpPr/>
      </dsp:nvSpPr>
      <dsp:spPr>
        <a:xfrm>
          <a:off x="1332496" y="0"/>
          <a:ext cx="6092145" cy="6092145"/>
        </a:xfrm>
        <a:prstGeom prst="diamond">
          <a:avLst/>
        </a:prstGeom>
        <a:solidFill>
          <a:srgbClr val="3DFD33"/>
        </a:solidFill>
        <a:ln>
          <a:noFill/>
        </a:ln>
        <a:effectLst/>
      </dsp:spPr>
      <dsp:style>
        <a:lnRef idx="0">
          <a:scrgbClr r="0" g="0" b="0"/>
        </a:lnRef>
        <a:fillRef idx="1">
          <a:scrgbClr r="0" g="0" b="0"/>
        </a:fillRef>
        <a:effectRef idx="0">
          <a:scrgbClr r="0" g="0" b="0"/>
        </a:effectRef>
        <a:fontRef idx="minor"/>
      </dsp:style>
    </dsp:sp>
    <dsp:sp modelId="{3AEC5DFB-1160-40EB-8731-1F37B0F6FA61}">
      <dsp:nvSpPr>
        <dsp:cNvPr id="0" name=""/>
        <dsp:cNvSpPr/>
      </dsp:nvSpPr>
      <dsp:spPr>
        <a:xfrm>
          <a:off x="1911250" y="578753"/>
          <a:ext cx="2375936" cy="2375936"/>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rPr>
            <a:t>Des textes nationaux et </a:t>
          </a:r>
          <a:r>
            <a:rPr lang="fr-FR" sz="2400" kern="1200" dirty="0" err="1" smtClean="0">
              <a:solidFill>
                <a:schemeClr val="tx1"/>
              </a:solidFill>
            </a:rPr>
            <a:t>département-aux</a:t>
          </a:r>
          <a:r>
            <a:rPr lang="fr-FR" sz="2400" kern="1200" dirty="0" smtClean="0">
              <a:solidFill>
                <a:schemeClr val="tx1"/>
              </a:solidFill>
            </a:rPr>
            <a:t> qui cadrent et rappellent</a:t>
          </a:r>
          <a:endParaRPr lang="fr-FR" sz="2400" kern="1200" dirty="0"/>
        </a:p>
      </dsp:txBody>
      <dsp:txXfrm>
        <a:off x="2027234" y="694737"/>
        <a:ext cx="2143968" cy="2143968"/>
      </dsp:txXfrm>
    </dsp:sp>
    <dsp:sp modelId="{5B80B062-1716-40C5-8552-BC512C3FC2CD}">
      <dsp:nvSpPr>
        <dsp:cNvPr id="0" name=""/>
        <dsp:cNvSpPr/>
      </dsp:nvSpPr>
      <dsp:spPr>
        <a:xfrm>
          <a:off x="4469951" y="578753"/>
          <a:ext cx="2375936" cy="2375936"/>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rPr>
            <a:t>Un objet de réflexions entre professionnels</a:t>
          </a:r>
          <a:endParaRPr lang="fr-FR" sz="2400" kern="1200" dirty="0"/>
        </a:p>
      </dsp:txBody>
      <dsp:txXfrm>
        <a:off x="4585935" y="694737"/>
        <a:ext cx="2143968" cy="2143968"/>
      </dsp:txXfrm>
    </dsp:sp>
    <dsp:sp modelId="{F4A6B66C-B81B-4CD0-B82F-016A59A71D47}">
      <dsp:nvSpPr>
        <dsp:cNvPr id="0" name=""/>
        <dsp:cNvSpPr/>
      </dsp:nvSpPr>
      <dsp:spPr>
        <a:xfrm>
          <a:off x="1911250" y="3137454"/>
          <a:ext cx="2375936" cy="2375936"/>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rPr>
            <a:t>Des données nationales : enquête noyade</a:t>
          </a:r>
          <a:endParaRPr lang="fr-FR" sz="2400" kern="1200" dirty="0"/>
        </a:p>
      </dsp:txBody>
      <dsp:txXfrm>
        <a:off x="2027234" y="3253438"/>
        <a:ext cx="2143968" cy="2143968"/>
      </dsp:txXfrm>
    </dsp:sp>
    <dsp:sp modelId="{F86EF56A-4005-4B27-B403-70B0A5807E15}">
      <dsp:nvSpPr>
        <dsp:cNvPr id="0" name=""/>
        <dsp:cNvSpPr/>
      </dsp:nvSpPr>
      <dsp:spPr>
        <a:xfrm>
          <a:off x="4469951" y="3137454"/>
          <a:ext cx="2375936" cy="2375936"/>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rPr>
            <a:t>Une réaffirmation de cette priorité</a:t>
          </a:r>
          <a:endParaRPr lang="fr-FR" sz="2400" kern="1200" dirty="0"/>
        </a:p>
      </dsp:txBody>
      <dsp:txXfrm>
        <a:off x="4585935" y="3253438"/>
        <a:ext cx="2143968" cy="2143968"/>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DE9264-EC9B-4E64-971B-BACC90168B3B}" type="datetimeFigureOut">
              <a:rPr lang="fr-FR" smtClean="0"/>
              <a:t>01/07/2019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27442E-DB5A-414C-B6E7-92CB99FB9C34}" type="slidenum">
              <a:rPr lang="fr-FR" smtClean="0"/>
              <a:t>‹N°›</a:t>
            </a:fld>
            <a:endParaRPr lang="fr-FR"/>
          </a:p>
        </p:txBody>
      </p:sp>
    </p:spTree>
    <p:extLst>
      <p:ext uri="{BB962C8B-B14F-4D97-AF65-F5344CB8AC3E}">
        <p14:creationId xmlns:p14="http://schemas.microsoft.com/office/powerpoint/2010/main" val="2886886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310551" y="4400549"/>
            <a:ext cx="6142007" cy="3984325"/>
          </a:xfrm>
        </p:spPr>
        <p:txBody>
          <a:bodyPr/>
          <a:lstStyle/>
          <a:p>
            <a:r>
              <a:rPr lang="fr-FR" dirty="0" smtClean="0"/>
              <a:t>Art. L 401-1 du code de l’éducation</a:t>
            </a:r>
          </a:p>
          <a:p>
            <a:r>
              <a:rPr lang="fr-FR" dirty="0" smtClean="0"/>
              <a:t>Dans chaque école et établissement d'enseignement scolaire public, un projet d'école ou d'établissement est élaboré avec les représentants de la communauté éducative. Le projet est adopté, pour une durée comprise entre trois et cinq ans, par le conseil d'école ou le conseil d'administration, sur proposition de l'équipe pédagogique de l'école ou du conseil pédagogique de l'établissement pour ce qui concerne sa partie pédagogique.</a:t>
            </a:r>
          </a:p>
          <a:p>
            <a:r>
              <a:rPr lang="fr-FR" dirty="0" smtClean="0"/>
              <a:t>Le projet d'école ou d'établissement définit les modalités particulières de mise en œuvre des objectifs et des programmes nationaux et précise les activités scolaires et périscolaires qui y concourent. Il précise les voies et moyens qui sont mis en œuvre pour assurer la réussite de tous les élèves et pour associer les parents à cette fin. Il détermine également les modalités d'évaluation des résultats atteints.</a:t>
            </a:r>
          </a:p>
          <a:p>
            <a:r>
              <a:rPr lang="fr-FR" dirty="0" smtClean="0"/>
              <a:t>Sous réserve de l'autorisation préalable des autorités académiques, le projet d'école ou d'établissement peut prévoir la réalisation d'expérimentations, pour une durée maximum de cinq ans, portant sur l'enseignement des disciplines, l'interdisciplinarité, l'utilisation des outils et ressources numériques, l'organisation pédagogique de la classe, de l'école ou de l'établissement, la coopération avec les partenaires du système éducatif, les échanges ou le jumelage avec des établissements étrangers d'enseignement scolaire. Ces expérimentations font l'objet d'une évaluation annuelle.</a:t>
            </a:r>
          </a:p>
          <a:p>
            <a:r>
              <a:rPr lang="fr-FR" dirty="0" smtClean="0"/>
              <a:t>Le Conseil national d'évaluation du système scolaire établit chaque année un bilan des expérimentations menées en application du présent article.</a:t>
            </a:r>
          </a:p>
          <a:p>
            <a:endParaRPr lang="fr-FR" dirty="0"/>
          </a:p>
        </p:txBody>
      </p:sp>
      <p:sp>
        <p:nvSpPr>
          <p:cNvPr id="4" name="Espace réservé du numéro de diapositive 3"/>
          <p:cNvSpPr>
            <a:spLocks noGrp="1"/>
          </p:cNvSpPr>
          <p:nvPr>
            <p:ph type="sldNum" sz="quarter" idx="10"/>
          </p:nvPr>
        </p:nvSpPr>
        <p:spPr/>
        <p:txBody>
          <a:bodyPr/>
          <a:lstStyle/>
          <a:p>
            <a:fld id="{3B27442E-DB5A-414C-B6E7-92CB99FB9C34}" type="slidenum">
              <a:rPr lang="fr-FR" smtClean="0"/>
              <a:t>3</a:t>
            </a:fld>
            <a:endParaRPr lang="fr-FR"/>
          </a:p>
        </p:txBody>
      </p:sp>
    </p:spTree>
    <p:extLst>
      <p:ext uri="{BB962C8B-B14F-4D97-AF65-F5344CB8AC3E}">
        <p14:creationId xmlns:p14="http://schemas.microsoft.com/office/powerpoint/2010/main" val="2983486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spcBef>
                <a:spcPts val="1200"/>
              </a:spcBef>
              <a:buNone/>
            </a:pPr>
            <a:r>
              <a:rPr lang="fr-FR" dirty="0" smtClean="0"/>
              <a:t>Une démarche de projet doit permettre chez l’élève :</a:t>
            </a:r>
          </a:p>
          <a:p>
            <a:r>
              <a:rPr lang="fr-FR" dirty="0" smtClean="0"/>
              <a:t>De décider d’une action à mettre en œuvre choisie par lui, l’élève pouvant être aidé, à sa demande, par l’enseignant (l’enseignant (e) anime, apporte son éclairage mais ne décide pas de tout pour l’élève) ;</a:t>
            </a:r>
          </a:p>
          <a:p>
            <a:r>
              <a:rPr lang="fr-FR" dirty="0" smtClean="0"/>
              <a:t>De s’orienter vers une production concrète (l’enchaînement de 4 actions évaluées comme pouvant être réussies (CR)) ;</a:t>
            </a:r>
          </a:p>
          <a:p>
            <a:r>
              <a:rPr lang="fr-FR" dirty="0" smtClean="0"/>
              <a:t>D’accepter un ensemble de tâches dans lesquelles il va devoir s’impliquer et jouer un rôle actif, qui peut varier en fonction de ses ressources et de ses intérêts ;</a:t>
            </a:r>
          </a:p>
          <a:p>
            <a:r>
              <a:rPr lang="fr-FR" dirty="0" smtClean="0"/>
              <a:t>De susciter l’apprentissages de savoirs et de savoir-faire de « gestion de projet » (décider, planifier, coordonner, constater, comparer, modifier, etc.) ;</a:t>
            </a:r>
          </a:p>
          <a:p>
            <a:r>
              <a:rPr lang="fr-FR" dirty="0" smtClean="0"/>
              <a:t>De favoriser en même temps des apprentissages identifiés et planifiés figurant au programme d’une ou plusieurs disciplines (français, EMC, mathématiques, questionner le monde, etc.).</a:t>
            </a:r>
          </a:p>
          <a:p>
            <a:r>
              <a:rPr lang="fr-FR" dirty="0" smtClean="0"/>
              <a:t>D’évaluer le résultat final </a:t>
            </a:r>
          </a:p>
          <a:p>
            <a:endParaRPr lang="fr-FR" dirty="0"/>
          </a:p>
        </p:txBody>
      </p:sp>
      <p:sp>
        <p:nvSpPr>
          <p:cNvPr id="4" name="Espace réservé du numéro de diapositive 3"/>
          <p:cNvSpPr>
            <a:spLocks noGrp="1"/>
          </p:cNvSpPr>
          <p:nvPr>
            <p:ph type="sldNum" sz="quarter" idx="10"/>
          </p:nvPr>
        </p:nvSpPr>
        <p:spPr/>
        <p:txBody>
          <a:bodyPr/>
          <a:lstStyle/>
          <a:p>
            <a:fld id="{3B27442E-DB5A-414C-B6E7-92CB99FB9C34}" type="slidenum">
              <a:rPr lang="fr-FR" smtClean="0"/>
              <a:t>15</a:t>
            </a:fld>
            <a:endParaRPr lang="fr-FR"/>
          </a:p>
        </p:txBody>
      </p:sp>
    </p:spTree>
    <p:extLst>
      <p:ext uri="{BB962C8B-B14F-4D97-AF65-F5344CB8AC3E}">
        <p14:creationId xmlns:p14="http://schemas.microsoft.com/office/powerpoint/2010/main" val="713489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770E0AA9-F9E0-4B77-BFC4-C5DFEE67B12A}" type="datetime1">
              <a:rPr lang="fr-FR" smtClean="0"/>
              <a:t>01/07/2019</a:t>
            </a:fld>
            <a:endParaRPr lang="fr-FR"/>
          </a:p>
        </p:txBody>
      </p:sp>
      <p:sp>
        <p:nvSpPr>
          <p:cNvPr id="5" name="Footer Placeholder 4"/>
          <p:cNvSpPr>
            <a:spLocks noGrp="1"/>
          </p:cNvSpPr>
          <p:nvPr>
            <p:ph type="ftr" sz="quarter" idx="11"/>
          </p:nvPr>
        </p:nvSpPr>
        <p:spPr>
          <a:xfrm>
            <a:off x="5332412" y="5883275"/>
            <a:ext cx="4324044" cy="365125"/>
          </a:xfrm>
        </p:spPr>
        <p:txBody>
          <a:bodyPr/>
          <a:lstStyle/>
          <a:p>
            <a:endParaRPr lang="fr-FR"/>
          </a:p>
        </p:txBody>
      </p:sp>
      <p:sp>
        <p:nvSpPr>
          <p:cNvPr id="6" name="Slide Number Placeholder 5"/>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3358663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DB0EECE5-F116-4C6C-AF40-563251DE47C7}" type="datetime1">
              <a:rPr lang="fr-FR" smtClean="0"/>
              <a:t>01/07/2019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49590949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DB0EECE5-F116-4C6C-AF40-563251DE47C7}" type="datetime1">
              <a:rPr lang="fr-FR" smtClean="0"/>
              <a:t>01/07/2019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347156966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DB0EECE5-F116-4C6C-AF40-563251DE47C7}" type="datetime1">
              <a:rPr lang="fr-FR" smtClean="0"/>
              <a:t>01/07/2019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232349535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DB0EECE5-F116-4C6C-AF40-563251DE47C7}" type="datetime1">
              <a:rPr lang="fr-FR" smtClean="0"/>
              <a:t>01/07/2019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44004110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smtClean="0"/>
              <a:t>Modifier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DB0EECE5-F116-4C6C-AF40-563251DE47C7}" type="datetime1">
              <a:rPr lang="fr-FR" smtClean="0"/>
              <a:t>01/07/2019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84082169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smtClean="0"/>
              <a:t>Modifier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DB0EECE5-F116-4C6C-AF40-563251DE47C7}" type="datetime1">
              <a:rPr lang="fr-FR" smtClean="0"/>
              <a:t>01/07/2019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21543536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C70A4BD-0BBE-48F1-8AC0-90600B21B97E}" type="datetime1">
              <a:rPr lang="fr-FR" smtClean="0"/>
              <a:t>01/07/2019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2377679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AB8A86C-B2C0-40A0-99CF-D2A4741CC5ED}" type="datetime1">
              <a:rPr lang="fr-FR" smtClean="0"/>
              <a:t>01/07/2019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2786519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390010" cy="911180"/>
          </a:xfrm>
        </p:spPr>
        <p:txBody>
          <a:bodyPr>
            <a:normAutofit/>
          </a:bodyPr>
          <a:lstStyle>
            <a:lvl1pPr algn="l">
              <a:defRPr sz="4000"/>
            </a:lvl1pPr>
          </a:lstStyle>
          <a:p>
            <a:r>
              <a:rPr lang="fr-FR" smtClean="0"/>
              <a:t>Modifiez le style du titre</a:t>
            </a:r>
            <a:endParaRPr lang="en-US" dirty="0"/>
          </a:p>
        </p:txBody>
      </p:sp>
      <p:sp>
        <p:nvSpPr>
          <p:cNvPr id="3" name="Content Placeholder 2"/>
          <p:cNvSpPr>
            <a:spLocks noGrp="1"/>
          </p:cNvSpPr>
          <p:nvPr>
            <p:ph idx="1"/>
          </p:nvPr>
        </p:nvSpPr>
        <p:spPr>
          <a:xfrm>
            <a:off x="1484310" y="1790163"/>
            <a:ext cx="10390011" cy="4417454"/>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9732656" y="6462830"/>
            <a:ext cx="1143000" cy="365125"/>
          </a:xfrm>
        </p:spPr>
        <p:txBody>
          <a:bodyPr/>
          <a:lstStyle/>
          <a:p>
            <a:fld id="{1BD5E2CE-EEEF-4E0F-87D8-64D2336E8B2D}" type="datetime1">
              <a:rPr lang="fr-FR" smtClean="0"/>
              <a:t>01/07/2019</a:t>
            </a:fld>
            <a:endParaRPr lang="fr-FR" dirty="0"/>
          </a:p>
        </p:txBody>
      </p:sp>
      <p:sp>
        <p:nvSpPr>
          <p:cNvPr id="5" name="Footer Placeholder 4"/>
          <p:cNvSpPr>
            <a:spLocks noGrp="1"/>
          </p:cNvSpPr>
          <p:nvPr>
            <p:ph type="ftr" sz="quarter" idx="11"/>
          </p:nvPr>
        </p:nvSpPr>
        <p:spPr>
          <a:xfrm>
            <a:off x="2572279" y="6462830"/>
            <a:ext cx="7084177" cy="365125"/>
          </a:xfrm>
        </p:spPr>
        <p:txBody>
          <a:bodyPr/>
          <a:lstStyle/>
          <a:p>
            <a:endParaRPr lang="fr-FR" dirty="0"/>
          </a:p>
        </p:txBody>
      </p:sp>
      <p:sp>
        <p:nvSpPr>
          <p:cNvPr id="6" name="Slide Number Placeholder 5"/>
          <p:cNvSpPr>
            <a:spLocks noGrp="1"/>
          </p:cNvSpPr>
          <p:nvPr>
            <p:ph type="sldNum" sz="quarter" idx="12"/>
          </p:nvPr>
        </p:nvSpPr>
        <p:spPr>
          <a:xfrm>
            <a:off x="10951856" y="6446686"/>
            <a:ext cx="551167" cy="365125"/>
          </a:xfrm>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40478726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59BC12C-5EE7-4710-8FD5-84E428318D70}" type="datetime1">
              <a:rPr lang="fr-FR" smtClean="0"/>
              <a:t>01/07/2019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3228742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F8F28DE-E2F7-49CF-9987-9E2616703E0F}" type="datetime1">
              <a:rPr lang="fr-FR" smtClean="0"/>
              <a:t>01/07/2019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419433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EE3391B-D124-4896-AC0F-C46A8F83E940}" type="datetime1">
              <a:rPr lang="fr-FR" smtClean="0"/>
              <a:t>01/07/2019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4240463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AF229A4-3EB1-4F10-83F0-9DE1CDC5FDE7}" type="datetime1">
              <a:rPr lang="fr-FR" smtClean="0"/>
              <a:t>01/07/2019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83128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47C3B-FACC-4D83-BBB3-21B272ED89D6}" type="datetime1">
              <a:rPr lang="fr-FR" smtClean="0"/>
              <a:t>01/07/2019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8524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smtClean="0"/>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377AE46-8AE1-43E0-923D-D82FDB2CFE41}" type="datetime1">
              <a:rPr lang="fr-FR" smtClean="0"/>
              <a:t>01/07/2019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269827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C465704D-23AA-49FA-A422-3A3B9E072176}" type="datetime1">
              <a:rPr lang="fr-FR" smtClean="0"/>
              <a:t>01/07/2019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1C5BAAB-ADE1-44A7-AFE0-DCF6E608AA05}" type="slidenum">
              <a:rPr lang="fr-FR" smtClean="0"/>
              <a:t>‹N°›</a:t>
            </a:fld>
            <a:endParaRPr lang="fr-FR"/>
          </a:p>
        </p:txBody>
      </p:sp>
    </p:spTree>
    <p:extLst>
      <p:ext uri="{BB962C8B-B14F-4D97-AF65-F5344CB8AC3E}">
        <p14:creationId xmlns:p14="http://schemas.microsoft.com/office/powerpoint/2010/main" val="225581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dirty="0" smtClean="0"/>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B0EECE5-F116-4C6C-AF40-563251DE47C7}" type="datetime1">
              <a:rPr lang="fr-FR" smtClean="0"/>
              <a:t>01/07/2019</a:t>
            </a:fld>
            <a:endParaRPr lang="fr-F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F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1C5BAAB-ADE1-44A7-AFE0-DCF6E608AA05}" type="slidenum">
              <a:rPr lang="fr-FR" smtClean="0"/>
              <a:t>‹N°›</a:t>
            </a:fld>
            <a:endParaRPr lang="fr-FR"/>
          </a:p>
        </p:txBody>
      </p:sp>
    </p:spTree>
    <p:extLst>
      <p:ext uri="{BB962C8B-B14F-4D97-AF65-F5344CB8AC3E}">
        <p14:creationId xmlns:p14="http://schemas.microsoft.com/office/powerpoint/2010/main" val="386826609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hf hdr="0" ftr="0" dt="0"/>
  <p:txStyles>
    <p:titleStyle>
      <a:lvl1pPr algn="ctr" defTabSz="457200" rtl="0" eaLnBrk="1" latinLnBrk="0" hangingPunct="1">
        <a:spcBef>
          <a:spcPct val="0"/>
        </a:spcBef>
        <a:buNone/>
        <a:defRPr sz="36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40.svg"/><Relationship Id="rId13" Type="http://schemas.openxmlformats.org/officeDocument/2006/relationships/image" Target="../media/image6.png"/><Relationship Id="rId12" Type="http://schemas.openxmlformats.org/officeDocument/2006/relationships/image" Target="../media/image10.svg"/><Relationship Id="rId2" Type="http://schemas.openxmlformats.org/officeDocument/2006/relationships/image" Target="../media/image2.png"/><Relationship Id="rId1" Type="http://schemas.openxmlformats.org/officeDocument/2006/relationships/slideLayout" Target="../slideLayouts/slideLayout7.xml"/><Relationship Id="rId11" Type="http://schemas.openxmlformats.org/officeDocument/2006/relationships/image" Target="../media/image5.png"/><Relationship Id="rId5" Type="http://schemas.openxmlformats.org/officeDocument/2006/relationships/image" Target="../media/image3.png"/><Relationship Id="rId10" Type="http://schemas.openxmlformats.org/officeDocument/2006/relationships/image" Target="../media/image16.svg"/><Relationship Id="rId4" Type="http://schemas.openxmlformats.org/officeDocument/2006/relationships/image" Target="../media/image102.svg"/><Relationship Id="rId9" Type="http://schemas.openxmlformats.org/officeDocument/2006/relationships/image" Target="../media/image4.png"/><Relationship Id="rId14" Type="http://schemas.openxmlformats.org/officeDocument/2006/relationships/slide" Target="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Le%20crit&#232;re%20de%20r&#233;ussite.docx" TargetMode="External"/><Relationship Id="rId2" Type="http://schemas.openxmlformats.org/officeDocument/2006/relationships/hyperlink" Target="file:///F:\Utilisateurs\lbonnet3\Documents\luc.bonnet\GERSA%203\GERSA%2018-19\Le%20crit&#232;re%20de%20r&#233;ussite.docx" TargetMode="Externa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ensel002_annexe3_828450.pdf" TargetMode="External"/><Relationship Id="rId2" Type="http://schemas.openxmlformats.org/officeDocument/2006/relationships/hyperlink" Target="Comparatif%20Test%20Bilan.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hyperlink" Target="#_Toc1558847"/><Relationship Id="rId13" Type="http://schemas.openxmlformats.org/officeDocument/2006/relationships/hyperlink" Target="#_Toc1558852"/><Relationship Id="rId18" Type="http://schemas.openxmlformats.org/officeDocument/2006/relationships/hyperlink" Target="#_Toc1558857"/><Relationship Id="rId3" Type="http://schemas.openxmlformats.org/officeDocument/2006/relationships/hyperlink" Target="#_Toc1558842"/><Relationship Id="rId7" Type="http://schemas.openxmlformats.org/officeDocument/2006/relationships/hyperlink" Target="#_Toc1558846"/><Relationship Id="rId12" Type="http://schemas.openxmlformats.org/officeDocument/2006/relationships/hyperlink" Target="#_Toc1558851"/><Relationship Id="rId17" Type="http://schemas.openxmlformats.org/officeDocument/2006/relationships/hyperlink" Target="#_Toc1558856"/><Relationship Id="rId2" Type="http://schemas.openxmlformats.org/officeDocument/2006/relationships/hyperlink" Target="#_Toc1558841"/><Relationship Id="rId16" Type="http://schemas.openxmlformats.org/officeDocument/2006/relationships/hyperlink" Target="#_Toc1558855"/><Relationship Id="rId1" Type="http://schemas.openxmlformats.org/officeDocument/2006/relationships/slideLayout" Target="../slideLayouts/slideLayout2.xml"/><Relationship Id="rId6" Type="http://schemas.openxmlformats.org/officeDocument/2006/relationships/hyperlink" Target="#_Toc1558845"/><Relationship Id="rId11" Type="http://schemas.openxmlformats.org/officeDocument/2006/relationships/hyperlink" Target="#_Toc1558850"/><Relationship Id="rId5" Type="http://schemas.openxmlformats.org/officeDocument/2006/relationships/hyperlink" Target="#_Toc1558844"/><Relationship Id="rId15" Type="http://schemas.openxmlformats.org/officeDocument/2006/relationships/hyperlink" Target="#_Toc1558854"/><Relationship Id="rId10" Type="http://schemas.openxmlformats.org/officeDocument/2006/relationships/hyperlink" Target="#_Toc1558849"/><Relationship Id="rId4" Type="http://schemas.openxmlformats.org/officeDocument/2006/relationships/hyperlink" Target="#_Toc1558843"/><Relationship Id="rId9" Type="http://schemas.openxmlformats.org/officeDocument/2006/relationships/hyperlink" Target="#_Toc1558848"/><Relationship Id="rId14" Type="http://schemas.openxmlformats.org/officeDocument/2006/relationships/hyperlink" Target="#_Toc1558853"/></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5.xml"/><Relationship Id="rId1" Type="http://schemas.openxmlformats.org/officeDocument/2006/relationships/slideLayout" Target="../slideLayouts/slideLayout2.xml"/><Relationship Id="rId4" Type="http://schemas.openxmlformats.org/officeDocument/2006/relationships/slide" Target="slide2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59" y="1723256"/>
            <a:ext cx="9144000" cy="2387600"/>
          </a:xfrm>
        </p:spPr>
        <p:txBody>
          <a:bodyPr>
            <a:normAutofit fontScale="90000"/>
          </a:bodyPr>
          <a:lstStyle/>
          <a:p>
            <a:r>
              <a:rPr lang="fr-FR" dirty="0" smtClean="0"/>
              <a:t>La note de service du 13 février 2019 et autres points importants</a:t>
            </a:r>
            <a:endParaRPr lang="fr-FR" dirty="0"/>
          </a:p>
        </p:txBody>
      </p:sp>
      <p:sp>
        <p:nvSpPr>
          <p:cNvPr id="3" name="Sous-titre 2"/>
          <p:cNvSpPr>
            <a:spLocks noGrp="1"/>
          </p:cNvSpPr>
          <p:nvPr>
            <p:ph type="subTitle" idx="1"/>
          </p:nvPr>
        </p:nvSpPr>
        <p:spPr>
          <a:xfrm>
            <a:off x="1432559" y="4503376"/>
            <a:ext cx="9144000" cy="1655762"/>
          </a:xfrm>
        </p:spPr>
        <p:txBody>
          <a:bodyPr>
            <a:normAutofit lnSpcReduction="10000"/>
          </a:bodyPr>
          <a:lstStyle/>
          <a:p>
            <a:r>
              <a:rPr lang="fr-FR" sz="2800" dirty="0" smtClean="0"/>
              <a:t>GERSA du 21 mars 2019</a:t>
            </a:r>
          </a:p>
          <a:p>
            <a:r>
              <a:rPr lang="fr-FR" sz="2800" dirty="0" smtClean="0"/>
              <a:t>Centre </a:t>
            </a:r>
            <a:r>
              <a:rPr lang="fr-FR" sz="2800" dirty="0" smtClean="0"/>
              <a:t>aquatique </a:t>
            </a:r>
            <a:r>
              <a:rPr lang="fr-FR" sz="2800" dirty="0" smtClean="0"/>
              <a:t>Tony Bertrand Lyon 7</a:t>
            </a:r>
            <a:r>
              <a:rPr lang="fr-FR" sz="2800" baseline="30000" dirty="0" smtClean="0"/>
              <a:t>e</a:t>
            </a:r>
            <a:r>
              <a:rPr lang="fr-FR" sz="2800" dirty="0" smtClean="0"/>
              <a:t> </a:t>
            </a:r>
            <a:endParaRPr lang="fr-FR" sz="2800" dirty="0" smtClean="0"/>
          </a:p>
          <a:p>
            <a:r>
              <a:rPr lang="fr-FR" sz="2800" smtClean="0"/>
              <a:t>Luc Bonnet, CPD EPS</a:t>
            </a:r>
            <a:endParaRPr lang="fr-FR" sz="2800"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1</a:t>
            </a:fld>
            <a:endParaRPr lang="fr-FR"/>
          </a:p>
        </p:txBody>
      </p:sp>
    </p:spTree>
    <p:extLst>
      <p:ext uri="{BB962C8B-B14F-4D97-AF65-F5344CB8AC3E}">
        <p14:creationId xmlns:p14="http://schemas.microsoft.com/office/powerpoint/2010/main" val="3001893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sécurité</a:t>
            </a:r>
            <a:endParaRPr lang="fr-FR" dirty="0"/>
          </a:p>
        </p:txBody>
      </p:sp>
      <p:sp>
        <p:nvSpPr>
          <p:cNvPr id="3" name="Espace réservé du contenu 2"/>
          <p:cNvSpPr>
            <a:spLocks noGrp="1"/>
          </p:cNvSpPr>
          <p:nvPr>
            <p:ph idx="1"/>
          </p:nvPr>
        </p:nvSpPr>
        <p:spPr/>
        <p:txBody>
          <a:bodyPr>
            <a:normAutofit/>
          </a:bodyPr>
          <a:lstStyle/>
          <a:p>
            <a:r>
              <a:rPr lang="fr-FR" dirty="0" smtClean="0"/>
              <a:t>Le chapitre « surveillance » est placé juste après le chapitre « responsabilités » ce qui n’était pas le cas en 2011.</a:t>
            </a:r>
          </a:p>
          <a:p>
            <a:r>
              <a:rPr lang="fr-FR" dirty="0" smtClean="0"/>
              <a:t>Le mot « sécurité »est présent à 10 reprises dans le corps de la circulaire n° 2017-127 (le mot « surveillance » 8 fois) plus que les mots compétences ou apprentissages</a:t>
            </a:r>
          </a:p>
          <a:p>
            <a:r>
              <a:rPr lang="fr-FR" dirty="0" smtClean="0"/>
              <a:t>Un texte départemental, issu de notre quotidien, qui alerte </a:t>
            </a:r>
          </a:p>
          <a:p>
            <a:r>
              <a:rPr lang="fr-FR" dirty="0" smtClean="0"/>
              <a:t>Une sécurité en actes</a:t>
            </a:r>
          </a:p>
          <a:p>
            <a:r>
              <a:rPr lang="fr-FR" dirty="0" smtClean="0"/>
              <a:t>Et pourtant un enjeu majeur sur lequel il convient de travailler encore et toujours….</a:t>
            </a:r>
          </a:p>
          <a:p>
            <a:pPr marL="0" indent="0">
              <a:buNone/>
            </a:pPr>
            <a:endParaRPr lang="fr-FR" dirty="0" smtClean="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10</a:t>
            </a:fld>
            <a:endParaRPr lang="fr-FR"/>
          </a:p>
        </p:txBody>
      </p:sp>
    </p:spTree>
    <p:extLst>
      <p:ext uri="{BB962C8B-B14F-4D97-AF65-F5344CB8AC3E}">
        <p14:creationId xmlns:p14="http://schemas.microsoft.com/office/powerpoint/2010/main" val="1620702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303859"/>
            <a:ext cx="10390010" cy="911180"/>
          </a:xfrm>
        </p:spPr>
        <p:txBody>
          <a:bodyPr/>
          <a:lstStyle/>
          <a:p>
            <a:r>
              <a:rPr lang="fr-FR" dirty="0" smtClean="0"/>
              <a:t>La surveillance </a:t>
            </a:r>
            <a:endParaRPr lang="fr-FR" dirty="0"/>
          </a:p>
        </p:txBody>
      </p:sp>
      <p:sp>
        <p:nvSpPr>
          <p:cNvPr id="3" name="Espace réservé du contenu 2"/>
          <p:cNvSpPr>
            <a:spLocks noGrp="1"/>
          </p:cNvSpPr>
          <p:nvPr>
            <p:ph idx="1"/>
          </p:nvPr>
        </p:nvSpPr>
        <p:spPr>
          <a:xfrm>
            <a:off x="1484310" y="1407962"/>
            <a:ext cx="10390011" cy="4417454"/>
          </a:xfrm>
        </p:spPr>
        <p:txBody>
          <a:bodyPr>
            <a:noAutofit/>
          </a:bodyPr>
          <a:lstStyle/>
          <a:p>
            <a:pPr marL="0" indent="0">
              <a:buNone/>
            </a:pPr>
            <a:r>
              <a:rPr lang="fr-FR" dirty="0" smtClean="0"/>
              <a:t>Une obligation: la surveillance constante (circulaire n° 2017-127 : « la </a:t>
            </a:r>
            <a:r>
              <a:rPr lang="fr-FR" dirty="0"/>
              <a:t>surveillance est obligatoire pendant toute la durée des activités de </a:t>
            </a:r>
            <a:r>
              <a:rPr lang="fr-FR" dirty="0" smtClean="0"/>
              <a:t>natation »).</a:t>
            </a:r>
            <a:endParaRPr lang="fr-FR" dirty="0"/>
          </a:p>
          <a:p>
            <a:pPr marL="0" indent="0">
              <a:spcBef>
                <a:spcPts val="1800"/>
              </a:spcBef>
              <a:buNone/>
            </a:pPr>
            <a:r>
              <a:rPr lang="fr-FR" dirty="0" smtClean="0"/>
              <a:t>Et de nombreux facteurs qui peuvent perturber cette mission et cette exigence (enquête P. </a:t>
            </a:r>
            <a:r>
              <a:rPr lang="fr-FR" dirty="0" err="1" smtClean="0"/>
              <a:t>Lebihain</a:t>
            </a:r>
            <a:r>
              <a:rPr lang="fr-FR" dirty="0" smtClean="0"/>
              <a:t> in actes du colloque de Poitiers 2016)</a:t>
            </a:r>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11</a:t>
            </a:fld>
            <a:endParaRPr lang="fr-FR"/>
          </a:p>
        </p:txBody>
      </p:sp>
      <p:sp>
        <p:nvSpPr>
          <p:cNvPr id="5" name="Bouton d'action : Précédent 4">
            <a:hlinkClick r:id="rId2" action="ppaction://hlinksldjump" highlightClick="1"/>
          </p:cNvPr>
          <p:cNvSpPr/>
          <p:nvPr/>
        </p:nvSpPr>
        <p:spPr>
          <a:xfrm>
            <a:off x="9389660" y="5882185"/>
            <a:ext cx="1255594" cy="83929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6" name="Group 338"/>
          <p:cNvGrpSpPr>
            <a:grpSpLocks noChangeAspect="1"/>
          </p:cNvGrpSpPr>
          <p:nvPr/>
        </p:nvGrpSpPr>
        <p:grpSpPr>
          <a:xfrm>
            <a:off x="1248508" y="2592182"/>
            <a:ext cx="506261" cy="506261"/>
            <a:chOff x="1382807" y="174388"/>
            <a:chExt cx="3025588" cy="3025588"/>
          </a:xfrm>
        </p:grpSpPr>
        <p:sp>
          <p:nvSpPr>
            <p:cNvPr id="7" name="Rectangle 6"/>
            <p:cNvSpPr/>
            <p:nvPr/>
          </p:nvSpPr>
          <p:spPr>
            <a:xfrm>
              <a:off x="1382807" y="174388"/>
              <a:ext cx="3025588" cy="3025588"/>
            </a:xfrm>
            <a:prstGeom prst="rect">
              <a:avLst/>
            </a:prstGeom>
            <a:solidFill>
              <a:srgbClr val="E7E6E6">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8" name="TextBox 340"/>
            <p:cNvSpPr txBox="1"/>
            <p:nvPr/>
          </p:nvSpPr>
          <p:spPr>
            <a:xfrm>
              <a:off x="2349291" y="813177"/>
              <a:ext cx="2059104" cy="2386798"/>
            </a:xfrm>
            <a:custGeom>
              <a:avLst/>
              <a:gdLst>
                <a:gd name="connsiteX0" fmla="*/ 1326726 w 2059104"/>
                <a:gd name="connsiteY0" fmla="*/ 12482 h 2386798"/>
                <a:gd name="connsiteX1" fmla="*/ 2059104 w 2059104"/>
                <a:gd name="connsiteY1" fmla="*/ 647796 h 2386798"/>
                <a:gd name="connsiteX2" fmla="*/ 2059104 w 2059104"/>
                <a:gd name="connsiteY2" fmla="*/ 2386798 h 2386798"/>
                <a:gd name="connsiteX3" fmla="*/ 714958 w 2059104"/>
                <a:gd name="connsiteY3" fmla="*/ 2386798 h 2386798"/>
                <a:gd name="connsiteX4" fmla="*/ 0 w 2059104"/>
                <a:gd name="connsiteY4" fmla="*/ 1766596 h 2386798"/>
                <a:gd name="connsiteX5" fmla="*/ 77929 w 2059104"/>
                <a:gd name="connsiteY5" fmla="*/ 1823212 h 2386798"/>
                <a:gd name="connsiteX6" fmla="*/ 210713 w 2059104"/>
                <a:gd name="connsiteY6" fmla="*/ 1880147 h 2386798"/>
                <a:gd name="connsiteX7" fmla="*/ 535628 w 2059104"/>
                <a:gd name="connsiteY7" fmla="*/ 1925397 h 2386798"/>
                <a:gd name="connsiteX8" fmla="*/ 876863 w 2059104"/>
                <a:gd name="connsiteY8" fmla="*/ 1874954 h 2386798"/>
                <a:gd name="connsiteX9" fmla="*/ 1126113 w 2059104"/>
                <a:gd name="connsiteY9" fmla="*/ 1728074 h 2386798"/>
                <a:gd name="connsiteX10" fmla="*/ 1278927 w 2059104"/>
                <a:gd name="connsiteY10" fmla="*/ 1492177 h 2386798"/>
                <a:gd name="connsiteX11" fmla="*/ 1330854 w 2059104"/>
                <a:gd name="connsiteY11" fmla="*/ 1176164 h 2386798"/>
                <a:gd name="connsiteX12" fmla="*/ 1330854 w 2059104"/>
                <a:gd name="connsiteY12" fmla="*/ 24866 h 2386798"/>
                <a:gd name="connsiteX13" fmla="*/ 143872 w 2059104"/>
                <a:gd name="connsiteY13" fmla="*/ 0 h 2386798"/>
                <a:gd name="connsiteX14" fmla="*/ 945110 w 2059104"/>
                <a:gd name="connsiteY14" fmla="*/ 695047 h 2386798"/>
                <a:gd name="connsiteX15" fmla="*/ 945110 w 2059104"/>
                <a:gd name="connsiteY15" fmla="*/ 1180615 h 2386798"/>
                <a:gd name="connsiteX16" fmla="*/ 917663 w 2059104"/>
                <a:gd name="connsiteY16" fmla="*/ 1360876 h 2386798"/>
                <a:gd name="connsiteX17" fmla="*/ 839773 w 2059104"/>
                <a:gd name="connsiteY17" fmla="*/ 1494403 h 2386798"/>
                <a:gd name="connsiteX18" fmla="*/ 716631 w 2059104"/>
                <a:gd name="connsiteY18" fmla="*/ 1576744 h 2386798"/>
                <a:gd name="connsiteX19" fmla="*/ 551948 w 2059104"/>
                <a:gd name="connsiteY19" fmla="*/ 1604933 h 2386798"/>
                <a:gd name="connsiteX20" fmla="*/ 388007 w 2059104"/>
                <a:gd name="connsiteY20" fmla="*/ 1577486 h 2386798"/>
                <a:gd name="connsiteX21" fmla="*/ 261899 w 2059104"/>
                <a:gd name="connsiteY21" fmla="*/ 1495144 h 2386798"/>
                <a:gd name="connsiteX22" fmla="*/ 181041 w 2059104"/>
                <a:gd name="connsiteY22" fmla="*/ 1356425 h 2386798"/>
                <a:gd name="connsiteX23" fmla="*/ 152852 w 2059104"/>
                <a:gd name="connsiteY23" fmla="*/ 1158360 h 2386798"/>
                <a:gd name="connsiteX24" fmla="*/ 152852 w 2059104"/>
                <a:gd name="connsiteY24" fmla="*/ 24866 h 238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59104" h="2386798">
                  <a:moveTo>
                    <a:pt x="1326726" y="12482"/>
                  </a:moveTo>
                  <a:lnTo>
                    <a:pt x="2059104" y="647796"/>
                  </a:lnTo>
                  <a:lnTo>
                    <a:pt x="2059104" y="2386798"/>
                  </a:lnTo>
                  <a:lnTo>
                    <a:pt x="714958" y="2386798"/>
                  </a:lnTo>
                  <a:lnTo>
                    <a:pt x="0" y="1766596"/>
                  </a:lnTo>
                  <a:lnTo>
                    <a:pt x="77929" y="1823212"/>
                  </a:lnTo>
                  <a:cubicBezTo>
                    <a:pt x="118481" y="1846085"/>
                    <a:pt x="162743" y="1865063"/>
                    <a:pt x="210713" y="1880147"/>
                  </a:cubicBezTo>
                  <a:cubicBezTo>
                    <a:pt x="306655" y="1910314"/>
                    <a:pt x="414960" y="1925397"/>
                    <a:pt x="535628" y="1925397"/>
                  </a:cubicBezTo>
                  <a:cubicBezTo>
                    <a:pt x="664210" y="1925397"/>
                    <a:pt x="777955" y="1908583"/>
                    <a:pt x="876863" y="1874954"/>
                  </a:cubicBezTo>
                  <a:cubicBezTo>
                    <a:pt x="975772" y="1841325"/>
                    <a:pt x="1058856" y="1792365"/>
                    <a:pt x="1126113" y="1728074"/>
                  </a:cubicBezTo>
                  <a:cubicBezTo>
                    <a:pt x="1193371" y="1663784"/>
                    <a:pt x="1244309" y="1585151"/>
                    <a:pt x="1278927" y="1492177"/>
                  </a:cubicBezTo>
                  <a:cubicBezTo>
                    <a:pt x="1313545" y="1399203"/>
                    <a:pt x="1330854" y="1293865"/>
                    <a:pt x="1330854" y="1176164"/>
                  </a:cubicBezTo>
                  <a:lnTo>
                    <a:pt x="1330854" y="24866"/>
                  </a:lnTo>
                  <a:close/>
                  <a:moveTo>
                    <a:pt x="143872" y="0"/>
                  </a:moveTo>
                  <a:lnTo>
                    <a:pt x="945110" y="695047"/>
                  </a:lnTo>
                  <a:lnTo>
                    <a:pt x="945110" y="1180615"/>
                  </a:lnTo>
                  <a:cubicBezTo>
                    <a:pt x="945110" y="1247873"/>
                    <a:pt x="935961" y="1307960"/>
                    <a:pt x="917663" y="1360876"/>
                  </a:cubicBezTo>
                  <a:cubicBezTo>
                    <a:pt x="899365" y="1413792"/>
                    <a:pt x="873402" y="1458301"/>
                    <a:pt x="839773" y="1494403"/>
                  </a:cubicBezTo>
                  <a:cubicBezTo>
                    <a:pt x="806144" y="1530504"/>
                    <a:pt x="765097" y="1557951"/>
                    <a:pt x="716631" y="1576744"/>
                  </a:cubicBezTo>
                  <a:cubicBezTo>
                    <a:pt x="668166" y="1595537"/>
                    <a:pt x="613272" y="1604933"/>
                    <a:pt x="551948" y="1604933"/>
                  </a:cubicBezTo>
                  <a:cubicBezTo>
                    <a:pt x="491614" y="1604933"/>
                    <a:pt x="436967" y="1595784"/>
                    <a:pt x="388007" y="1577486"/>
                  </a:cubicBezTo>
                  <a:cubicBezTo>
                    <a:pt x="339047" y="1559188"/>
                    <a:pt x="297011" y="1531740"/>
                    <a:pt x="261899" y="1495144"/>
                  </a:cubicBezTo>
                  <a:cubicBezTo>
                    <a:pt x="226786" y="1458548"/>
                    <a:pt x="199833" y="1412308"/>
                    <a:pt x="181041" y="1356425"/>
                  </a:cubicBezTo>
                  <a:cubicBezTo>
                    <a:pt x="162248" y="1300541"/>
                    <a:pt x="152852" y="1234520"/>
                    <a:pt x="152852" y="1158360"/>
                  </a:cubicBezTo>
                  <a:lnTo>
                    <a:pt x="152852" y="24866"/>
                  </a:lnTo>
                  <a:close/>
                </a:path>
              </a:pathLst>
            </a:custGeom>
            <a:solidFill>
              <a:srgbClr val="000000">
                <a:alpha val="20000"/>
              </a:srgbClr>
            </a:solidFill>
            <a:ln w="12700" cap="flat" cmpd="sng" algn="ctr">
              <a:noFill/>
              <a:prstDash val="solid"/>
              <a:miter lim="800000"/>
            </a:ln>
            <a:effectLst/>
          </p:spPr>
          <p:txBody>
            <a:bodyPr wrap="square" rtlCol="0" anchor="ctr">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Freeform 341"/>
            <p:cNvSpPr/>
            <p:nvPr/>
          </p:nvSpPr>
          <p:spPr>
            <a:xfrm>
              <a:off x="2111949" y="775733"/>
              <a:ext cx="1568197" cy="1962843"/>
            </a:xfrm>
            <a:custGeom>
              <a:avLst/>
              <a:gdLst/>
              <a:ahLst/>
              <a:cxnLst/>
              <a:rect l="l" t="t" r="r" b="b"/>
              <a:pathLst>
                <a:path w="1568197" h="1962843">
                  <a:moveTo>
                    <a:pt x="195839" y="0"/>
                  </a:moveTo>
                  <a:cubicBezTo>
                    <a:pt x="233424" y="0"/>
                    <a:pt x="264581" y="1484"/>
                    <a:pt x="289308" y="4451"/>
                  </a:cubicBezTo>
                  <a:cubicBezTo>
                    <a:pt x="314035" y="7418"/>
                    <a:pt x="333817" y="11374"/>
                    <a:pt x="348653" y="16320"/>
                  </a:cubicBezTo>
                  <a:cubicBezTo>
                    <a:pt x="363489" y="21265"/>
                    <a:pt x="374122" y="27694"/>
                    <a:pt x="380551" y="35607"/>
                  </a:cubicBezTo>
                  <a:cubicBezTo>
                    <a:pt x="386980" y="43520"/>
                    <a:pt x="390195" y="52422"/>
                    <a:pt x="390195" y="62312"/>
                  </a:cubicBezTo>
                  <a:lnTo>
                    <a:pt x="390195" y="1195806"/>
                  </a:lnTo>
                  <a:cubicBezTo>
                    <a:pt x="390195" y="1271966"/>
                    <a:pt x="399591" y="1337987"/>
                    <a:pt x="418384" y="1393871"/>
                  </a:cubicBezTo>
                  <a:cubicBezTo>
                    <a:pt x="437176" y="1449754"/>
                    <a:pt x="464129" y="1495994"/>
                    <a:pt x="499242" y="1532590"/>
                  </a:cubicBezTo>
                  <a:cubicBezTo>
                    <a:pt x="534354" y="1569186"/>
                    <a:pt x="576390" y="1596634"/>
                    <a:pt x="625350" y="1614932"/>
                  </a:cubicBezTo>
                  <a:cubicBezTo>
                    <a:pt x="674310" y="1633230"/>
                    <a:pt x="728957" y="1642379"/>
                    <a:pt x="789291" y="1642379"/>
                  </a:cubicBezTo>
                  <a:cubicBezTo>
                    <a:pt x="850615" y="1642379"/>
                    <a:pt x="905509" y="1632983"/>
                    <a:pt x="953974" y="1614190"/>
                  </a:cubicBezTo>
                  <a:cubicBezTo>
                    <a:pt x="1002440" y="1595397"/>
                    <a:pt x="1043487" y="1567950"/>
                    <a:pt x="1077116" y="1531849"/>
                  </a:cubicBezTo>
                  <a:cubicBezTo>
                    <a:pt x="1110745" y="1495747"/>
                    <a:pt x="1136708" y="1451238"/>
                    <a:pt x="1155006" y="1398322"/>
                  </a:cubicBezTo>
                  <a:cubicBezTo>
                    <a:pt x="1173304" y="1345406"/>
                    <a:pt x="1182453" y="1285319"/>
                    <a:pt x="1182453" y="1218061"/>
                  </a:cubicBezTo>
                  <a:lnTo>
                    <a:pt x="1182453" y="62312"/>
                  </a:lnTo>
                  <a:cubicBezTo>
                    <a:pt x="1182453" y="52422"/>
                    <a:pt x="1185421" y="43520"/>
                    <a:pt x="1191355" y="35607"/>
                  </a:cubicBezTo>
                  <a:cubicBezTo>
                    <a:pt x="1197290" y="27694"/>
                    <a:pt x="1207675" y="21265"/>
                    <a:pt x="1222511" y="16320"/>
                  </a:cubicBezTo>
                  <a:cubicBezTo>
                    <a:pt x="1237348" y="11374"/>
                    <a:pt x="1257377" y="7418"/>
                    <a:pt x="1282598" y="4451"/>
                  </a:cubicBezTo>
                  <a:cubicBezTo>
                    <a:pt x="1307820" y="1484"/>
                    <a:pt x="1339224" y="0"/>
                    <a:pt x="1376809" y="0"/>
                  </a:cubicBezTo>
                  <a:cubicBezTo>
                    <a:pt x="1414394" y="0"/>
                    <a:pt x="1445303" y="1484"/>
                    <a:pt x="1469536" y="4451"/>
                  </a:cubicBezTo>
                  <a:cubicBezTo>
                    <a:pt x="1493769" y="7418"/>
                    <a:pt x="1513303" y="11374"/>
                    <a:pt x="1528139" y="16320"/>
                  </a:cubicBezTo>
                  <a:cubicBezTo>
                    <a:pt x="1542976" y="21265"/>
                    <a:pt x="1553361" y="27694"/>
                    <a:pt x="1559296" y="35607"/>
                  </a:cubicBezTo>
                  <a:cubicBezTo>
                    <a:pt x="1565230" y="43520"/>
                    <a:pt x="1568197" y="52422"/>
                    <a:pt x="1568197" y="62312"/>
                  </a:cubicBezTo>
                  <a:lnTo>
                    <a:pt x="1568197" y="1213610"/>
                  </a:lnTo>
                  <a:cubicBezTo>
                    <a:pt x="1568197" y="1331311"/>
                    <a:pt x="1550888" y="1436649"/>
                    <a:pt x="1516270" y="1529623"/>
                  </a:cubicBezTo>
                  <a:cubicBezTo>
                    <a:pt x="1481652" y="1622597"/>
                    <a:pt x="1430714" y="1701230"/>
                    <a:pt x="1363456" y="1765520"/>
                  </a:cubicBezTo>
                  <a:cubicBezTo>
                    <a:pt x="1296199" y="1829811"/>
                    <a:pt x="1213115" y="1878771"/>
                    <a:pt x="1114206" y="1912400"/>
                  </a:cubicBezTo>
                  <a:cubicBezTo>
                    <a:pt x="1015298" y="1946029"/>
                    <a:pt x="901553" y="1962843"/>
                    <a:pt x="772971" y="1962843"/>
                  </a:cubicBezTo>
                  <a:cubicBezTo>
                    <a:pt x="652303" y="1962843"/>
                    <a:pt x="543998" y="1947760"/>
                    <a:pt x="448056" y="1917593"/>
                  </a:cubicBezTo>
                  <a:cubicBezTo>
                    <a:pt x="352115" y="1887425"/>
                    <a:pt x="271010" y="1841680"/>
                    <a:pt x="204741" y="1780357"/>
                  </a:cubicBezTo>
                  <a:cubicBezTo>
                    <a:pt x="138472" y="1719033"/>
                    <a:pt x="87781" y="1642626"/>
                    <a:pt x="52669" y="1551136"/>
                  </a:cubicBezTo>
                  <a:cubicBezTo>
                    <a:pt x="17556" y="1459645"/>
                    <a:pt x="0" y="1352576"/>
                    <a:pt x="0" y="1229930"/>
                  </a:cubicBezTo>
                  <a:lnTo>
                    <a:pt x="0" y="62312"/>
                  </a:lnTo>
                  <a:cubicBezTo>
                    <a:pt x="0" y="52422"/>
                    <a:pt x="2967" y="43520"/>
                    <a:pt x="8902" y="35607"/>
                  </a:cubicBezTo>
                  <a:cubicBezTo>
                    <a:pt x="14836" y="27694"/>
                    <a:pt x="25469" y="21265"/>
                    <a:pt x="40800" y="16320"/>
                  </a:cubicBezTo>
                  <a:cubicBezTo>
                    <a:pt x="56131" y="11374"/>
                    <a:pt x="76160" y="7418"/>
                    <a:pt x="100887" y="4451"/>
                  </a:cubicBezTo>
                  <a:cubicBezTo>
                    <a:pt x="125614" y="1484"/>
                    <a:pt x="157265" y="0"/>
                    <a:pt x="195839"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14" name="Group 271"/>
          <p:cNvGrpSpPr>
            <a:grpSpLocks noChangeAspect="1"/>
          </p:cNvGrpSpPr>
          <p:nvPr/>
        </p:nvGrpSpPr>
        <p:grpSpPr>
          <a:xfrm>
            <a:off x="1233518" y="3584889"/>
            <a:ext cx="485564" cy="534694"/>
            <a:chOff x="1382807" y="174388"/>
            <a:chExt cx="3025588" cy="3025588"/>
          </a:xfrm>
        </p:grpSpPr>
        <p:sp>
          <p:nvSpPr>
            <p:cNvPr id="15" name="Rectangle 14"/>
            <p:cNvSpPr/>
            <p:nvPr/>
          </p:nvSpPr>
          <p:spPr>
            <a:xfrm>
              <a:off x="1382807" y="174388"/>
              <a:ext cx="3025588" cy="3025588"/>
            </a:xfrm>
            <a:prstGeom prst="rect">
              <a:avLst/>
            </a:prstGeom>
            <a:solidFill>
              <a:srgbClr val="F39C1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6" name="TextBox 273"/>
            <p:cNvSpPr txBox="1"/>
            <p:nvPr/>
          </p:nvSpPr>
          <p:spPr>
            <a:xfrm>
              <a:off x="2411810" y="792312"/>
              <a:ext cx="1996585" cy="2407664"/>
            </a:xfrm>
            <a:custGeom>
              <a:avLst/>
              <a:gdLst>
                <a:gd name="connsiteX0" fmla="*/ 1042541 w 1996585"/>
                <a:gd name="connsiteY0" fmla="*/ 0 h 2407664"/>
                <a:gd name="connsiteX1" fmla="*/ 1996585 w 1996585"/>
                <a:gd name="connsiteY1" fmla="*/ 827602 h 2407664"/>
                <a:gd name="connsiteX2" fmla="*/ 1996585 w 1996585"/>
                <a:gd name="connsiteY2" fmla="*/ 2407664 h 2407664"/>
                <a:gd name="connsiteX3" fmla="*/ 589724 w 1996585"/>
                <a:gd name="connsiteY3" fmla="*/ 2407664 h 2407664"/>
                <a:gd name="connsiteX4" fmla="*/ 0 w 1996585"/>
                <a:gd name="connsiteY4" fmla="*/ 1896098 h 2407664"/>
                <a:gd name="connsiteX5" fmla="*/ 15134 w 1996585"/>
                <a:gd name="connsiteY5" fmla="*/ 1904907 h 2407664"/>
                <a:gd name="connsiteX6" fmla="*/ 60199 w 1996585"/>
                <a:gd name="connsiteY6" fmla="*/ 1912140 h 2407664"/>
                <a:gd name="connsiteX7" fmla="*/ 1024559 w 1996585"/>
                <a:gd name="connsiteY7" fmla="*/ 1912140 h 2407664"/>
                <a:gd name="connsiteX8" fmla="*/ 1049038 w 1996585"/>
                <a:gd name="connsiteY8" fmla="*/ 1903980 h 2407664"/>
                <a:gd name="connsiteX9" fmla="*/ 1067584 w 1996585"/>
                <a:gd name="connsiteY9" fmla="*/ 1878016 h 2407664"/>
                <a:gd name="connsiteX10" fmla="*/ 1078711 w 1996585"/>
                <a:gd name="connsiteY10" fmla="*/ 1831282 h 2407664"/>
                <a:gd name="connsiteX11" fmla="*/ 1082420 w 1996585"/>
                <a:gd name="connsiteY11" fmla="*/ 1759326 h 2407664"/>
                <a:gd name="connsiteX12" fmla="*/ 1078711 w 1996585"/>
                <a:gd name="connsiteY12" fmla="*/ 1687370 h 2407664"/>
                <a:gd name="connsiteX13" fmla="*/ 1067584 w 1996585"/>
                <a:gd name="connsiteY13" fmla="*/ 1640635 h 2407664"/>
                <a:gd name="connsiteX14" fmla="*/ 1049038 w 1996585"/>
                <a:gd name="connsiteY14" fmla="*/ 1614672 h 2407664"/>
                <a:gd name="connsiteX15" fmla="*/ 1024559 w 1996585"/>
                <a:gd name="connsiteY15" fmla="*/ 1606512 h 2407664"/>
                <a:gd name="connsiteX16" fmla="*/ 333187 w 1996585"/>
                <a:gd name="connsiteY16" fmla="*/ 1606512 h 2407664"/>
                <a:gd name="connsiteX17" fmla="*/ 333187 w 1996585"/>
                <a:gd name="connsiteY17" fmla="*/ 1064987 h 2407664"/>
                <a:gd name="connsiteX18" fmla="*/ 913286 w 1996585"/>
                <a:gd name="connsiteY18" fmla="*/ 1064987 h 2407664"/>
                <a:gd name="connsiteX19" fmla="*/ 937766 w 1996585"/>
                <a:gd name="connsiteY19" fmla="*/ 1057568 h 2407664"/>
                <a:gd name="connsiteX20" fmla="*/ 956312 w 1996585"/>
                <a:gd name="connsiteY20" fmla="*/ 1033089 h 2407664"/>
                <a:gd name="connsiteX21" fmla="*/ 967439 w 1996585"/>
                <a:gd name="connsiteY21" fmla="*/ 987838 h 2407664"/>
                <a:gd name="connsiteX22" fmla="*/ 971148 w 1996585"/>
                <a:gd name="connsiteY22" fmla="*/ 916624 h 2407664"/>
                <a:gd name="connsiteX23" fmla="*/ 967439 w 1996585"/>
                <a:gd name="connsiteY23" fmla="*/ 846151 h 2407664"/>
                <a:gd name="connsiteX24" fmla="*/ 956312 w 1996585"/>
                <a:gd name="connsiteY24" fmla="*/ 800159 h 2407664"/>
                <a:gd name="connsiteX25" fmla="*/ 937766 w 1996585"/>
                <a:gd name="connsiteY25" fmla="*/ 774937 h 2407664"/>
                <a:gd name="connsiteX26" fmla="*/ 913286 w 1996585"/>
                <a:gd name="connsiteY26" fmla="*/ 766777 h 2407664"/>
                <a:gd name="connsiteX27" fmla="*/ 333187 w 1996585"/>
                <a:gd name="connsiteY27" fmla="*/ 766777 h 2407664"/>
                <a:gd name="connsiteX28" fmla="*/ 333187 w 1996585"/>
                <a:gd name="connsiteY28" fmla="*/ 297950 h 2407664"/>
                <a:gd name="connsiteX29" fmla="*/ 1018624 w 1996585"/>
                <a:gd name="connsiteY29" fmla="*/ 297950 h 2407664"/>
                <a:gd name="connsiteX30" fmla="*/ 1042362 w 1996585"/>
                <a:gd name="connsiteY30" fmla="*/ 289790 h 2407664"/>
                <a:gd name="connsiteX31" fmla="*/ 1060166 w 1996585"/>
                <a:gd name="connsiteY31" fmla="*/ 263826 h 2407664"/>
                <a:gd name="connsiteX32" fmla="*/ 1071293 w 1996585"/>
                <a:gd name="connsiteY32" fmla="*/ 217092 h 2407664"/>
                <a:gd name="connsiteX33" fmla="*/ 1075002 w 1996585"/>
                <a:gd name="connsiteY33" fmla="*/ 146619 h 2407664"/>
                <a:gd name="connsiteX34" fmla="*/ 1071293 w 1996585"/>
                <a:gd name="connsiteY34" fmla="*/ 73180 h 2407664"/>
                <a:gd name="connsiteX35" fmla="*/ 1060166 w 1996585"/>
                <a:gd name="connsiteY35" fmla="*/ 25703 h 2407664"/>
                <a:gd name="connsiteX36" fmla="*/ 1042541 w 1996585"/>
                <a:gd name="connsiteY36" fmla="*/ 0 h 2407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96585" h="2407664">
                  <a:moveTo>
                    <a:pt x="1042541" y="0"/>
                  </a:moveTo>
                  <a:lnTo>
                    <a:pt x="1996585" y="827602"/>
                  </a:lnTo>
                  <a:lnTo>
                    <a:pt x="1996585" y="2407664"/>
                  </a:lnTo>
                  <a:lnTo>
                    <a:pt x="589724" y="2407664"/>
                  </a:lnTo>
                  <a:lnTo>
                    <a:pt x="0" y="1896098"/>
                  </a:lnTo>
                  <a:lnTo>
                    <a:pt x="15134" y="1904907"/>
                  </a:lnTo>
                  <a:cubicBezTo>
                    <a:pt x="28857" y="1909729"/>
                    <a:pt x="43879" y="1912140"/>
                    <a:pt x="60199" y="1912140"/>
                  </a:cubicBezTo>
                  <a:lnTo>
                    <a:pt x="1024559" y="1912140"/>
                  </a:lnTo>
                  <a:cubicBezTo>
                    <a:pt x="1033460" y="1912140"/>
                    <a:pt x="1041620" y="1909420"/>
                    <a:pt x="1049038" y="1903980"/>
                  </a:cubicBezTo>
                  <a:cubicBezTo>
                    <a:pt x="1056457" y="1898540"/>
                    <a:pt x="1062638" y="1889885"/>
                    <a:pt x="1067584" y="1878016"/>
                  </a:cubicBezTo>
                  <a:cubicBezTo>
                    <a:pt x="1072529" y="1866147"/>
                    <a:pt x="1076238" y="1850569"/>
                    <a:pt x="1078711" y="1831282"/>
                  </a:cubicBezTo>
                  <a:cubicBezTo>
                    <a:pt x="1081184" y="1811995"/>
                    <a:pt x="1082420" y="1788009"/>
                    <a:pt x="1082420" y="1759326"/>
                  </a:cubicBezTo>
                  <a:cubicBezTo>
                    <a:pt x="1082420" y="1730642"/>
                    <a:pt x="1081184" y="1706657"/>
                    <a:pt x="1078711" y="1687370"/>
                  </a:cubicBezTo>
                  <a:cubicBezTo>
                    <a:pt x="1076238" y="1668083"/>
                    <a:pt x="1072529" y="1652504"/>
                    <a:pt x="1067584" y="1640635"/>
                  </a:cubicBezTo>
                  <a:cubicBezTo>
                    <a:pt x="1062638" y="1628766"/>
                    <a:pt x="1056457" y="1620112"/>
                    <a:pt x="1049038" y="1614672"/>
                  </a:cubicBezTo>
                  <a:cubicBezTo>
                    <a:pt x="1041620" y="1609232"/>
                    <a:pt x="1033460" y="1606512"/>
                    <a:pt x="1024559" y="1606512"/>
                  </a:cubicBezTo>
                  <a:lnTo>
                    <a:pt x="333187" y="1606512"/>
                  </a:lnTo>
                  <a:lnTo>
                    <a:pt x="333187" y="1064987"/>
                  </a:lnTo>
                  <a:lnTo>
                    <a:pt x="913286" y="1064987"/>
                  </a:lnTo>
                  <a:cubicBezTo>
                    <a:pt x="922188" y="1064987"/>
                    <a:pt x="930348" y="1062514"/>
                    <a:pt x="937766" y="1057568"/>
                  </a:cubicBezTo>
                  <a:cubicBezTo>
                    <a:pt x="945184" y="1052623"/>
                    <a:pt x="951366" y="1044463"/>
                    <a:pt x="956312" y="1033089"/>
                  </a:cubicBezTo>
                  <a:cubicBezTo>
                    <a:pt x="961257" y="1021714"/>
                    <a:pt x="964966" y="1006631"/>
                    <a:pt x="967439" y="987838"/>
                  </a:cubicBezTo>
                  <a:cubicBezTo>
                    <a:pt x="969912" y="969045"/>
                    <a:pt x="971148" y="945307"/>
                    <a:pt x="971148" y="916624"/>
                  </a:cubicBezTo>
                  <a:cubicBezTo>
                    <a:pt x="971148" y="888929"/>
                    <a:pt x="969912" y="865438"/>
                    <a:pt x="967439" y="846151"/>
                  </a:cubicBezTo>
                  <a:cubicBezTo>
                    <a:pt x="964966" y="826864"/>
                    <a:pt x="961257" y="811533"/>
                    <a:pt x="956312" y="800159"/>
                  </a:cubicBezTo>
                  <a:cubicBezTo>
                    <a:pt x="951366" y="788784"/>
                    <a:pt x="945184" y="780377"/>
                    <a:pt x="937766" y="774937"/>
                  </a:cubicBezTo>
                  <a:cubicBezTo>
                    <a:pt x="930348" y="769497"/>
                    <a:pt x="922188" y="766777"/>
                    <a:pt x="913286" y="766777"/>
                  </a:cubicBezTo>
                  <a:lnTo>
                    <a:pt x="333187" y="766777"/>
                  </a:lnTo>
                  <a:lnTo>
                    <a:pt x="333187" y="297950"/>
                  </a:lnTo>
                  <a:lnTo>
                    <a:pt x="1018624" y="297950"/>
                  </a:lnTo>
                  <a:cubicBezTo>
                    <a:pt x="1027526" y="297950"/>
                    <a:pt x="1035438" y="295230"/>
                    <a:pt x="1042362" y="289790"/>
                  </a:cubicBezTo>
                  <a:cubicBezTo>
                    <a:pt x="1049286" y="284350"/>
                    <a:pt x="1055220" y="275695"/>
                    <a:pt x="1060166" y="263826"/>
                  </a:cubicBezTo>
                  <a:cubicBezTo>
                    <a:pt x="1065111" y="251957"/>
                    <a:pt x="1068820" y="236379"/>
                    <a:pt x="1071293" y="217092"/>
                  </a:cubicBezTo>
                  <a:cubicBezTo>
                    <a:pt x="1073766" y="197805"/>
                    <a:pt x="1075002" y="174314"/>
                    <a:pt x="1075002" y="146619"/>
                  </a:cubicBezTo>
                  <a:cubicBezTo>
                    <a:pt x="1075002" y="116947"/>
                    <a:pt x="1073766" y="92467"/>
                    <a:pt x="1071293" y="73180"/>
                  </a:cubicBezTo>
                  <a:cubicBezTo>
                    <a:pt x="1068820" y="53892"/>
                    <a:pt x="1065111" y="38067"/>
                    <a:pt x="1060166" y="25703"/>
                  </a:cubicBezTo>
                  <a:lnTo>
                    <a:pt x="1042541" y="0"/>
                  </a:lnTo>
                  <a:close/>
                </a:path>
              </a:pathLst>
            </a:custGeom>
            <a:solidFill>
              <a:srgbClr val="000000">
                <a:alpha val="20000"/>
              </a:srgbClr>
            </a:solidFill>
            <a:ln w="12700" cap="flat" cmpd="sng" algn="ctr">
              <a:noFill/>
              <a:prstDash val="solid"/>
              <a:miter lim="800000"/>
            </a:ln>
            <a:effectLst/>
          </p:spPr>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7" name="Freeform 274"/>
            <p:cNvSpPr/>
            <p:nvPr/>
          </p:nvSpPr>
          <p:spPr>
            <a:xfrm>
              <a:off x="2356286" y="784634"/>
              <a:ext cx="1137944" cy="1919818"/>
            </a:xfrm>
            <a:custGeom>
              <a:avLst/>
              <a:gdLst/>
              <a:ahLst/>
              <a:cxnLst/>
              <a:rect l="l" t="t" r="r" b="b"/>
              <a:pathLst>
                <a:path w="1137944" h="1919818">
                  <a:moveTo>
                    <a:pt x="115723" y="0"/>
                  </a:moveTo>
                  <a:lnTo>
                    <a:pt x="1074148" y="0"/>
                  </a:lnTo>
                  <a:cubicBezTo>
                    <a:pt x="1083050" y="0"/>
                    <a:pt x="1090962" y="2472"/>
                    <a:pt x="1097886" y="7418"/>
                  </a:cubicBezTo>
                  <a:cubicBezTo>
                    <a:pt x="1104810" y="12363"/>
                    <a:pt x="1110744" y="21018"/>
                    <a:pt x="1115690" y="33381"/>
                  </a:cubicBezTo>
                  <a:cubicBezTo>
                    <a:pt x="1120635" y="45745"/>
                    <a:pt x="1124344" y="61570"/>
                    <a:pt x="1126817" y="80858"/>
                  </a:cubicBezTo>
                  <a:cubicBezTo>
                    <a:pt x="1129290" y="100145"/>
                    <a:pt x="1130526" y="124625"/>
                    <a:pt x="1130526" y="154297"/>
                  </a:cubicBezTo>
                  <a:cubicBezTo>
                    <a:pt x="1130526" y="181992"/>
                    <a:pt x="1129290" y="205483"/>
                    <a:pt x="1126817" y="224770"/>
                  </a:cubicBezTo>
                  <a:cubicBezTo>
                    <a:pt x="1124344" y="244057"/>
                    <a:pt x="1120635" y="259635"/>
                    <a:pt x="1115690" y="271504"/>
                  </a:cubicBezTo>
                  <a:cubicBezTo>
                    <a:pt x="1110744" y="283373"/>
                    <a:pt x="1104810" y="292028"/>
                    <a:pt x="1097886" y="297468"/>
                  </a:cubicBezTo>
                  <a:cubicBezTo>
                    <a:pt x="1090962" y="302908"/>
                    <a:pt x="1083050" y="305628"/>
                    <a:pt x="1074148" y="305628"/>
                  </a:cubicBezTo>
                  <a:lnTo>
                    <a:pt x="388711" y="305628"/>
                  </a:lnTo>
                  <a:lnTo>
                    <a:pt x="388711" y="774455"/>
                  </a:lnTo>
                  <a:lnTo>
                    <a:pt x="968810" y="774455"/>
                  </a:lnTo>
                  <a:cubicBezTo>
                    <a:pt x="977712" y="774455"/>
                    <a:pt x="985872" y="777175"/>
                    <a:pt x="993290" y="782615"/>
                  </a:cubicBezTo>
                  <a:cubicBezTo>
                    <a:pt x="1000708" y="788055"/>
                    <a:pt x="1006890" y="796462"/>
                    <a:pt x="1011836" y="807837"/>
                  </a:cubicBezTo>
                  <a:cubicBezTo>
                    <a:pt x="1016781" y="819211"/>
                    <a:pt x="1020490" y="834542"/>
                    <a:pt x="1022963" y="853829"/>
                  </a:cubicBezTo>
                  <a:cubicBezTo>
                    <a:pt x="1025436" y="873116"/>
                    <a:pt x="1026672" y="896607"/>
                    <a:pt x="1026672" y="924302"/>
                  </a:cubicBezTo>
                  <a:cubicBezTo>
                    <a:pt x="1026672" y="952985"/>
                    <a:pt x="1025436" y="976723"/>
                    <a:pt x="1022963" y="995516"/>
                  </a:cubicBezTo>
                  <a:cubicBezTo>
                    <a:pt x="1020490" y="1014309"/>
                    <a:pt x="1016781" y="1029392"/>
                    <a:pt x="1011836" y="1040767"/>
                  </a:cubicBezTo>
                  <a:cubicBezTo>
                    <a:pt x="1006890" y="1052141"/>
                    <a:pt x="1000708" y="1060301"/>
                    <a:pt x="993290" y="1065246"/>
                  </a:cubicBezTo>
                  <a:cubicBezTo>
                    <a:pt x="985872" y="1070192"/>
                    <a:pt x="977712" y="1072665"/>
                    <a:pt x="968810" y="1072665"/>
                  </a:cubicBezTo>
                  <a:lnTo>
                    <a:pt x="388711" y="1072665"/>
                  </a:lnTo>
                  <a:lnTo>
                    <a:pt x="388711" y="1614190"/>
                  </a:lnTo>
                  <a:lnTo>
                    <a:pt x="1080083" y="1614190"/>
                  </a:lnTo>
                  <a:cubicBezTo>
                    <a:pt x="1088984" y="1614190"/>
                    <a:pt x="1097144" y="1616910"/>
                    <a:pt x="1104562" y="1622350"/>
                  </a:cubicBezTo>
                  <a:cubicBezTo>
                    <a:pt x="1111981" y="1627790"/>
                    <a:pt x="1118162" y="1636444"/>
                    <a:pt x="1123108" y="1648313"/>
                  </a:cubicBezTo>
                  <a:cubicBezTo>
                    <a:pt x="1128053" y="1660182"/>
                    <a:pt x="1131762" y="1675761"/>
                    <a:pt x="1134235" y="1695048"/>
                  </a:cubicBezTo>
                  <a:cubicBezTo>
                    <a:pt x="1136708" y="1714335"/>
                    <a:pt x="1137944" y="1738320"/>
                    <a:pt x="1137944" y="1767004"/>
                  </a:cubicBezTo>
                  <a:cubicBezTo>
                    <a:pt x="1137944" y="1795687"/>
                    <a:pt x="1136708" y="1819673"/>
                    <a:pt x="1134235" y="1838960"/>
                  </a:cubicBezTo>
                  <a:cubicBezTo>
                    <a:pt x="1131762" y="1858247"/>
                    <a:pt x="1128053" y="1873825"/>
                    <a:pt x="1123108" y="1885694"/>
                  </a:cubicBezTo>
                  <a:cubicBezTo>
                    <a:pt x="1118162" y="1897563"/>
                    <a:pt x="1111981" y="1906218"/>
                    <a:pt x="1104562" y="1911658"/>
                  </a:cubicBezTo>
                  <a:cubicBezTo>
                    <a:pt x="1097144" y="1917098"/>
                    <a:pt x="1088984" y="1919818"/>
                    <a:pt x="1080083" y="1919818"/>
                  </a:cubicBezTo>
                  <a:lnTo>
                    <a:pt x="115723" y="1919818"/>
                  </a:lnTo>
                  <a:cubicBezTo>
                    <a:pt x="83083" y="1919818"/>
                    <a:pt x="55636" y="1910174"/>
                    <a:pt x="33381" y="1890887"/>
                  </a:cubicBezTo>
                  <a:cubicBezTo>
                    <a:pt x="11127" y="1871600"/>
                    <a:pt x="0" y="1840196"/>
                    <a:pt x="0" y="1796676"/>
                  </a:cubicBezTo>
                  <a:lnTo>
                    <a:pt x="0" y="123141"/>
                  </a:lnTo>
                  <a:cubicBezTo>
                    <a:pt x="0" y="79621"/>
                    <a:pt x="11127" y="48218"/>
                    <a:pt x="33381" y="28931"/>
                  </a:cubicBezTo>
                  <a:cubicBezTo>
                    <a:pt x="55636" y="9643"/>
                    <a:pt x="83083" y="0"/>
                    <a:pt x="115723"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827077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Sans oublier le versant actif de la sécurité</a:t>
            </a:r>
            <a:endParaRPr lang="fr-FR" dirty="0"/>
          </a:p>
        </p:txBody>
      </p:sp>
      <p:sp>
        <p:nvSpPr>
          <p:cNvPr id="3" name="Espace réservé du contenu 2"/>
          <p:cNvSpPr>
            <a:spLocks noGrp="1"/>
          </p:cNvSpPr>
          <p:nvPr>
            <p:ph idx="1"/>
          </p:nvPr>
        </p:nvSpPr>
        <p:spPr/>
        <p:txBody>
          <a:bodyPr anchor="t"/>
          <a:lstStyle/>
          <a:p>
            <a:endParaRPr lang="fr-FR" dirty="0" smtClean="0"/>
          </a:p>
          <a:p>
            <a:pPr marL="0" indent="0">
              <a:buNone/>
            </a:pPr>
            <a:r>
              <a:rPr lang="fr-FR" dirty="0" smtClean="0"/>
              <a:t>Qui doit demeurer un contenu d’enseignement pour l’élève</a:t>
            </a:r>
          </a:p>
          <a:p>
            <a:pPr marL="0" indent="0">
              <a:buNone/>
            </a:pPr>
            <a:endParaRPr lang="fr-FR" dirty="0"/>
          </a:p>
          <a:p>
            <a:pPr marL="0" indent="0">
              <a:spcBef>
                <a:spcPts val="1800"/>
              </a:spcBef>
              <a:buNone/>
            </a:pPr>
            <a:r>
              <a:rPr lang="fr-FR" dirty="0"/>
              <a:t>Une proposition : avec l’accord des élus et responsables d’équipements aquatiques</a:t>
            </a:r>
          </a:p>
          <a:p>
            <a:pPr marL="457200" lvl="1" indent="0">
              <a:buNone/>
            </a:pPr>
            <a:r>
              <a:rPr lang="fr-FR" dirty="0"/>
              <a:t>Un groupe de travail CPC EPS – PE – MNS sur la sécurité au cours des séances de natation scolaire (indicateurs relatifs à la sécurité générale, repérages de moments critiques d’une séance, organisation générale de la surveillance et de la sécurité, matériels utilisés et incidences sur la sécurité, etc.) ?</a:t>
            </a:r>
          </a:p>
          <a:p>
            <a:endParaRPr lang="fr-FR"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12</a:t>
            </a:fld>
            <a:endParaRPr lang="fr-FR"/>
          </a:p>
        </p:txBody>
      </p:sp>
      <p:grpSp>
        <p:nvGrpSpPr>
          <p:cNvPr id="5" name="Group 338"/>
          <p:cNvGrpSpPr>
            <a:grpSpLocks noChangeAspect="1"/>
          </p:cNvGrpSpPr>
          <p:nvPr/>
        </p:nvGrpSpPr>
        <p:grpSpPr>
          <a:xfrm>
            <a:off x="1244754" y="3410141"/>
            <a:ext cx="506261" cy="506261"/>
            <a:chOff x="1382807" y="174388"/>
            <a:chExt cx="3025588" cy="3025588"/>
          </a:xfrm>
        </p:grpSpPr>
        <p:sp>
          <p:nvSpPr>
            <p:cNvPr id="6" name="Rectangle 5"/>
            <p:cNvSpPr/>
            <p:nvPr/>
          </p:nvSpPr>
          <p:spPr>
            <a:xfrm>
              <a:off x="1382807" y="174388"/>
              <a:ext cx="3025588" cy="3025588"/>
            </a:xfrm>
            <a:prstGeom prst="rect">
              <a:avLst/>
            </a:prstGeom>
            <a:solidFill>
              <a:srgbClr val="E7E6E6">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7" name="TextBox 340"/>
            <p:cNvSpPr txBox="1"/>
            <p:nvPr/>
          </p:nvSpPr>
          <p:spPr>
            <a:xfrm>
              <a:off x="2349291" y="813177"/>
              <a:ext cx="2059104" cy="2386798"/>
            </a:xfrm>
            <a:custGeom>
              <a:avLst/>
              <a:gdLst>
                <a:gd name="connsiteX0" fmla="*/ 1326726 w 2059104"/>
                <a:gd name="connsiteY0" fmla="*/ 12482 h 2386798"/>
                <a:gd name="connsiteX1" fmla="*/ 2059104 w 2059104"/>
                <a:gd name="connsiteY1" fmla="*/ 647796 h 2386798"/>
                <a:gd name="connsiteX2" fmla="*/ 2059104 w 2059104"/>
                <a:gd name="connsiteY2" fmla="*/ 2386798 h 2386798"/>
                <a:gd name="connsiteX3" fmla="*/ 714958 w 2059104"/>
                <a:gd name="connsiteY3" fmla="*/ 2386798 h 2386798"/>
                <a:gd name="connsiteX4" fmla="*/ 0 w 2059104"/>
                <a:gd name="connsiteY4" fmla="*/ 1766596 h 2386798"/>
                <a:gd name="connsiteX5" fmla="*/ 77929 w 2059104"/>
                <a:gd name="connsiteY5" fmla="*/ 1823212 h 2386798"/>
                <a:gd name="connsiteX6" fmla="*/ 210713 w 2059104"/>
                <a:gd name="connsiteY6" fmla="*/ 1880147 h 2386798"/>
                <a:gd name="connsiteX7" fmla="*/ 535628 w 2059104"/>
                <a:gd name="connsiteY7" fmla="*/ 1925397 h 2386798"/>
                <a:gd name="connsiteX8" fmla="*/ 876863 w 2059104"/>
                <a:gd name="connsiteY8" fmla="*/ 1874954 h 2386798"/>
                <a:gd name="connsiteX9" fmla="*/ 1126113 w 2059104"/>
                <a:gd name="connsiteY9" fmla="*/ 1728074 h 2386798"/>
                <a:gd name="connsiteX10" fmla="*/ 1278927 w 2059104"/>
                <a:gd name="connsiteY10" fmla="*/ 1492177 h 2386798"/>
                <a:gd name="connsiteX11" fmla="*/ 1330854 w 2059104"/>
                <a:gd name="connsiteY11" fmla="*/ 1176164 h 2386798"/>
                <a:gd name="connsiteX12" fmla="*/ 1330854 w 2059104"/>
                <a:gd name="connsiteY12" fmla="*/ 24866 h 2386798"/>
                <a:gd name="connsiteX13" fmla="*/ 143872 w 2059104"/>
                <a:gd name="connsiteY13" fmla="*/ 0 h 2386798"/>
                <a:gd name="connsiteX14" fmla="*/ 945110 w 2059104"/>
                <a:gd name="connsiteY14" fmla="*/ 695047 h 2386798"/>
                <a:gd name="connsiteX15" fmla="*/ 945110 w 2059104"/>
                <a:gd name="connsiteY15" fmla="*/ 1180615 h 2386798"/>
                <a:gd name="connsiteX16" fmla="*/ 917663 w 2059104"/>
                <a:gd name="connsiteY16" fmla="*/ 1360876 h 2386798"/>
                <a:gd name="connsiteX17" fmla="*/ 839773 w 2059104"/>
                <a:gd name="connsiteY17" fmla="*/ 1494403 h 2386798"/>
                <a:gd name="connsiteX18" fmla="*/ 716631 w 2059104"/>
                <a:gd name="connsiteY18" fmla="*/ 1576744 h 2386798"/>
                <a:gd name="connsiteX19" fmla="*/ 551948 w 2059104"/>
                <a:gd name="connsiteY19" fmla="*/ 1604933 h 2386798"/>
                <a:gd name="connsiteX20" fmla="*/ 388007 w 2059104"/>
                <a:gd name="connsiteY20" fmla="*/ 1577486 h 2386798"/>
                <a:gd name="connsiteX21" fmla="*/ 261899 w 2059104"/>
                <a:gd name="connsiteY21" fmla="*/ 1495144 h 2386798"/>
                <a:gd name="connsiteX22" fmla="*/ 181041 w 2059104"/>
                <a:gd name="connsiteY22" fmla="*/ 1356425 h 2386798"/>
                <a:gd name="connsiteX23" fmla="*/ 152852 w 2059104"/>
                <a:gd name="connsiteY23" fmla="*/ 1158360 h 2386798"/>
                <a:gd name="connsiteX24" fmla="*/ 152852 w 2059104"/>
                <a:gd name="connsiteY24" fmla="*/ 24866 h 238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59104" h="2386798">
                  <a:moveTo>
                    <a:pt x="1326726" y="12482"/>
                  </a:moveTo>
                  <a:lnTo>
                    <a:pt x="2059104" y="647796"/>
                  </a:lnTo>
                  <a:lnTo>
                    <a:pt x="2059104" y="2386798"/>
                  </a:lnTo>
                  <a:lnTo>
                    <a:pt x="714958" y="2386798"/>
                  </a:lnTo>
                  <a:lnTo>
                    <a:pt x="0" y="1766596"/>
                  </a:lnTo>
                  <a:lnTo>
                    <a:pt x="77929" y="1823212"/>
                  </a:lnTo>
                  <a:cubicBezTo>
                    <a:pt x="118481" y="1846085"/>
                    <a:pt x="162743" y="1865063"/>
                    <a:pt x="210713" y="1880147"/>
                  </a:cubicBezTo>
                  <a:cubicBezTo>
                    <a:pt x="306655" y="1910314"/>
                    <a:pt x="414960" y="1925397"/>
                    <a:pt x="535628" y="1925397"/>
                  </a:cubicBezTo>
                  <a:cubicBezTo>
                    <a:pt x="664210" y="1925397"/>
                    <a:pt x="777955" y="1908583"/>
                    <a:pt x="876863" y="1874954"/>
                  </a:cubicBezTo>
                  <a:cubicBezTo>
                    <a:pt x="975772" y="1841325"/>
                    <a:pt x="1058856" y="1792365"/>
                    <a:pt x="1126113" y="1728074"/>
                  </a:cubicBezTo>
                  <a:cubicBezTo>
                    <a:pt x="1193371" y="1663784"/>
                    <a:pt x="1244309" y="1585151"/>
                    <a:pt x="1278927" y="1492177"/>
                  </a:cubicBezTo>
                  <a:cubicBezTo>
                    <a:pt x="1313545" y="1399203"/>
                    <a:pt x="1330854" y="1293865"/>
                    <a:pt x="1330854" y="1176164"/>
                  </a:cubicBezTo>
                  <a:lnTo>
                    <a:pt x="1330854" y="24866"/>
                  </a:lnTo>
                  <a:close/>
                  <a:moveTo>
                    <a:pt x="143872" y="0"/>
                  </a:moveTo>
                  <a:lnTo>
                    <a:pt x="945110" y="695047"/>
                  </a:lnTo>
                  <a:lnTo>
                    <a:pt x="945110" y="1180615"/>
                  </a:lnTo>
                  <a:cubicBezTo>
                    <a:pt x="945110" y="1247873"/>
                    <a:pt x="935961" y="1307960"/>
                    <a:pt x="917663" y="1360876"/>
                  </a:cubicBezTo>
                  <a:cubicBezTo>
                    <a:pt x="899365" y="1413792"/>
                    <a:pt x="873402" y="1458301"/>
                    <a:pt x="839773" y="1494403"/>
                  </a:cubicBezTo>
                  <a:cubicBezTo>
                    <a:pt x="806144" y="1530504"/>
                    <a:pt x="765097" y="1557951"/>
                    <a:pt x="716631" y="1576744"/>
                  </a:cubicBezTo>
                  <a:cubicBezTo>
                    <a:pt x="668166" y="1595537"/>
                    <a:pt x="613272" y="1604933"/>
                    <a:pt x="551948" y="1604933"/>
                  </a:cubicBezTo>
                  <a:cubicBezTo>
                    <a:pt x="491614" y="1604933"/>
                    <a:pt x="436967" y="1595784"/>
                    <a:pt x="388007" y="1577486"/>
                  </a:cubicBezTo>
                  <a:cubicBezTo>
                    <a:pt x="339047" y="1559188"/>
                    <a:pt x="297011" y="1531740"/>
                    <a:pt x="261899" y="1495144"/>
                  </a:cubicBezTo>
                  <a:cubicBezTo>
                    <a:pt x="226786" y="1458548"/>
                    <a:pt x="199833" y="1412308"/>
                    <a:pt x="181041" y="1356425"/>
                  </a:cubicBezTo>
                  <a:cubicBezTo>
                    <a:pt x="162248" y="1300541"/>
                    <a:pt x="152852" y="1234520"/>
                    <a:pt x="152852" y="1158360"/>
                  </a:cubicBezTo>
                  <a:lnTo>
                    <a:pt x="152852" y="24866"/>
                  </a:lnTo>
                  <a:close/>
                </a:path>
              </a:pathLst>
            </a:custGeom>
            <a:solidFill>
              <a:srgbClr val="000000">
                <a:alpha val="20000"/>
              </a:srgbClr>
            </a:solidFill>
            <a:ln w="12700" cap="flat" cmpd="sng" algn="ctr">
              <a:noFill/>
              <a:prstDash val="solid"/>
              <a:miter lim="800000"/>
            </a:ln>
            <a:effectLst/>
          </p:spPr>
          <p:txBody>
            <a:bodyPr wrap="square" rtlCol="0" anchor="ctr">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Freeform 341"/>
            <p:cNvSpPr/>
            <p:nvPr/>
          </p:nvSpPr>
          <p:spPr>
            <a:xfrm>
              <a:off x="2111949" y="775733"/>
              <a:ext cx="1568197" cy="1962843"/>
            </a:xfrm>
            <a:custGeom>
              <a:avLst/>
              <a:gdLst/>
              <a:ahLst/>
              <a:cxnLst/>
              <a:rect l="l" t="t" r="r" b="b"/>
              <a:pathLst>
                <a:path w="1568197" h="1962843">
                  <a:moveTo>
                    <a:pt x="195839" y="0"/>
                  </a:moveTo>
                  <a:cubicBezTo>
                    <a:pt x="233424" y="0"/>
                    <a:pt x="264581" y="1484"/>
                    <a:pt x="289308" y="4451"/>
                  </a:cubicBezTo>
                  <a:cubicBezTo>
                    <a:pt x="314035" y="7418"/>
                    <a:pt x="333817" y="11374"/>
                    <a:pt x="348653" y="16320"/>
                  </a:cubicBezTo>
                  <a:cubicBezTo>
                    <a:pt x="363489" y="21265"/>
                    <a:pt x="374122" y="27694"/>
                    <a:pt x="380551" y="35607"/>
                  </a:cubicBezTo>
                  <a:cubicBezTo>
                    <a:pt x="386980" y="43520"/>
                    <a:pt x="390195" y="52422"/>
                    <a:pt x="390195" y="62312"/>
                  </a:cubicBezTo>
                  <a:lnTo>
                    <a:pt x="390195" y="1195806"/>
                  </a:lnTo>
                  <a:cubicBezTo>
                    <a:pt x="390195" y="1271966"/>
                    <a:pt x="399591" y="1337987"/>
                    <a:pt x="418384" y="1393871"/>
                  </a:cubicBezTo>
                  <a:cubicBezTo>
                    <a:pt x="437176" y="1449754"/>
                    <a:pt x="464129" y="1495994"/>
                    <a:pt x="499242" y="1532590"/>
                  </a:cubicBezTo>
                  <a:cubicBezTo>
                    <a:pt x="534354" y="1569186"/>
                    <a:pt x="576390" y="1596634"/>
                    <a:pt x="625350" y="1614932"/>
                  </a:cubicBezTo>
                  <a:cubicBezTo>
                    <a:pt x="674310" y="1633230"/>
                    <a:pt x="728957" y="1642379"/>
                    <a:pt x="789291" y="1642379"/>
                  </a:cubicBezTo>
                  <a:cubicBezTo>
                    <a:pt x="850615" y="1642379"/>
                    <a:pt x="905509" y="1632983"/>
                    <a:pt x="953974" y="1614190"/>
                  </a:cubicBezTo>
                  <a:cubicBezTo>
                    <a:pt x="1002440" y="1595397"/>
                    <a:pt x="1043487" y="1567950"/>
                    <a:pt x="1077116" y="1531849"/>
                  </a:cubicBezTo>
                  <a:cubicBezTo>
                    <a:pt x="1110745" y="1495747"/>
                    <a:pt x="1136708" y="1451238"/>
                    <a:pt x="1155006" y="1398322"/>
                  </a:cubicBezTo>
                  <a:cubicBezTo>
                    <a:pt x="1173304" y="1345406"/>
                    <a:pt x="1182453" y="1285319"/>
                    <a:pt x="1182453" y="1218061"/>
                  </a:cubicBezTo>
                  <a:lnTo>
                    <a:pt x="1182453" y="62312"/>
                  </a:lnTo>
                  <a:cubicBezTo>
                    <a:pt x="1182453" y="52422"/>
                    <a:pt x="1185421" y="43520"/>
                    <a:pt x="1191355" y="35607"/>
                  </a:cubicBezTo>
                  <a:cubicBezTo>
                    <a:pt x="1197290" y="27694"/>
                    <a:pt x="1207675" y="21265"/>
                    <a:pt x="1222511" y="16320"/>
                  </a:cubicBezTo>
                  <a:cubicBezTo>
                    <a:pt x="1237348" y="11374"/>
                    <a:pt x="1257377" y="7418"/>
                    <a:pt x="1282598" y="4451"/>
                  </a:cubicBezTo>
                  <a:cubicBezTo>
                    <a:pt x="1307820" y="1484"/>
                    <a:pt x="1339224" y="0"/>
                    <a:pt x="1376809" y="0"/>
                  </a:cubicBezTo>
                  <a:cubicBezTo>
                    <a:pt x="1414394" y="0"/>
                    <a:pt x="1445303" y="1484"/>
                    <a:pt x="1469536" y="4451"/>
                  </a:cubicBezTo>
                  <a:cubicBezTo>
                    <a:pt x="1493769" y="7418"/>
                    <a:pt x="1513303" y="11374"/>
                    <a:pt x="1528139" y="16320"/>
                  </a:cubicBezTo>
                  <a:cubicBezTo>
                    <a:pt x="1542976" y="21265"/>
                    <a:pt x="1553361" y="27694"/>
                    <a:pt x="1559296" y="35607"/>
                  </a:cubicBezTo>
                  <a:cubicBezTo>
                    <a:pt x="1565230" y="43520"/>
                    <a:pt x="1568197" y="52422"/>
                    <a:pt x="1568197" y="62312"/>
                  </a:cubicBezTo>
                  <a:lnTo>
                    <a:pt x="1568197" y="1213610"/>
                  </a:lnTo>
                  <a:cubicBezTo>
                    <a:pt x="1568197" y="1331311"/>
                    <a:pt x="1550888" y="1436649"/>
                    <a:pt x="1516270" y="1529623"/>
                  </a:cubicBezTo>
                  <a:cubicBezTo>
                    <a:pt x="1481652" y="1622597"/>
                    <a:pt x="1430714" y="1701230"/>
                    <a:pt x="1363456" y="1765520"/>
                  </a:cubicBezTo>
                  <a:cubicBezTo>
                    <a:pt x="1296199" y="1829811"/>
                    <a:pt x="1213115" y="1878771"/>
                    <a:pt x="1114206" y="1912400"/>
                  </a:cubicBezTo>
                  <a:cubicBezTo>
                    <a:pt x="1015298" y="1946029"/>
                    <a:pt x="901553" y="1962843"/>
                    <a:pt x="772971" y="1962843"/>
                  </a:cubicBezTo>
                  <a:cubicBezTo>
                    <a:pt x="652303" y="1962843"/>
                    <a:pt x="543998" y="1947760"/>
                    <a:pt x="448056" y="1917593"/>
                  </a:cubicBezTo>
                  <a:cubicBezTo>
                    <a:pt x="352115" y="1887425"/>
                    <a:pt x="271010" y="1841680"/>
                    <a:pt x="204741" y="1780357"/>
                  </a:cubicBezTo>
                  <a:cubicBezTo>
                    <a:pt x="138472" y="1719033"/>
                    <a:pt x="87781" y="1642626"/>
                    <a:pt x="52669" y="1551136"/>
                  </a:cubicBezTo>
                  <a:cubicBezTo>
                    <a:pt x="17556" y="1459645"/>
                    <a:pt x="0" y="1352576"/>
                    <a:pt x="0" y="1229930"/>
                  </a:cubicBezTo>
                  <a:lnTo>
                    <a:pt x="0" y="62312"/>
                  </a:lnTo>
                  <a:cubicBezTo>
                    <a:pt x="0" y="52422"/>
                    <a:pt x="2967" y="43520"/>
                    <a:pt x="8902" y="35607"/>
                  </a:cubicBezTo>
                  <a:cubicBezTo>
                    <a:pt x="14836" y="27694"/>
                    <a:pt x="25469" y="21265"/>
                    <a:pt x="40800" y="16320"/>
                  </a:cubicBezTo>
                  <a:cubicBezTo>
                    <a:pt x="56131" y="11374"/>
                    <a:pt x="76160" y="7418"/>
                    <a:pt x="100887" y="4451"/>
                  </a:cubicBezTo>
                  <a:cubicBezTo>
                    <a:pt x="125614" y="1484"/>
                    <a:pt x="157265" y="0"/>
                    <a:pt x="195839"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9" name="Group 322"/>
          <p:cNvGrpSpPr>
            <a:grpSpLocks noChangeAspect="1"/>
          </p:cNvGrpSpPr>
          <p:nvPr/>
        </p:nvGrpSpPr>
        <p:grpSpPr>
          <a:xfrm>
            <a:off x="1244754" y="2237988"/>
            <a:ext cx="565172" cy="565173"/>
            <a:chOff x="1382807" y="174388"/>
            <a:chExt cx="3025588" cy="3025589"/>
          </a:xfrm>
        </p:grpSpPr>
        <p:sp>
          <p:nvSpPr>
            <p:cNvPr id="10" name="Rectangle 9"/>
            <p:cNvSpPr/>
            <p:nvPr/>
          </p:nvSpPr>
          <p:spPr>
            <a:xfrm>
              <a:off x="1382807" y="174388"/>
              <a:ext cx="3025588" cy="3025588"/>
            </a:xfrm>
            <a:prstGeom prst="rect">
              <a:avLst/>
            </a:prstGeom>
            <a:solidFill>
              <a:srgbClr val="16A08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1" name="Freeform 324"/>
            <p:cNvSpPr/>
            <p:nvPr/>
          </p:nvSpPr>
          <p:spPr>
            <a:xfrm>
              <a:off x="2323846" y="992848"/>
              <a:ext cx="2084544" cy="2207129"/>
            </a:xfrm>
            <a:custGeom>
              <a:avLst/>
              <a:gdLst>
                <a:gd name="connsiteX0" fmla="*/ 562197 w 2084546"/>
                <a:gd name="connsiteY0" fmla="*/ 78129 h 2207131"/>
                <a:gd name="connsiteX1" fmla="*/ 799578 w 2084546"/>
                <a:gd name="connsiteY1" fmla="*/ 126347 h 2207131"/>
                <a:gd name="connsiteX2" fmla="*/ 951650 w 2084546"/>
                <a:gd name="connsiteY2" fmla="*/ 262841 h 2207131"/>
                <a:gd name="connsiteX3" fmla="*/ 1032508 w 2084546"/>
                <a:gd name="connsiteY3" fmla="*/ 474259 h 2207131"/>
                <a:gd name="connsiteX4" fmla="*/ 1056246 w 2084546"/>
                <a:gd name="connsiteY4" fmla="*/ 747247 h 2207131"/>
                <a:gd name="connsiteX5" fmla="*/ 1031766 w 2084546"/>
                <a:gd name="connsiteY5" fmla="*/ 1009849 h 2207131"/>
                <a:gd name="connsiteX6" fmla="*/ 947941 w 2084546"/>
                <a:gd name="connsiteY6" fmla="*/ 1224976 h 2207131"/>
                <a:gd name="connsiteX7" fmla="*/ 792160 w 2084546"/>
                <a:gd name="connsiteY7" fmla="*/ 1370372 h 2207131"/>
                <a:gd name="connsiteX8" fmla="*/ 551812 w 2084546"/>
                <a:gd name="connsiteY8" fmla="*/ 1423782 h 2207131"/>
                <a:gd name="connsiteX9" fmla="*/ 312947 w 2084546"/>
                <a:gd name="connsiteY9" fmla="*/ 1377048 h 2207131"/>
                <a:gd name="connsiteX10" fmla="*/ 161617 w 2084546"/>
                <a:gd name="connsiteY10" fmla="*/ 1241296 h 2207131"/>
                <a:gd name="connsiteX11" fmla="*/ 81501 w 2084546"/>
                <a:gd name="connsiteY11" fmla="*/ 1026169 h 2207131"/>
                <a:gd name="connsiteX12" fmla="*/ 57763 w 2084546"/>
                <a:gd name="connsiteY12" fmla="*/ 741312 h 2207131"/>
                <a:gd name="connsiteX13" fmla="*/ 82243 w 2084546"/>
                <a:gd name="connsiteY13" fmla="*/ 486870 h 2207131"/>
                <a:gd name="connsiteX14" fmla="*/ 166068 w 2084546"/>
                <a:gd name="connsiteY14" fmla="*/ 275452 h 2207131"/>
                <a:gd name="connsiteX15" fmla="*/ 321849 w 2084546"/>
                <a:gd name="connsiteY15" fmla="*/ 131540 h 2207131"/>
                <a:gd name="connsiteX16" fmla="*/ 562197 w 2084546"/>
                <a:gd name="connsiteY16" fmla="*/ 78129 h 2207131"/>
                <a:gd name="connsiteX17" fmla="*/ 1241035 w 2084546"/>
                <a:gd name="connsiteY17" fmla="*/ 0 h 2207131"/>
                <a:gd name="connsiteX18" fmla="*/ 2084546 w 2084546"/>
                <a:gd name="connsiteY18" fmla="*/ 731718 h 2207131"/>
                <a:gd name="connsiteX19" fmla="*/ 2084546 w 2084546"/>
                <a:gd name="connsiteY19" fmla="*/ 2207131 h 2207131"/>
                <a:gd name="connsiteX20" fmla="*/ 679213 w 2084546"/>
                <a:gd name="connsiteY20" fmla="*/ 2207131 h 2207131"/>
                <a:gd name="connsiteX21" fmla="*/ 0 w 2084546"/>
                <a:gd name="connsiteY21" fmla="*/ 1617936 h 2207131"/>
                <a:gd name="connsiteX22" fmla="*/ 69027 w 2084546"/>
                <a:gd name="connsiteY22" fmla="*/ 1656110 h 2207131"/>
                <a:gd name="connsiteX23" fmla="*/ 149004 w 2084546"/>
                <a:gd name="connsiteY23" fmla="*/ 1688610 h 2207131"/>
                <a:gd name="connsiteX24" fmla="*/ 539941 w 2084546"/>
                <a:gd name="connsiteY24" fmla="*/ 1745730 h 2207131"/>
                <a:gd name="connsiteX25" fmla="*/ 755809 w 2084546"/>
                <a:gd name="connsiteY25" fmla="*/ 1722734 h 2207131"/>
                <a:gd name="connsiteX26" fmla="*/ 921234 w 2084546"/>
                <a:gd name="connsiteY26" fmla="*/ 1668581 h 2207131"/>
                <a:gd name="connsiteX27" fmla="*/ 1098528 w 2084546"/>
                <a:gd name="connsiteY27" fmla="*/ 1834006 h 2207131"/>
                <a:gd name="connsiteX28" fmla="*/ 1286207 w 2084546"/>
                <a:gd name="connsiteY28" fmla="*/ 1955664 h 2207131"/>
                <a:gd name="connsiteX29" fmla="*/ 1457566 w 2084546"/>
                <a:gd name="connsiteY29" fmla="*/ 2032071 h 2207131"/>
                <a:gd name="connsiteX30" fmla="*/ 1585900 w 2084546"/>
                <a:gd name="connsiteY30" fmla="*/ 2058776 h 2207131"/>
                <a:gd name="connsiteX31" fmla="*/ 1608155 w 2084546"/>
                <a:gd name="connsiteY31" fmla="*/ 2053584 h 2207131"/>
                <a:gd name="connsiteX32" fmla="*/ 1627442 w 2084546"/>
                <a:gd name="connsiteY32" fmla="*/ 2030587 h 2207131"/>
                <a:gd name="connsiteX33" fmla="*/ 1641536 w 2084546"/>
                <a:gd name="connsiteY33" fmla="*/ 1980144 h 2207131"/>
                <a:gd name="connsiteX34" fmla="*/ 1646729 w 2084546"/>
                <a:gd name="connsiteY34" fmla="*/ 1894093 h 2207131"/>
                <a:gd name="connsiteX35" fmla="*/ 1639311 w 2084546"/>
                <a:gd name="connsiteY35" fmla="*/ 1789497 h 2207131"/>
                <a:gd name="connsiteX36" fmla="*/ 1615573 w 2084546"/>
                <a:gd name="connsiteY36" fmla="*/ 1736087 h 2207131"/>
                <a:gd name="connsiteX37" fmla="*/ 1570322 w 2084546"/>
                <a:gd name="connsiteY37" fmla="*/ 1710865 h 2207131"/>
                <a:gd name="connsiteX38" fmla="*/ 1493173 w 2084546"/>
                <a:gd name="connsiteY38" fmla="*/ 1680451 h 2207131"/>
                <a:gd name="connsiteX39" fmla="*/ 1373741 w 2084546"/>
                <a:gd name="connsiteY39" fmla="*/ 1618138 h 2207131"/>
                <a:gd name="connsiteX40" fmla="*/ 1210542 w 2084546"/>
                <a:gd name="connsiteY40" fmla="*/ 1496480 h 2207131"/>
                <a:gd name="connsiteX41" fmla="*/ 1318847 w 2084546"/>
                <a:gd name="connsiteY41" fmla="*/ 1355535 h 2207131"/>
                <a:gd name="connsiteX42" fmla="*/ 1398963 w 2084546"/>
                <a:gd name="connsiteY42" fmla="*/ 1178983 h 2207131"/>
                <a:gd name="connsiteX43" fmla="*/ 1448665 w 2084546"/>
                <a:gd name="connsiteY43" fmla="*/ 969050 h 2207131"/>
                <a:gd name="connsiteX44" fmla="*/ 1465726 w 2084546"/>
                <a:gd name="connsiteY44" fmla="*/ 726476 h 2207131"/>
                <a:gd name="connsiteX45" fmla="*/ 1407123 w 2084546"/>
                <a:gd name="connsiteY45" fmla="*/ 294740 h 2207131"/>
                <a:gd name="connsiteX46" fmla="*/ 1288340 w 2084546"/>
                <a:gd name="connsiteY46" fmla="*/ 56478 h 2207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084546" h="2207131">
                  <a:moveTo>
                    <a:pt x="562197" y="78129"/>
                  </a:moveTo>
                  <a:cubicBezTo>
                    <a:pt x="657150" y="78129"/>
                    <a:pt x="736277" y="94202"/>
                    <a:pt x="799578" y="126347"/>
                  </a:cubicBezTo>
                  <a:cubicBezTo>
                    <a:pt x="862880" y="158493"/>
                    <a:pt x="913570" y="203991"/>
                    <a:pt x="951650" y="262841"/>
                  </a:cubicBezTo>
                  <a:cubicBezTo>
                    <a:pt x="989730" y="321692"/>
                    <a:pt x="1016683" y="392165"/>
                    <a:pt x="1032508" y="474259"/>
                  </a:cubicBezTo>
                  <a:cubicBezTo>
                    <a:pt x="1048334" y="556353"/>
                    <a:pt x="1056246" y="647349"/>
                    <a:pt x="1056246" y="747247"/>
                  </a:cubicBezTo>
                  <a:cubicBezTo>
                    <a:pt x="1056246" y="840221"/>
                    <a:pt x="1048086" y="927755"/>
                    <a:pt x="1031766" y="1009849"/>
                  </a:cubicBezTo>
                  <a:cubicBezTo>
                    <a:pt x="1015446" y="1091944"/>
                    <a:pt x="987505" y="1163652"/>
                    <a:pt x="947941" y="1224976"/>
                  </a:cubicBezTo>
                  <a:cubicBezTo>
                    <a:pt x="908378" y="1286299"/>
                    <a:pt x="856451" y="1334765"/>
                    <a:pt x="792160" y="1370372"/>
                  </a:cubicBezTo>
                  <a:cubicBezTo>
                    <a:pt x="727870" y="1405979"/>
                    <a:pt x="647754" y="1423782"/>
                    <a:pt x="551812" y="1423782"/>
                  </a:cubicBezTo>
                  <a:cubicBezTo>
                    <a:pt x="455871" y="1423782"/>
                    <a:pt x="376249" y="1408204"/>
                    <a:pt x="312947" y="1377048"/>
                  </a:cubicBezTo>
                  <a:cubicBezTo>
                    <a:pt x="249646" y="1345892"/>
                    <a:pt x="199203" y="1300641"/>
                    <a:pt x="161617" y="1241296"/>
                  </a:cubicBezTo>
                  <a:cubicBezTo>
                    <a:pt x="124032" y="1181951"/>
                    <a:pt x="97327" y="1110242"/>
                    <a:pt x="81501" y="1026169"/>
                  </a:cubicBezTo>
                  <a:cubicBezTo>
                    <a:pt x="65676" y="942097"/>
                    <a:pt x="57763" y="847145"/>
                    <a:pt x="57763" y="741312"/>
                  </a:cubicBezTo>
                  <a:cubicBezTo>
                    <a:pt x="57763" y="652295"/>
                    <a:pt x="65923" y="567480"/>
                    <a:pt x="82243" y="486870"/>
                  </a:cubicBezTo>
                  <a:cubicBezTo>
                    <a:pt x="98563" y="406259"/>
                    <a:pt x="126505" y="335787"/>
                    <a:pt x="166068" y="275452"/>
                  </a:cubicBezTo>
                  <a:cubicBezTo>
                    <a:pt x="205632" y="215118"/>
                    <a:pt x="257559" y="167147"/>
                    <a:pt x="321849" y="131540"/>
                  </a:cubicBezTo>
                  <a:cubicBezTo>
                    <a:pt x="386140" y="95933"/>
                    <a:pt x="466256" y="78129"/>
                    <a:pt x="562197" y="78129"/>
                  </a:cubicBezTo>
                  <a:close/>
                  <a:moveTo>
                    <a:pt x="1241035" y="0"/>
                  </a:moveTo>
                  <a:lnTo>
                    <a:pt x="2084546" y="731718"/>
                  </a:lnTo>
                  <a:lnTo>
                    <a:pt x="2084546" y="2207131"/>
                  </a:lnTo>
                  <a:lnTo>
                    <a:pt x="679213" y="2207131"/>
                  </a:lnTo>
                  <a:lnTo>
                    <a:pt x="0" y="1617936"/>
                  </a:lnTo>
                  <a:lnTo>
                    <a:pt x="69027" y="1656110"/>
                  </a:lnTo>
                  <a:cubicBezTo>
                    <a:pt x="94527" y="1668257"/>
                    <a:pt x="121186" y="1679090"/>
                    <a:pt x="149004" y="1688610"/>
                  </a:cubicBezTo>
                  <a:cubicBezTo>
                    <a:pt x="260277" y="1726690"/>
                    <a:pt x="390589" y="1745730"/>
                    <a:pt x="539941" y="1745730"/>
                  </a:cubicBezTo>
                  <a:cubicBezTo>
                    <a:pt x="619068" y="1745730"/>
                    <a:pt x="691024" y="1738065"/>
                    <a:pt x="755809" y="1722734"/>
                  </a:cubicBezTo>
                  <a:cubicBezTo>
                    <a:pt x="820594" y="1707403"/>
                    <a:pt x="875736" y="1689352"/>
                    <a:pt x="921234" y="1668581"/>
                  </a:cubicBezTo>
                  <a:cubicBezTo>
                    <a:pt x="975634" y="1730894"/>
                    <a:pt x="1034732" y="1786035"/>
                    <a:pt x="1098528" y="1834006"/>
                  </a:cubicBezTo>
                  <a:cubicBezTo>
                    <a:pt x="1162324" y="1881977"/>
                    <a:pt x="1224884" y="1922529"/>
                    <a:pt x="1286207" y="1955664"/>
                  </a:cubicBezTo>
                  <a:cubicBezTo>
                    <a:pt x="1347530" y="1988798"/>
                    <a:pt x="1404650" y="2014267"/>
                    <a:pt x="1457566" y="2032071"/>
                  </a:cubicBezTo>
                  <a:cubicBezTo>
                    <a:pt x="1510482" y="2049874"/>
                    <a:pt x="1553260" y="2058776"/>
                    <a:pt x="1585900" y="2058776"/>
                  </a:cubicBezTo>
                  <a:cubicBezTo>
                    <a:pt x="1593813" y="2058776"/>
                    <a:pt x="1601231" y="2057045"/>
                    <a:pt x="1608155" y="2053584"/>
                  </a:cubicBezTo>
                  <a:cubicBezTo>
                    <a:pt x="1615078" y="2050122"/>
                    <a:pt x="1621507" y="2042456"/>
                    <a:pt x="1627442" y="2030587"/>
                  </a:cubicBezTo>
                  <a:cubicBezTo>
                    <a:pt x="1633376" y="2018718"/>
                    <a:pt x="1638075" y="2001904"/>
                    <a:pt x="1641536" y="1980144"/>
                  </a:cubicBezTo>
                  <a:cubicBezTo>
                    <a:pt x="1644998" y="1958384"/>
                    <a:pt x="1646729" y="1929700"/>
                    <a:pt x="1646729" y="1894093"/>
                  </a:cubicBezTo>
                  <a:cubicBezTo>
                    <a:pt x="1646729" y="1849584"/>
                    <a:pt x="1644256" y="1814719"/>
                    <a:pt x="1639311" y="1789497"/>
                  </a:cubicBezTo>
                  <a:cubicBezTo>
                    <a:pt x="1634365" y="1764276"/>
                    <a:pt x="1626453" y="1746472"/>
                    <a:pt x="1615573" y="1736087"/>
                  </a:cubicBezTo>
                  <a:cubicBezTo>
                    <a:pt x="1604693" y="1725701"/>
                    <a:pt x="1589609" y="1717294"/>
                    <a:pt x="1570322" y="1710865"/>
                  </a:cubicBezTo>
                  <a:cubicBezTo>
                    <a:pt x="1551035" y="1704436"/>
                    <a:pt x="1525319" y="1694298"/>
                    <a:pt x="1493173" y="1680451"/>
                  </a:cubicBezTo>
                  <a:cubicBezTo>
                    <a:pt x="1461028" y="1666603"/>
                    <a:pt x="1421217" y="1645832"/>
                    <a:pt x="1373741" y="1618138"/>
                  </a:cubicBezTo>
                  <a:cubicBezTo>
                    <a:pt x="1326265" y="1590444"/>
                    <a:pt x="1271865" y="1549891"/>
                    <a:pt x="1210542" y="1496480"/>
                  </a:cubicBezTo>
                  <a:cubicBezTo>
                    <a:pt x="1251094" y="1455928"/>
                    <a:pt x="1287196" y="1408946"/>
                    <a:pt x="1318847" y="1355535"/>
                  </a:cubicBezTo>
                  <a:cubicBezTo>
                    <a:pt x="1350498" y="1302125"/>
                    <a:pt x="1377203" y="1243274"/>
                    <a:pt x="1398963" y="1178983"/>
                  </a:cubicBezTo>
                  <a:cubicBezTo>
                    <a:pt x="1420723" y="1114693"/>
                    <a:pt x="1437290" y="1044715"/>
                    <a:pt x="1448665" y="969050"/>
                  </a:cubicBezTo>
                  <a:cubicBezTo>
                    <a:pt x="1460039" y="893384"/>
                    <a:pt x="1465726" y="812527"/>
                    <a:pt x="1465726" y="726476"/>
                  </a:cubicBezTo>
                  <a:cubicBezTo>
                    <a:pt x="1465726" y="560310"/>
                    <a:pt x="1446192" y="416397"/>
                    <a:pt x="1407123" y="294740"/>
                  </a:cubicBezTo>
                  <a:cubicBezTo>
                    <a:pt x="1377821" y="203497"/>
                    <a:pt x="1338227" y="124076"/>
                    <a:pt x="1288340" y="56478"/>
                  </a:cubicBezTo>
                  <a:close/>
                </a:path>
              </a:pathLst>
            </a:custGeom>
            <a:solidFill>
              <a:srgbClr val="000000">
                <a:alpha val="20000"/>
              </a:srgbClr>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2" name="Freeform 325"/>
            <p:cNvSpPr/>
            <p:nvPr/>
          </p:nvSpPr>
          <p:spPr>
            <a:xfrm>
              <a:off x="1972129" y="750511"/>
              <a:ext cx="1998450" cy="2301111"/>
            </a:xfrm>
            <a:custGeom>
              <a:avLst/>
              <a:gdLst/>
              <a:ahLst/>
              <a:cxnLst/>
              <a:rect l="l" t="t" r="r" b="b"/>
              <a:pathLst>
                <a:path w="1998450" h="2301111">
                  <a:moveTo>
                    <a:pt x="927269" y="0"/>
                  </a:moveTo>
                  <a:cubicBezTo>
                    <a:pt x="1070687" y="0"/>
                    <a:pt x="1197537" y="19288"/>
                    <a:pt x="1307820" y="57862"/>
                  </a:cubicBezTo>
                  <a:cubicBezTo>
                    <a:pt x="1418103" y="96436"/>
                    <a:pt x="1511078" y="155534"/>
                    <a:pt x="1586743" y="235156"/>
                  </a:cubicBezTo>
                  <a:cubicBezTo>
                    <a:pt x="1662408" y="314777"/>
                    <a:pt x="1719775" y="415417"/>
                    <a:pt x="1758844" y="537075"/>
                  </a:cubicBezTo>
                  <a:cubicBezTo>
                    <a:pt x="1797913" y="658732"/>
                    <a:pt x="1817447" y="802645"/>
                    <a:pt x="1817447" y="968811"/>
                  </a:cubicBezTo>
                  <a:cubicBezTo>
                    <a:pt x="1817447" y="1054862"/>
                    <a:pt x="1811760" y="1135719"/>
                    <a:pt x="1800386" y="1211385"/>
                  </a:cubicBezTo>
                  <a:cubicBezTo>
                    <a:pt x="1789011" y="1287050"/>
                    <a:pt x="1772444" y="1357028"/>
                    <a:pt x="1750684" y="1421318"/>
                  </a:cubicBezTo>
                  <a:cubicBezTo>
                    <a:pt x="1728924" y="1485609"/>
                    <a:pt x="1702219" y="1544460"/>
                    <a:pt x="1670568" y="1597870"/>
                  </a:cubicBezTo>
                  <a:cubicBezTo>
                    <a:pt x="1638917" y="1651281"/>
                    <a:pt x="1602815" y="1698263"/>
                    <a:pt x="1562263" y="1738815"/>
                  </a:cubicBezTo>
                  <a:cubicBezTo>
                    <a:pt x="1623586" y="1792226"/>
                    <a:pt x="1677986" y="1832779"/>
                    <a:pt x="1725462" y="1860473"/>
                  </a:cubicBezTo>
                  <a:cubicBezTo>
                    <a:pt x="1772938" y="1888167"/>
                    <a:pt x="1812749" y="1908938"/>
                    <a:pt x="1844894" y="1922786"/>
                  </a:cubicBezTo>
                  <a:cubicBezTo>
                    <a:pt x="1877040" y="1936633"/>
                    <a:pt x="1902756" y="1946771"/>
                    <a:pt x="1922043" y="1953200"/>
                  </a:cubicBezTo>
                  <a:cubicBezTo>
                    <a:pt x="1941330" y="1959629"/>
                    <a:pt x="1956414" y="1968036"/>
                    <a:pt x="1967294" y="1978422"/>
                  </a:cubicBezTo>
                  <a:cubicBezTo>
                    <a:pt x="1978174" y="1988807"/>
                    <a:pt x="1986086" y="2006611"/>
                    <a:pt x="1991032" y="2031832"/>
                  </a:cubicBezTo>
                  <a:cubicBezTo>
                    <a:pt x="1995977" y="2057054"/>
                    <a:pt x="1998450" y="2091919"/>
                    <a:pt x="1998450" y="2136428"/>
                  </a:cubicBezTo>
                  <a:cubicBezTo>
                    <a:pt x="1998450" y="2172035"/>
                    <a:pt x="1996719" y="2200719"/>
                    <a:pt x="1993257" y="2222479"/>
                  </a:cubicBezTo>
                  <a:cubicBezTo>
                    <a:pt x="1989796" y="2244239"/>
                    <a:pt x="1985097" y="2261053"/>
                    <a:pt x="1979163" y="2272922"/>
                  </a:cubicBezTo>
                  <a:cubicBezTo>
                    <a:pt x="1973228" y="2284791"/>
                    <a:pt x="1966799" y="2292457"/>
                    <a:pt x="1959876" y="2295919"/>
                  </a:cubicBezTo>
                  <a:cubicBezTo>
                    <a:pt x="1952952" y="2299380"/>
                    <a:pt x="1945534" y="2301111"/>
                    <a:pt x="1937621" y="2301111"/>
                  </a:cubicBezTo>
                  <a:cubicBezTo>
                    <a:pt x="1904981" y="2301111"/>
                    <a:pt x="1862203" y="2292209"/>
                    <a:pt x="1809287" y="2274406"/>
                  </a:cubicBezTo>
                  <a:cubicBezTo>
                    <a:pt x="1756371" y="2256602"/>
                    <a:pt x="1699251" y="2231133"/>
                    <a:pt x="1637928" y="2197999"/>
                  </a:cubicBezTo>
                  <a:cubicBezTo>
                    <a:pt x="1576605" y="2164864"/>
                    <a:pt x="1514045" y="2124312"/>
                    <a:pt x="1450249" y="2076341"/>
                  </a:cubicBezTo>
                  <a:cubicBezTo>
                    <a:pt x="1386453" y="2028370"/>
                    <a:pt x="1327355" y="1973229"/>
                    <a:pt x="1272955" y="1910916"/>
                  </a:cubicBezTo>
                  <a:cubicBezTo>
                    <a:pt x="1227457" y="1931687"/>
                    <a:pt x="1172315" y="1949738"/>
                    <a:pt x="1107530" y="1965069"/>
                  </a:cubicBezTo>
                  <a:cubicBezTo>
                    <a:pt x="1042745" y="1980400"/>
                    <a:pt x="970789" y="1988065"/>
                    <a:pt x="891662" y="1988065"/>
                  </a:cubicBezTo>
                  <a:cubicBezTo>
                    <a:pt x="742310" y="1988065"/>
                    <a:pt x="611998" y="1969025"/>
                    <a:pt x="500725" y="1930945"/>
                  </a:cubicBezTo>
                  <a:cubicBezTo>
                    <a:pt x="389453" y="1892866"/>
                    <a:pt x="296726" y="1833768"/>
                    <a:pt x="222545" y="1753652"/>
                  </a:cubicBezTo>
                  <a:cubicBezTo>
                    <a:pt x="148363" y="1673536"/>
                    <a:pt x="92727" y="1571412"/>
                    <a:pt x="55636" y="1447282"/>
                  </a:cubicBezTo>
                  <a:cubicBezTo>
                    <a:pt x="18545" y="1323151"/>
                    <a:pt x="0" y="1175530"/>
                    <a:pt x="0" y="1004418"/>
                  </a:cubicBezTo>
                  <a:cubicBezTo>
                    <a:pt x="0" y="849132"/>
                    <a:pt x="19782" y="709423"/>
                    <a:pt x="59345" y="585293"/>
                  </a:cubicBezTo>
                  <a:cubicBezTo>
                    <a:pt x="98909" y="461162"/>
                    <a:pt x="157759" y="355824"/>
                    <a:pt x="235897" y="269279"/>
                  </a:cubicBezTo>
                  <a:cubicBezTo>
                    <a:pt x="314035" y="182734"/>
                    <a:pt x="410718" y="116218"/>
                    <a:pt x="525947" y="69731"/>
                  </a:cubicBezTo>
                  <a:cubicBezTo>
                    <a:pt x="641176" y="23244"/>
                    <a:pt x="774950" y="0"/>
                    <a:pt x="927269" y="0"/>
                  </a:cubicBezTo>
                  <a:close/>
                  <a:moveTo>
                    <a:pt x="913916" y="320464"/>
                  </a:moveTo>
                  <a:cubicBezTo>
                    <a:pt x="817975" y="320464"/>
                    <a:pt x="737859" y="338268"/>
                    <a:pt x="673568" y="373875"/>
                  </a:cubicBezTo>
                  <a:cubicBezTo>
                    <a:pt x="609278" y="409482"/>
                    <a:pt x="557351" y="457453"/>
                    <a:pt x="517787" y="517787"/>
                  </a:cubicBezTo>
                  <a:cubicBezTo>
                    <a:pt x="478224" y="578122"/>
                    <a:pt x="450282" y="648594"/>
                    <a:pt x="433962" y="729205"/>
                  </a:cubicBezTo>
                  <a:cubicBezTo>
                    <a:pt x="417642" y="809815"/>
                    <a:pt x="409482" y="894630"/>
                    <a:pt x="409482" y="983647"/>
                  </a:cubicBezTo>
                  <a:cubicBezTo>
                    <a:pt x="409482" y="1089480"/>
                    <a:pt x="417395" y="1184432"/>
                    <a:pt x="433220" y="1268504"/>
                  </a:cubicBezTo>
                  <a:cubicBezTo>
                    <a:pt x="449046" y="1352577"/>
                    <a:pt x="475751" y="1424286"/>
                    <a:pt x="513336" y="1483631"/>
                  </a:cubicBezTo>
                  <a:cubicBezTo>
                    <a:pt x="550922" y="1542976"/>
                    <a:pt x="601365" y="1588227"/>
                    <a:pt x="664666" y="1619383"/>
                  </a:cubicBezTo>
                  <a:cubicBezTo>
                    <a:pt x="727968" y="1650539"/>
                    <a:pt x="807590" y="1666117"/>
                    <a:pt x="903531" y="1666117"/>
                  </a:cubicBezTo>
                  <a:cubicBezTo>
                    <a:pt x="999473" y="1666117"/>
                    <a:pt x="1079589" y="1648314"/>
                    <a:pt x="1143879" y="1612707"/>
                  </a:cubicBezTo>
                  <a:cubicBezTo>
                    <a:pt x="1208170" y="1577100"/>
                    <a:pt x="1260097" y="1528634"/>
                    <a:pt x="1299660" y="1467311"/>
                  </a:cubicBezTo>
                  <a:cubicBezTo>
                    <a:pt x="1339224" y="1405987"/>
                    <a:pt x="1367165" y="1334279"/>
                    <a:pt x="1383485" y="1252184"/>
                  </a:cubicBezTo>
                  <a:cubicBezTo>
                    <a:pt x="1399805" y="1170090"/>
                    <a:pt x="1407965" y="1082556"/>
                    <a:pt x="1407965" y="989582"/>
                  </a:cubicBezTo>
                  <a:cubicBezTo>
                    <a:pt x="1407965" y="889684"/>
                    <a:pt x="1400053" y="798688"/>
                    <a:pt x="1384227" y="716594"/>
                  </a:cubicBezTo>
                  <a:cubicBezTo>
                    <a:pt x="1368402" y="634500"/>
                    <a:pt x="1341449" y="564027"/>
                    <a:pt x="1303369" y="505176"/>
                  </a:cubicBezTo>
                  <a:cubicBezTo>
                    <a:pt x="1265289" y="446326"/>
                    <a:pt x="1214599" y="400828"/>
                    <a:pt x="1151297" y="368682"/>
                  </a:cubicBezTo>
                  <a:cubicBezTo>
                    <a:pt x="1087996" y="336537"/>
                    <a:pt x="1008869" y="320464"/>
                    <a:pt x="913916" y="320464"/>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798057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1537065" y="216823"/>
            <a:ext cx="10390010" cy="911180"/>
          </a:xfrm>
        </p:spPr>
        <p:txBody>
          <a:bodyPr/>
          <a:lstStyle/>
          <a:p>
            <a:r>
              <a:rPr lang="fr-FR" dirty="0" smtClean="0"/>
              <a:t>La mise en projet de l’élève</a:t>
            </a:r>
            <a:endParaRPr lang="fr-FR" dirty="0"/>
          </a:p>
        </p:txBody>
      </p:sp>
      <p:sp>
        <p:nvSpPr>
          <p:cNvPr id="3" name="Espace réservé du contenu 2"/>
          <p:cNvSpPr>
            <a:spLocks noGrp="1"/>
          </p:cNvSpPr>
          <p:nvPr>
            <p:ph idx="1"/>
          </p:nvPr>
        </p:nvSpPr>
        <p:spPr>
          <a:xfrm>
            <a:off x="1474270" y="1520818"/>
            <a:ext cx="10515600" cy="4779237"/>
          </a:xfrm>
        </p:spPr>
        <p:txBody>
          <a:bodyPr>
            <a:normAutofit fontScale="77500" lnSpcReduction="20000"/>
          </a:bodyPr>
          <a:lstStyle/>
          <a:p>
            <a:pPr marL="0" indent="0">
              <a:buNone/>
            </a:pPr>
            <a:r>
              <a:rPr lang="fr-FR" sz="3000" dirty="0" smtClean="0"/>
              <a:t>3 notions dans les définitions du mot « projet » selon C. Reverdy (</a:t>
            </a:r>
            <a:r>
              <a:rPr lang="fr-FR" sz="3000" dirty="0" err="1" smtClean="0"/>
              <a:t>Ifé</a:t>
            </a:r>
            <a:r>
              <a:rPr lang="fr-FR" sz="3000" dirty="0" smtClean="0"/>
              <a:t> de l’ENS Lyon)</a:t>
            </a:r>
          </a:p>
          <a:p>
            <a:pPr lvl="1">
              <a:buFontTx/>
              <a:buChar char="-"/>
            </a:pPr>
            <a:r>
              <a:rPr lang="fr-FR" sz="2800" dirty="0" smtClean="0"/>
              <a:t>(favoriser ?) Engagement du sujet vis-à-vis d’un objectif</a:t>
            </a:r>
          </a:p>
          <a:p>
            <a:pPr lvl="1">
              <a:buFontTx/>
              <a:buChar char="-"/>
            </a:pPr>
            <a:r>
              <a:rPr lang="fr-FR" sz="2800" dirty="0" smtClean="0"/>
              <a:t>Planification nécessaire des actions pour arriver à cet objectif</a:t>
            </a:r>
          </a:p>
          <a:p>
            <a:pPr lvl="1">
              <a:buFontTx/>
              <a:buChar char="-"/>
            </a:pPr>
            <a:r>
              <a:rPr lang="fr-FR" sz="2800" dirty="0" smtClean="0"/>
              <a:t>Aspect matériel de la réalisation du projet.</a:t>
            </a:r>
          </a:p>
          <a:p>
            <a:endParaRPr lang="fr-FR" dirty="0" smtClean="0"/>
          </a:p>
          <a:p>
            <a:pPr marL="0" indent="0">
              <a:buNone/>
            </a:pPr>
            <a:r>
              <a:rPr lang="fr-FR" sz="3000" dirty="0" smtClean="0"/>
              <a:t>Evaluation </a:t>
            </a:r>
            <a:r>
              <a:rPr lang="fr-FR" sz="3000" dirty="0"/>
              <a:t>de ce projet</a:t>
            </a:r>
          </a:p>
          <a:p>
            <a:pPr lvl="1">
              <a:buFontTx/>
              <a:buChar char="-"/>
            </a:pPr>
            <a:endParaRPr lang="fr-FR" dirty="0"/>
          </a:p>
          <a:p>
            <a:pPr marL="0" lvl="1" indent="0">
              <a:spcBef>
                <a:spcPts val="1000"/>
              </a:spcBef>
              <a:buNone/>
            </a:pPr>
            <a:r>
              <a:rPr lang="fr-FR" sz="3000" dirty="0"/>
              <a:t>La mise en </a:t>
            </a:r>
            <a:r>
              <a:rPr lang="fr-FR" sz="3000" dirty="0" smtClean="0"/>
              <a:t>projet de l’élève doit articuler </a:t>
            </a:r>
            <a:r>
              <a:rPr lang="fr-FR" sz="2800" dirty="0" smtClean="0"/>
              <a:t>:</a:t>
            </a:r>
            <a:endParaRPr lang="fr-FR" sz="2800" dirty="0"/>
          </a:p>
          <a:p>
            <a:pPr lvl="1">
              <a:buFontTx/>
              <a:buChar char="-"/>
            </a:pPr>
            <a:r>
              <a:rPr lang="fr-FR" sz="2600" dirty="0" smtClean="0"/>
              <a:t>L’évaluation de ses propres ressources</a:t>
            </a:r>
          </a:p>
          <a:p>
            <a:pPr lvl="1">
              <a:buFontTx/>
              <a:buChar char="-"/>
            </a:pPr>
            <a:r>
              <a:rPr lang="fr-FR" sz="2600" dirty="0" smtClean="0"/>
              <a:t>L’analyse de la situation à laquelle il/elle va être exposé(e)</a:t>
            </a:r>
          </a:p>
          <a:p>
            <a:pPr lvl="1">
              <a:buFontTx/>
              <a:buChar char="-"/>
            </a:pPr>
            <a:r>
              <a:rPr lang="fr-FR" sz="2600" dirty="0" smtClean="0"/>
              <a:t>Un étayage important (verbalisation, dessin, tracé) pour aider à la formulation du projet d’action</a:t>
            </a:r>
          </a:p>
          <a:p>
            <a:pPr lvl="1">
              <a:buFontTx/>
              <a:buChar char="-"/>
            </a:pPr>
            <a:endParaRPr lang="fr-FR"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13</a:t>
            </a:fld>
            <a:endParaRPr lang="fr-FR"/>
          </a:p>
        </p:txBody>
      </p:sp>
    </p:spTree>
    <p:extLst>
      <p:ext uri="{BB962C8B-B14F-4D97-AF65-F5344CB8AC3E}">
        <p14:creationId xmlns:p14="http://schemas.microsoft.com/office/powerpoint/2010/main" val="1284303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0" y="685801"/>
            <a:ext cx="10578735" cy="911180"/>
          </a:xfrm>
        </p:spPr>
        <p:txBody>
          <a:bodyPr>
            <a:normAutofit fontScale="90000"/>
          </a:bodyPr>
          <a:lstStyle/>
          <a:p>
            <a:r>
              <a:rPr lang="fr-FR" dirty="0" smtClean="0"/>
              <a:t>La mise en projet de l’élève: </a:t>
            </a:r>
            <a:br>
              <a:rPr lang="fr-FR" dirty="0" smtClean="0"/>
            </a:br>
            <a:r>
              <a:rPr lang="fr-FR" dirty="0" smtClean="0"/>
              <a:t>un contenu d’enseignement de nos projets de natation</a:t>
            </a:r>
            <a:endParaRPr lang="fr-FR" dirty="0"/>
          </a:p>
        </p:txBody>
      </p:sp>
      <p:sp>
        <p:nvSpPr>
          <p:cNvPr id="3" name="Espace réservé du contenu 2"/>
          <p:cNvSpPr>
            <a:spLocks noGrp="1"/>
          </p:cNvSpPr>
          <p:nvPr>
            <p:ph idx="1"/>
          </p:nvPr>
        </p:nvSpPr>
        <p:spPr>
          <a:xfrm>
            <a:off x="1484310" y="2029232"/>
            <a:ext cx="10390011" cy="4417454"/>
          </a:xfrm>
        </p:spPr>
        <p:txBody>
          <a:bodyPr anchor="t">
            <a:normAutofit/>
          </a:bodyPr>
          <a:lstStyle/>
          <a:p>
            <a:pPr marL="0" indent="0">
              <a:buNone/>
            </a:pPr>
            <a:r>
              <a:rPr lang="fr-FR" sz="3000" dirty="0" smtClean="0"/>
              <a:t>Des étapes, points de passage obligé (P. Perrenoud, C. Reverdy)</a:t>
            </a:r>
          </a:p>
          <a:p>
            <a:pPr marL="514350" indent="-514350">
              <a:buAutoNum type="arabicPeriod"/>
            </a:pPr>
            <a:r>
              <a:rPr lang="fr-FR" sz="2800" dirty="0" smtClean="0"/>
              <a:t>Choisir un projet d’action </a:t>
            </a:r>
          </a:p>
          <a:p>
            <a:pPr marL="514350" indent="-514350">
              <a:buAutoNum type="arabicPeriod"/>
            </a:pPr>
            <a:r>
              <a:rPr lang="fr-FR" sz="2800" dirty="0" smtClean="0"/>
              <a:t>Définir un enchaînement concret d’actions </a:t>
            </a:r>
          </a:p>
          <a:p>
            <a:pPr marL="514350" indent="-514350">
              <a:buAutoNum type="arabicPeriod"/>
            </a:pPr>
            <a:r>
              <a:rPr lang="fr-FR" sz="2800" dirty="0" smtClean="0"/>
              <a:t>Accepter de remplir un certain nombre de tâches nécessaires à la réussite du projet</a:t>
            </a:r>
          </a:p>
          <a:p>
            <a:pPr marL="514350" indent="-514350">
              <a:buAutoNum type="arabicPeriod"/>
            </a:pPr>
            <a:endParaRPr lang="fr-FR" sz="3200" dirty="0" smtClean="0"/>
          </a:p>
          <a:p>
            <a:pPr marL="514350" indent="-514350">
              <a:buAutoNum type="arabicPeriod"/>
            </a:pPr>
            <a:endParaRPr lang="fr-FR" sz="3200" dirty="0" smtClean="0"/>
          </a:p>
          <a:p>
            <a:pPr marL="514350" indent="-514350">
              <a:buAutoNum type="arabicPeriod"/>
            </a:pPr>
            <a:endParaRPr lang="fr-FR" sz="3200" dirty="0" smtClean="0"/>
          </a:p>
          <a:p>
            <a:pPr marL="514350" indent="-514350">
              <a:buAutoNum type="arabicPeriod"/>
            </a:pPr>
            <a:endParaRPr lang="fr-FR" sz="3200" dirty="0" smtClean="0"/>
          </a:p>
          <a:p>
            <a:endParaRPr lang="fr-FR" sz="3200" dirty="0"/>
          </a:p>
          <a:p>
            <a:endParaRPr lang="fr-FR" sz="3200" dirty="0" smtClean="0"/>
          </a:p>
          <a:p>
            <a:endParaRPr lang="fr-FR" sz="3200"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14</a:t>
            </a:fld>
            <a:endParaRPr lang="fr-FR"/>
          </a:p>
        </p:txBody>
      </p:sp>
      <p:grpSp>
        <p:nvGrpSpPr>
          <p:cNvPr id="5" name="Group 267"/>
          <p:cNvGrpSpPr>
            <a:grpSpLocks noChangeAspect="1"/>
          </p:cNvGrpSpPr>
          <p:nvPr/>
        </p:nvGrpSpPr>
        <p:grpSpPr>
          <a:xfrm>
            <a:off x="1266091" y="1938621"/>
            <a:ext cx="569715" cy="569715"/>
            <a:chOff x="1382807" y="174388"/>
            <a:chExt cx="3025589" cy="3025588"/>
          </a:xfrm>
        </p:grpSpPr>
        <p:sp>
          <p:nvSpPr>
            <p:cNvPr id="6" name="Rectangle 5"/>
            <p:cNvSpPr/>
            <p:nvPr/>
          </p:nvSpPr>
          <p:spPr>
            <a:xfrm>
              <a:off x="1382807" y="174388"/>
              <a:ext cx="3025588" cy="3025588"/>
            </a:xfrm>
            <a:prstGeom prst="rect">
              <a:avLst/>
            </a:prstGeom>
            <a:solidFill>
              <a:srgbClr val="C0392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7" name="Freeform 269"/>
            <p:cNvSpPr/>
            <p:nvPr/>
          </p:nvSpPr>
          <p:spPr>
            <a:xfrm>
              <a:off x="2189699" y="1032250"/>
              <a:ext cx="2218697" cy="2167726"/>
            </a:xfrm>
            <a:custGeom>
              <a:avLst/>
              <a:gdLst>
                <a:gd name="connsiteX0" fmla="*/ 347336 w 2218697"/>
                <a:gd name="connsiteY0" fmla="*/ 58012 h 2167726"/>
                <a:gd name="connsiteX1" fmla="*/ 544659 w 2218697"/>
                <a:gd name="connsiteY1" fmla="*/ 58012 h 2167726"/>
                <a:gd name="connsiteX2" fmla="*/ 834708 w 2218697"/>
                <a:gd name="connsiteY2" fmla="*/ 106230 h 2167726"/>
                <a:gd name="connsiteX3" fmla="*/ 1015711 w 2218697"/>
                <a:gd name="connsiteY3" fmla="*/ 240498 h 2167726"/>
                <a:gd name="connsiteX4" fmla="*/ 1118082 w 2218697"/>
                <a:gd name="connsiteY4" fmla="*/ 443756 h 2167726"/>
                <a:gd name="connsiteX5" fmla="*/ 1149980 w 2218697"/>
                <a:gd name="connsiteY5" fmla="*/ 697456 h 2167726"/>
                <a:gd name="connsiteX6" fmla="*/ 1113631 w 2218697"/>
                <a:gd name="connsiteY6" fmla="*/ 988248 h 2167726"/>
                <a:gd name="connsiteX7" fmla="*/ 1003842 w 2218697"/>
                <a:gd name="connsiteY7" fmla="*/ 1196698 h 2167726"/>
                <a:gd name="connsiteX8" fmla="*/ 820614 w 2218697"/>
                <a:gd name="connsiteY8" fmla="*/ 1322065 h 2167726"/>
                <a:gd name="connsiteX9" fmla="*/ 550593 w 2218697"/>
                <a:gd name="connsiteY9" fmla="*/ 1363607 h 2167726"/>
                <a:gd name="connsiteX10" fmla="*/ 347336 w 2218697"/>
                <a:gd name="connsiteY10" fmla="*/ 1363607 h 2167726"/>
                <a:gd name="connsiteX11" fmla="*/ 1311292 w 2218697"/>
                <a:gd name="connsiteY11" fmla="*/ 0 h 2167726"/>
                <a:gd name="connsiteX12" fmla="*/ 2218697 w 2218697"/>
                <a:gd name="connsiteY12" fmla="*/ 787144 h 2167726"/>
                <a:gd name="connsiteX13" fmla="*/ 2218697 w 2218697"/>
                <a:gd name="connsiteY13" fmla="*/ 2167726 h 2167726"/>
                <a:gd name="connsiteX14" fmla="*/ 599219 w 2218697"/>
                <a:gd name="connsiteY14" fmla="*/ 2167726 h 2167726"/>
                <a:gd name="connsiteX15" fmla="*/ 0 w 2218697"/>
                <a:gd name="connsiteY15" fmla="*/ 1647924 h 2167726"/>
                <a:gd name="connsiteX16" fmla="*/ 29283 w 2218697"/>
                <a:gd name="connsiteY16" fmla="*/ 1664969 h 2167726"/>
                <a:gd name="connsiteX17" fmla="*/ 74348 w 2218697"/>
                <a:gd name="connsiteY17" fmla="*/ 1672202 h 2167726"/>
                <a:gd name="connsiteX18" fmla="*/ 532790 w 2218697"/>
                <a:gd name="connsiteY18" fmla="*/ 1672202 h 2167726"/>
                <a:gd name="connsiteX19" fmla="*/ 972686 w 2218697"/>
                <a:gd name="connsiteY19" fmla="*/ 1616566 h 2167726"/>
                <a:gd name="connsiteX20" fmla="*/ 1286474 w 2218697"/>
                <a:gd name="connsiteY20" fmla="*/ 1442239 h 2167726"/>
                <a:gd name="connsiteX21" fmla="*/ 1484538 w 2218697"/>
                <a:gd name="connsiteY21" fmla="*/ 1135869 h 2167726"/>
                <a:gd name="connsiteX22" fmla="*/ 1553527 w 2218697"/>
                <a:gd name="connsiteY22" fmla="*/ 684104 h 2167726"/>
                <a:gd name="connsiteX23" fmla="*/ 1489731 w 2218697"/>
                <a:gd name="connsiteY23" fmla="*/ 282040 h 2167726"/>
                <a:gd name="connsiteX24" fmla="*/ 1411284 w 2218697"/>
                <a:gd name="connsiteY24" fmla="*/ 122364 h 216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18697" h="2167726">
                  <a:moveTo>
                    <a:pt x="347336" y="58012"/>
                  </a:moveTo>
                  <a:lnTo>
                    <a:pt x="544659" y="58012"/>
                  </a:lnTo>
                  <a:cubicBezTo>
                    <a:pt x="664338" y="58012"/>
                    <a:pt x="761021" y="74084"/>
                    <a:pt x="834708" y="106230"/>
                  </a:cubicBezTo>
                  <a:cubicBezTo>
                    <a:pt x="908395" y="138375"/>
                    <a:pt x="968729" y="183131"/>
                    <a:pt x="1015711" y="240498"/>
                  </a:cubicBezTo>
                  <a:cubicBezTo>
                    <a:pt x="1062693" y="297865"/>
                    <a:pt x="1096816" y="365618"/>
                    <a:pt x="1118082" y="443756"/>
                  </a:cubicBezTo>
                  <a:cubicBezTo>
                    <a:pt x="1139347" y="521894"/>
                    <a:pt x="1149980" y="606460"/>
                    <a:pt x="1149980" y="697456"/>
                  </a:cubicBezTo>
                  <a:cubicBezTo>
                    <a:pt x="1149980" y="808234"/>
                    <a:pt x="1137863" y="905165"/>
                    <a:pt x="1113631" y="988248"/>
                  </a:cubicBezTo>
                  <a:cubicBezTo>
                    <a:pt x="1089398" y="1071331"/>
                    <a:pt x="1052802" y="1140815"/>
                    <a:pt x="1003842" y="1196698"/>
                  </a:cubicBezTo>
                  <a:cubicBezTo>
                    <a:pt x="954882" y="1252581"/>
                    <a:pt x="893806" y="1294370"/>
                    <a:pt x="820614" y="1322065"/>
                  </a:cubicBezTo>
                  <a:cubicBezTo>
                    <a:pt x="747421" y="1349759"/>
                    <a:pt x="657414" y="1363607"/>
                    <a:pt x="550593" y="1363607"/>
                  </a:cubicBezTo>
                  <a:lnTo>
                    <a:pt x="347336" y="1363607"/>
                  </a:lnTo>
                  <a:close/>
                  <a:moveTo>
                    <a:pt x="1311292" y="0"/>
                  </a:moveTo>
                  <a:lnTo>
                    <a:pt x="2218697" y="787144"/>
                  </a:lnTo>
                  <a:lnTo>
                    <a:pt x="2218697" y="2167726"/>
                  </a:lnTo>
                  <a:lnTo>
                    <a:pt x="599219" y="2167726"/>
                  </a:lnTo>
                  <a:lnTo>
                    <a:pt x="0" y="1647924"/>
                  </a:lnTo>
                  <a:lnTo>
                    <a:pt x="29283" y="1664969"/>
                  </a:lnTo>
                  <a:cubicBezTo>
                    <a:pt x="43006" y="1669791"/>
                    <a:pt x="58028" y="1672202"/>
                    <a:pt x="74348" y="1672202"/>
                  </a:cubicBezTo>
                  <a:lnTo>
                    <a:pt x="532790" y="1672202"/>
                  </a:lnTo>
                  <a:cubicBezTo>
                    <a:pt x="702913" y="1672202"/>
                    <a:pt x="849545" y="1653656"/>
                    <a:pt x="972686" y="1616566"/>
                  </a:cubicBezTo>
                  <a:cubicBezTo>
                    <a:pt x="1095827" y="1579475"/>
                    <a:pt x="1200423" y="1521366"/>
                    <a:pt x="1286474" y="1442239"/>
                  </a:cubicBezTo>
                  <a:cubicBezTo>
                    <a:pt x="1372524" y="1363112"/>
                    <a:pt x="1438546" y="1260989"/>
                    <a:pt x="1484538" y="1135869"/>
                  </a:cubicBezTo>
                  <a:cubicBezTo>
                    <a:pt x="1530531" y="1010750"/>
                    <a:pt x="1553527" y="860161"/>
                    <a:pt x="1553527" y="684104"/>
                  </a:cubicBezTo>
                  <a:cubicBezTo>
                    <a:pt x="1553527" y="531784"/>
                    <a:pt x="1532262" y="397763"/>
                    <a:pt x="1489731" y="282040"/>
                  </a:cubicBezTo>
                  <a:cubicBezTo>
                    <a:pt x="1468466" y="224179"/>
                    <a:pt x="1442317" y="170953"/>
                    <a:pt x="1411284" y="122364"/>
                  </a:cubicBezTo>
                  <a:close/>
                </a:path>
              </a:pathLst>
            </a:custGeom>
            <a:solidFill>
              <a:srgbClr val="000000">
                <a:alpha val="20000"/>
              </a:srgbClr>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8" name="Freeform 270"/>
            <p:cNvSpPr/>
            <p:nvPr/>
          </p:nvSpPr>
          <p:spPr>
            <a:xfrm>
              <a:off x="2148324" y="784634"/>
              <a:ext cx="1594902" cy="1919818"/>
            </a:xfrm>
            <a:custGeom>
              <a:avLst/>
              <a:gdLst/>
              <a:ahLst/>
              <a:cxnLst/>
              <a:rect l="l" t="t" r="r" b="b"/>
              <a:pathLst>
                <a:path w="1594902" h="1919818">
                  <a:moveTo>
                    <a:pt x="115723" y="0"/>
                  </a:moveTo>
                  <a:lnTo>
                    <a:pt x="608288" y="0"/>
                  </a:lnTo>
                  <a:cubicBezTo>
                    <a:pt x="779400" y="0"/>
                    <a:pt x="924549" y="20029"/>
                    <a:pt x="1043733" y="60087"/>
                  </a:cubicBezTo>
                  <a:cubicBezTo>
                    <a:pt x="1162918" y="100145"/>
                    <a:pt x="1263311" y="159490"/>
                    <a:pt x="1344910" y="238123"/>
                  </a:cubicBezTo>
                  <a:cubicBezTo>
                    <a:pt x="1426510" y="316755"/>
                    <a:pt x="1488575" y="413933"/>
                    <a:pt x="1531106" y="529656"/>
                  </a:cubicBezTo>
                  <a:cubicBezTo>
                    <a:pt x="1573637" y="645379"/>
                    <a:pt x="1594902" y="779400"/>
                    <a:pt x="1594902" y="931720"/>
                  </a:cubicBezTo>
                  <a:cubicBezTo>
                    <a:pt x="1594902" y="1107777"/>
                    <a:pt x="1571906" y="1258366"/>
                    <a:pt x="1525913" y="1383485"/>
                  </a:cubicBezTo>
                  <a:cubicBezTo>
                    <a:pt x="1479921" y="1508605"/>
                    <a:pt x="1413899" y="1610728"/>
                    <a:pt x="1327849" y="1689855"/>
                  </a:cubicBezTo>
                  <a:cubicBezTo>
                    <a:pt x="1241798" y="1768982"/>
                    <a:pt x="1137202" y="1827091"/>
                    <a:pt x="1014061" y="1864182"/>
                  </a:cubicBezTo>
                  <a:cubicBezTo>
                    <a:pt x="890920" y="1901272"/>
                    <a:pt x="744288" y="1919818"/>
                    <a:pt x="574165" y="1919818"/>
                  </a:cubicBezTo>
                  <a:lnTo>
                    <a:pt x="115723" y="1919818"/>
                  </a:lnTo>
                  <a:cubicBezTo>
                    <a:pt x="83083" y="1919818"/>
                    <a:pt x="55636" y="1910174"/>
                    <a:pt x="33381" y="1890887"/>
                  </a:cubicBezTo>
                  <a:cubicBezTo>
                    <a:pt x="11127" y="1871600"/>
                    <a:pt x="0" y="1840196"/>
                    <a:pt x="0" y="1796676"/>
                  </a:cubicBezTo>
                  <a:lnTo>
                    <a:pt x="0" y="123141"/>
                  </a:lnTo>
                  <a:cubicBezTo>
                    <a:pt x="0" y="79621"/>
                    <a:pt x="11127" y="48218"/>
                    <a:pt x="33381" y="28931"/>
                  </a:cubicBezTo>
                  <a:cubicBezTo>
                    <a:pt x="55636" y="9643"/>
                    <a:pt x="83083" y="0"/>
                    <a:pt x="115723" y="0"/>
                  </a:cubicBezTo>
                  <a:close/>
                  <a:moveTo>
                    <a:pt x="388711" y="305628"/>
                  </a:moveTo>
                  <a:lnTo>
                    <a:pt x="388711" y="1611223"/>
                  </a:lnTo>
                  <a:lnTo>
                    <a:pt x="591968" y="1611223"/>
                  </a:lnTo>
                  <a:cubicBezTo>
                    <a:pt x="698789" y="1611223"/>
                    <a:pt x="788796" y="1597375"/>
                    <a:pt x="861989" y="1569681"/>
                  </a:cubicBezTo>
                  <a:cubicBezTo>
                    <a:pt x="935181" y="1541986"/>
                    <a:pt x="996257" y="1500197"/>
                    <a:pt x="1045217" y="1444314"/>
                  </a:cubicBezTo>
                  <a:cubicBezTo>
                    <a:pt x="1094177" y="1388431"/>
                    <a:pt x="1130773" y="1318947"/>
                    <a:pt x="1155006" y="1235864"/>
                  </a:cubicBezTo>
                  <a:cubicBezTo>
                    <a:pt x="1179238" y="1152781"/>
                    <a:pt x="1191355" y="1055850"/>
                    <a:pt x="1191355" y="945072"/>
                  </a:cubicBezTo>
                  <a:cubicBezTo>
                    <a:pt x="1191355" y="854076"/>
                    <a:pt x="1180722" y="769510"/>
                    <a:pt x="1159457" y="691372"/>
                  </a:cubicBezTo>
                  <a:cubicBezTo>
                    <a:pt x="1138191" y="613234"/>
                    <a:pt x="1104068" y="545481"/>
                    <a:pt x="1057086" y="488114"/>
                  </a:cubicBezTo>
                  <a:cubicBezTo>
                    <a:pt x="1010104" y="430747"/>
                    <a:pt x="949770" y="385991"/>
                    <a:pt x="876083" y="353846"/>
                  </a:cubicBezTo>
                  <a:cubicBezTo>
                    <a:pt x="802396" y="321700"/>
                    <a:pt x="705713" y="305628"/>
                    <a:pt x="586034" y="305628"/>
                  </a:cubicBezTo>
                  <a:lnTo>
                    <a:pt x="388711" y="305628"/>
                  </a:ln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08485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274790"/>
            <a:ext cx="10390010" cy="911180"/>
          </a:xfrm>
        </p:spPr>
        <p:txBody>
          <a:bodyPr/>
          <a:lstStyle/>
          <a:p>
            <a:r>
              <a:rPr lang="fr-FR" dirty="0" smtClean="0"/>
              <a:t>La « démarche de projet » pour l’élève</a:t>
            </a:r>
            <a:endParaRPr lang="fr-FR" dirty="0"/>
          </a:p>
        </p:txBody>
      </p:sp>
      <p:sp>
        <p:nvSpPr>
          <p:cNvPr id="3" name="Espace réservé du contenu 2"/>
          <p:cNvSpPr>
            <a:spLocks noGrp="1"/>
          </p:cNvSpPr>
          <p:nvPr>
            <p:ph idx="1"/>
          </p:nvPr>
        </p:nvSpPr>
        <p:spPr>
          <a:xfrm>
            <a:off x="1730498" y="1096118"/>
            <a:ext cx="9643164" cy="5339847"/>
          </a:xfrm>
        </p:spPr>
        <p:txBody>
          <a:bodyPr anchor="t">
            <a:normAutofit/>
          </a:bodyPr>
          <a:lstStyle/>
          <a:p>
            <a:pPr marL="0" indent="0">
              <a:buNone/>
            </a:pPr>
            <a:r>
              <a:rPr lang="fr-FR" dirty="0" smtClean="0"/>
              <a:t>Une proposition inspirée des travaux de Ph. Perrenoud au sujet de la pédagogie du projet : </a:t>
            </a:r>
          </a:p>
          <a:p>
            <a:pPr marL="0" indent="0">
              <a:spcBef>
                <a:spcPts val="1200"/>
              </a:spcBef>
              <a:buNone/>
            </a:pPr>
            <a:r>
              <a:rPr lang="fr-FR" dirty="0" smtClean="0"/>
              <a:t>Une démarche de projet doit permettre chez l’élève :</a:t>
            </a:r>
          </a:p>
          <a:p>
            <a:r>
              <a:rPr lang="fr-FR" dirty="0" smtClean="0"/>
              <a:t>De décider d’une action à mettre en œuvre</a:t>
            </a:r>
          </a:p>
          <a:p>
            <a:r>
              <a:rPr lang="fr-FR" dirty="0" smtClean="0"/>
              <a:t>De s’orienter </a:t>
            </a:r>
            <a:r>
              <a:rPr lang="fr-FR" dirty="0"/>
              <a:t>vers une production </a:t>
            </a:r>
            <a:r>
              <a:rPr lang="fr-FR" dirty="0" smtClean="0"/>
              <a:t>concrète</a:t>
            </a:r>
            <a:endParaRPr lang="fr-FR" dirty="0"/>
          </a:p>
          <a:p>
            <a:r>
              <a:rPr lang="fr-FR" dirty="0" smtClean="0"/>
              <a:t>D’accepter un </a:t>
            </a:r>
            <a:r>
              <a:rPr lang="fr-FR" dirty="0"/>
              <a:t>ensemble de tâches </a:t>
            </a:r>
            <a:endParaRPr lang="fr-FR" dirty="0" smtClean="0"/>
          </a:p>
          <a:p>
            <a:r>
              <a:rPr lang="fr-FR" dirty="0" smtClean="0"/>
              <a:t>De susciter </a:t>
            </a:r>
            <a:r>
              <a:rPr lang="fr-FR" dirty="0"/>
              <a:t>l’apprentissages de savoirs et de savoir-faire de </a:t>
            </a:r>
            <a:r>
              <a:rPr lang="fr-FR" dirty="0" smtClean="0"/>
              <a:t>« gestion </a:t>
            </a:r>
            <a:r>
              <a:rPr lang="fr-FR" dirty="0"/>
              <a:t>de </a:t>
            </a:r>
            <a:r>
              <a:rPr lang="fr-FR" dirty="0" smtClean="0"/>
              <a:t>projet »</a:t>
            </a:r>
            <a:endParaRPr lang="fr-FR" dirty="0"/>
          </a:p>
          <a:p>
            <a:r>
              <a:rPr lang="fr-FR" dirty="0" smtClean="0"/>
              <a:t>De favoriser </a:t>
            </a:r>
            <a:r>
              <a:rPr lang="fr-FR" dirty="0"/>
              <a:t>en même temps des apprentissages </a:t>
            </a:r>
            <a:r>
              <a:rPr lang="fr-FR" dirty="0" smtClean="0"/>
              <a:t>identifiés et planifiés figurant </a:t>
            </a:r>
            <a:r>
              <a:rPr lang="fr-FR" dirty="0"/>
              <a:t>au programme d’une ou plusieurs disciplines </a:t>
            </a:r>
            <a:endParaRPr lang="fr-FR" dirty="0" smtClean="0"/>
          </a:p>
          <a:p>
            <a:r>
              <a:rPr lang="fr-FR" dirty="0" smtClean="0"/>
              <a:t>D’évaluer le résultat final </a:t>
            </a:r>
            <a:endParaRPr lang="fr-FR" dirty="0"/>
          </a:p>
          <a:p>
            <a:endParaRPr lang="fr-FR"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15</a:t>
            </a:fld>
            <a:endParaRPr lang="fr-FR"/>
          </a:p>
        </p:txBody>
      </p:sp>
      <p:sp>
        <p:nvSpPr>
          <p:cNvPr id="6" name="Flèche vers le bas 5"/>
          <p:cNvSpPr/>
          <p:nvPr/>
        </p:nvSpPr>
        <p:spPr>
          <a:xfrm>
            <a:off x="11215399" y="454818"/>
            <a:ext cx="894724" cy="59918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3200" dirty="0" smtClean="0"/>
              <a:t>Etayage par l’adulte</a:t>
            </a:r>
            <a:endParaRPr lang="fr-FR" sz="3200" dirty="0"/>
          </a:p>
        </p:txBody>
      </p:sp>
      <p:grpSp>
        <p:nvGrpSpPr>
          <p:cNvPr id="7" name="Group 338"/>
          <p:cNvGrpSpPr>
            <a:grpSpLocks noChangeAspect="1"/>
          </p:cNvGrpSpPr>
          <p:nvPr/>
        </p:nvGrpSpPr>
        <p:grpSpPr>
          <a:xfrm>
            <a:off x="1600206" y="1070691"/>
            <a:ext cx="400357" cy="400357"/>
            <a:chOff x="1382807" y="174388"/>
            <a:chExt cx="3025588" cy="3025588"/>
          </a:xfrm>
        </p:grpSpPr>
        <p:sp>
          <p:nvSpPr>
            <p:cNvPr id="8" name="Rectangle 7"/>
            <p:cNvSpPr/>
            <p:nvPr/>
          </p:nvSpPr>
          <p:spPr>
            <a:xfrm>
              <a:off x="1382807" y="174388"/>
              <a:ext cx="3025588" cy="3025588"/>
            </a:xfrm>
            <a:prstGeom prst="rect">
              <a:avLst/>
            </a:prstGeom>
            <a:solidFill>
              <a:srgbClr val="E7E6E6">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9" name="TextBox 340"/>
            <p:cNvSpPr txBox="1"/>
            <p:nvPr/>
          </p:nvSpPr>
          <p:spPr>
            <a:xfrm>
              <a:off x="2349291" y="813177"/>
              <a:ext cx="2059104" cy="2386798"/>
            </a:xfrm>
            <a:custGeom>
              <a:avLst/>
              <a:gdLst>
                <a:gd name="connsiteX0" fmla="*/ 1326726 w 2059104"/>
                <a:gd name="connsiteY0" fmla="*/ 12482 h 2386798"/>
                <a:gd name="connsiteX1" fmla="*/ 2059104 w 2059104"/>
                <a:gd name="connsiteY1" fmla="*/ 647796 h 2386798"/>
                <a:gd name="connsiteX2" fmla="*/ 2059104 w 2059104"/>
                <a:gd name="connsiteY2" fmla="*/ 2386798 h 2386798"/>
                <a:gd name="connsiteX3" fmla="*/ 714958 w 2059104"/>
                <a:gd name="connsiteY3" fmla="*/ 2386798 h 2386798"/>
                <a:gd name="connsiteX4" fmla="*/ 0 w 2059104"/>
                <a:gd name="connsiteY4" fmla="*/ 1766596 h 2386798"/>
                <a:gd name="connsiteX5" fmla="*/ 77929 w 2059104"/>
                <a:gd name="connsiteY5" fmla="*/ 1823212 h 2386798"/>
                <a:gd name="connsiteX6" fmla="*/ 210713 w 2059104"/>
                <a:gd name="connsiteY6" fmla="*/ 1880147 h 2386798"/>
                <a:gd name="connsiteX7" fmla="*/ 535628 w 2059104"/>
                <a:gd name="connsiteY7" fmla="*/ 1925397 h 2386798"/>
                <a:gd name="connsiteX8" fmla="*/ 876863 w 2059104"/>
                <a:gd name="connsiteY8" fmla="*/ 1874954 h 2386798"/>
                <a:gd name="connsiteX9" fmla="*/ 1126113 w 2059104"/>
                <a:gd name="connsiteY9" fmla="*/ 1728074 h 2386798"/>
                <a:gd name="connsiteX10" fmla="*/ 1278927 w 2059104"/>
                <a:gd name="connsiteY10" fmla="*/ 1492177 h 2386798"/>
                <a:gd name="connsiteX11" fmla="*/ 1330854 w 2059104"/>
                <a:gd name="connsiteY11" fmla="*/ 1176164 h 2386798"/>
                <a:gd name="connsiteX12" fmla="*/ 1330854 w 2059104"/>
                <a:gd name="connsiteY12" fmla="*/ 24866 h 2386798"/>
                <a:gd name="connsiteX13" fmla="*/ 143872 w 2059104"/>
                <a:gd name="connsiteY13" fmla="*/ 0 h 2386798"/>
                <a:gd name="connsiteX14" fmla="*/ 945110 w 2059104"/>
                <a:gd name="connsiteY14" fmla="*/ 695047 h 2386798"/>
                <a:gd name="connsiteX15" fmla="*/ 945110 w 2059104"/>
                <a:gd name="connsiteY15" fmla="*/ 1180615 h 2386798"/>
                <a:gd name="connsiteX16" fmla="*/ 917663 w 2059104"/>
                <a:gd name="connsiteY16" fmla="*/ 1360876 h 2386798"/>
                <a:gd name="connsiteX17" fmla="*/ 839773 w 2059104"/>
                <a:gd name="connsiteY17" fmla="*/ 1494403 h 2386798"/>
                <a:gd name="connsiteX18" fmla="*/ 716631 w 2059104"/>
                <a:gd name="connsiteY18" fmla="*/ 1576744 h 2386798"/>
                <a:gd name="connsiteX19" fmla="*/ 551948 w 2059104"/>
                <a:gd name="connsiteY19" fmla="*/ 1604933 h 2386798"/>
                <a:gd name="connsiteX20" fmla="*/ 388007 w 2059104"/>
                <a:gd name="connsiteY20" fmla="*/ 1577486 h 2386798"/>
                <a:gd name="connsiteX21" fmla="*/ 261899 w 2059104"/>
                <a:gd name="connsiteY21" fmla="*/ 1495144 h 2386798"/>
                <a:gd name="connsiteX22" fmla="*/ 181041 w 2059104"/>
                <a:gd name="connsiteY22" fmla="*/ 1356425 h 2386798"/>
                <a:gd name="connsiteX23" fmla="*/ 152852 w 2059104"/>
                <a:gd name="connsiteY23" fmla="*/ 1158360 h 2386798"/>
                <a:gd name="connsiteX24" fmla="*/ 152852 w 2059104"/>
                <a:gd name="connsiteY24" fmla="*/ 24866 h 238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59104" h="2386798">
                  <a:moveTo>
                    <a:pt x="1326726" y="12482"/>
                  </a:moveTo>
                  <a:lnTo>
                    <a:pt x="2059104" y="647796"/>
                  </a:lnTo>
                  <a:lnTo>
                    <a:pt x="2059104" y="2386798"/>
                  </a:lnTo>
                  <a:lnTo>
                    <a:pt x="714958" y="2386798"/>
                  </a:lnTo>
                  <a:lnTo>
                    <a:pt x="0" y="1766596"/>
                  </a:lnTo>
                  <a:lnTo>
                    <a:pt x="77929" y="1823212"/>
                  </a:lnTo>
                  <a:cubicBezTo>
                    <a:pt x="118481" y="1846085"/>
                    <a:pt x="162743" y="1865063"/>
                    <a:pt x="210713" y="1880147"/>
                  </a:cubicBezTo>
                  <a:cubicBezTo>
                    <a:pt x="306655" y="1910314"/>
                    <a:pt x="414960" y="1925397"/>
                    <a:pt x="535628" y="1925397"/>
                  </a:cubicBezTo>
                  <a:cubicBezTo>
                    <a:pt x="664210" y="1925397"/>
                    <a:pt x="777955" y="1908583"/>
                    <a:pt x="876863" y="1874954"/>
                  </a:cubicBezTo>
                  <a:cubicBezTo>
                    <a:pt x="975772" y="1841325"/>
                    <a:pt x="1058856" y="1792365"/>
                    <a:pt x="1126113" y="1728074"/>
                  </a:cubicBezTo>
                  <a:cubicBezTo>
                    <a:pt x="1193371" y="1663784"/>
                    <a:pt x="1244309" y="1585151"/>
                    <a:pt x="1278927" y="1492177"/>
                  </a:cubicBezTo>
                  <a:cubicBezTo>
                    <a:pt x="1313545" y="1399203"/>
                    <a:pt x="1330854" y="1293865"/>
                    <a:pt x="1330854" y="1176164"/>
                  </a:cubicBezTo>
                  <a:lnTo>
                    <a:pt x="1330854" y="24866"/>
                  </a:lnTo>
                  <a:close/>
                  <a:moveTo>
                    <a:pt x="143872" y="0"/>
                  </a:moveTo>
                  <a:lnTo>
                    <a:pt x="945110" y="695047"/>
                  </a:lnTo>
                  <a:lnTo>
                    <a:pt x="945110" y="1180615"/>
                  </a:lnTo>
                  <a:cubicBezTo>
                    <a:pt x="945110" y="1247873"/>
                    <a:pt x="935961" y="1307960"/>
                    <a:pt x="917663" y="1360876"/>
                  </a:cubicBezTo>
                  <a:cubicBezTo>
                    <a:pt x="899365" y="1413792"/>
                    <a:pt x="873402" y="1458301"/>
                    <a:pt x="839773" y="1494403"/>
                  </a:cubicBezTo>
                  <a:cubicBezTo>
                    <a:pt x="806144" y="1530504"/>
                    <a:pt x="765097" y="1557951"/>
                    <a:pt x="716631" y="1576744"/>
                  </a:cubicBezTo>
                  <a:cubicBezTo>
                    <a:pt x="668166" y="1595537"/>
                    <a:pt x="613272" y="1604933"/>
                    <a:pt x="551948" y="1604933"/>
                  </a:cubicBezTo>
                  <a:cubicBezTo>
                    <a:pt x="491614" y="1604933"/>
                    <a:pt x="436967" y="1595784"/>
                    <a:pt x="388007" y="1577486"/>
                  </a:cubicBezTo>
                  <a:cubicBezTo>
                    <a:pt x="339047" y="1559188"/>
                    <a:pt x="297011" y="1531740"/>
                    <a:pt x="261899" y="1495144"/>
                  </a:cubicBezTo>
                  <a:cubicBezTo>
                    <a:pt x="226786" y="1458548"/>
                    <a:pt x="199833" y="1412308"/>
                    <a:pt x="181041" y="1356425"/>
                  </a:cubicBezTo>
                  <a:cubicBezTo>
                    <a:pt x="162248" y="1300541"/>
                    <a:pt x="152852" y="1234520"/>
                    <a:pt x="152852" y="1158360"/>
                  </a:cubicBezTo>
                  <a:lnTo>
                    <a:pt x="152852" y="24866"/>
                  </a:lnTo>
                  <a:close/>
                </a:path>
              </a:pathLst>
            </a:custGeom>
            <a:solidFill>
              <a:srgbClr val="000000">
                <a:alpha val="20000"/>
              </a:srgbClr>
            </a:solidFill>
            <a:ln w="12700" cap="flat" cmpd="sng" algn="ctr">
              <a:noFill/>
              <a:prstDash val="solid"/>
              <a:miter lim="800000"/>
            </a:ln>
            <a:effectLst/>
          </p:spPr>
          <p:txBody>
            <a:bodyPr wrap="square" rtlCol="0" anchor="ctr">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0" name="Freeform 341"/>
            <p:cNvSpPr/>
            <p:nvPr/>
          </p:nvSpPr>
          <p:spPr>
            <a:xfrm>
              <a:off x="2111949" y="775733"/>
              <a:ext cx="1568197" cy="1962843"/>
            </a:xfrm>
            <a:custGeom>
              <a:avLst/>
              <a:gdLst/>
              <a:ahLst/>
              <a:cxnLst/>
              <a:rect l="l" t="t" r="r" b="b"/>
              <a:pathLst>
                <a:path w="1568197" h="1962843">
                  <a:moveTo>
                    <a:pt x="195839" y="0"/>
                  </a:moveTo>
                  <a:cubicBezTo>
                    <a:pt x="233424" y="0"/>
                    <a:pt x="264581" y="1484"/>
                    <a:pt x="289308" y="4451"/>
                  </a:cubicBezTo>
                  <a:cubicBezTo>
                    <a:pt x="314035" y="7418"/>
                    <a:pt x="333817" y="11374"/>
                    <a:pt x="348653" y="16320"/>
                  </a:cubicBezTo>
                  <a:cubicBezTo>
                    <a:pt x="363489" y="21265"/>
                    <a:pt x="374122" y="27694"/>
                    <a:pt x="380551" y="35607"/>
                  </a:cubicBezTo>
                  <a:cubicBezTo>
                    <a:pt x="386980" y="43520"/>
                    <a:pt x="390195" y="52422"/>
                    <a:pt x="390195" y="62312"/>
                  </a:cubicBezTo>
                  <a:lnTo>
                    <a:pt x="390195" y="1195806"/>
                  </a:lnTo>
                  <a:cubicBezTo>
                    <a:pt x="390195" y="1271966"/>
                    <a:pt x="399591" y="1337987"/>
                    <a:pt x="418384" y="1393871"/>
                  </a:cubicBezTo>
                  <a:cubicBezTo>
                    <a:pt x="437176" y="1449754"/>
                    <a:pt x="464129" y="1495994"/>
                    <a:pt x="499242" y="1532590"/>
                  </a:cubicBezTo>
                  <a:cubicBezTo>
                    <a:pt x="534354" y="1569186"/>
                    <a:pt x="576390" y="1596634"/>
                    <a:pt x="625350" y="1614932"/>
                  </a:cubicBezTo>
                  <a:cubicBezTo>
                    <a:pt x="674310" y="1633230"/>
                    <a:pt x="728957" y="1642379"/>
                    <a:pt x="789291" y="1642379"/>
                  </a:cubicBezTo>
                  <a:cubicBezTo>
                    <a:pt x="850615" y="1642379"/>
                    <a:pt x="905509" y="1632983"/>
                    <a:pt x="953974" y="1614190"/>
                  </a:cubicBezTo>
                  <a:cubicBezTo>
                    <a:pt x="1002440" y="1595397"/>
                    <a:pt x="1043487" y="1567950"/>
                    <a:pt x="1077116" y="1531849"/>
                  </a:cubicBezTo>
                  <a:cubicBezTo>
                    <a:pt x="1110745" y="1495747"/>
                    <a:pt x="1136708" y="1451238"/>
                    <a:pt x="1155006" y="1398322"/>
                  </a:cubicBezTo>
                  <a:cubicBezTo>
                    <a:pt x="1173304" y="1345406"/>
                    <a:pt x="1182453" y="1285319"/>
                    <a:pt x="1182453" y="1218061"/>
                  </a:cubicBezTo>
                  <a:lnTo>
                    <a:pt x="1182453" y="62312"/>
                  </a:lnTo>
                  <a:cubicBezTo>
                    <a:pt x="1182453" y="52422"/>
                    <a:pt x="1185421" y="43520"/>
                    <a:pt x="1191355" y="35607"/>
                  </a:cubicBezTo>
                  <a:cubicBezTo>
                    <a:pt x="1197290" y="27694"/>
                    <a:pt x="1207675" y="21265"/>
                    <a:pt x="1222511" y="16320"/>
                  </a:cubicBezTo>
                  <a:cubicBezTo>
                    <a:pt x="1237348" y="11374"/>
                    <a:pt x="1257377" y="7418"/>
                    <a:pt x="1282598" y="4451"/>
                  </a:cubicBezTo>
                  <a:cubicBezTo>
                    <a:pt x="1307820" y="1484"/>
                    <a:pt x="1339224" y="0"/>
                    <a:pt x="1376809" y="0"/>
                  </a:cubicBezTo>
                  <a:cubicBezTo>
                    <a:pt x="1414394" y="0"/>
                    <a:pt x="1445303" y="1484"/>
                    <a:pt x="1469536" y="4451"/>
                  </a:cubicBezTo>
                  <a:cubicBezTo>
                    <a:pt x="1493769" y="7418"/>
                    <a:pt x="1513303" y="11374"/>
                    <a:pt x="1528139" y="16320"/>
                  </a:cubicBezTo>
                  <a:cubicBezTo>
                    <a:pt x="1542976" y="21265"/>
                    <a:pt x="1553361" y="27694"/>
                    <a:pt x="1559296" y="35607"/>
                  </a:cubicBezTo>
                  <a:cubicBezTo>
                    <a:pt x="1565230" y="43520"/>
                    <a:pt x="1568197" y="52422"/>
                    <a:pt x="1568197" y="62312"/>
                  </a:cubicBezTo>
                  <a:lnTo>
                    <a:pt x="1568197" y="1213610"/>
                  </a:lnTo>
                  <a:cubicBezTo>
                    <a:pt x="1568197" y="1331311"/>
                    <a:pt x="1550888" y="1436649"/>
                    <a:pt x="1516270" y="1529623"/>
                  </a:cubicBezTo>
                  <a:cubicBezTo>
                    <a:pt x="1481652" y="1622597"/>
                    <a:pt x="1430714" y="1701230"/>
                    <a:pt x="1363456" y="1765520"/>
                  </a:cubicBezTo>
                  <a:cubicBezTo>
                    <a:pt x="1296199" y="1829811"/>
                    <a:pt x="1213115" y="1878771"/>
                    <a:pt x="1114206" y="1912400"/>
                  </a:cubicBezTo>
                  <a:cubicBezTo>
                    <a:pt x="1015298" y="1946029"/>
                    <a:pt x="901553" y="1962843"/>
                    <a:pt x="772971" y="1962843"/>
                  </a:cubicBezTo>
                  <a:cubicBezTo>
                    <a:pt x="652303" y="1962843"/>
                    <a:pt x="543998" y="1947760"/>
                    <a:pt x="448056" y="1917593"/>
                  </a:cubicBezTo>
                  <a:cubicBezTo>
                    <a:pt x="352115" y="1887425"/>
                    <a:pt x="271010" y="1841680"/>
                    <a:pt x="204741" y="1780357"/>
                  </a:cubicBezTo>
                  <a:cubicBezTo>
                    <a:pt x="138472" y="1719033"/>
                    <a:pt x="87781" y="1642626"/>
                    <a:pt x="52669" y="1551136"/>
                  </a:cubicBezTo>
                  <a:cubicBezTo>
                    <a:pt x="17556" y="1459645"/>
                    <a:pt x="0" y="1352576"/>
                    <a:pt x="0" y="1229930"/>
                  </a:cubicBezTo>
                  <a:lnTo>
                    <a:pt x="0" y="62312"/>
                  </a:lnTo>
                  <a:cubicBezTo>
                    <a:pt x="0" y="52422"/>
                    <a:pt x="2967" y="43520"/>
                    <a:pt x="8902" y="35607"/>
                  </a:cubicBezTo>
                  <a:cubicBezTo>
                    <a:pt x="14836" y="27694"/>
                    <a:pt x="25469" y="21265"/>
                    <a:pt x="40800" y="16320"/>
                  </a:cubicBezTo>
                  <a:cubicBezTo>
                    <a:pt x="56131" y="11374"/>
                    <a:pt x="76160" y="7418"/>
                    <a:pt x="100887" y="4451"/>
                  </a:cubicBezTo>
                  <a:cubicBezTo>
                    <a:pt x="125614" y="1484"/>
                    <a:pt x="157265" y="0"/>
                    <a:pt x="195839"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11" name="Group 338"/>
          <p:cNvGrpSpPr>
            <a:grpSpLocks noChangeAspect="1"/>
          </p:cNvGrpSpPr>
          <p:nvPr/>
        </p:nvGrpSpPr>
        <p:grpSpPr>
          <a:xfrm>
            <a:off x="1611926" y="2014407"/>
            <a:ext cx="400357" cy="400357"/>
            <a:chOff x="1382807" y="174388"/>
            <a:chExt cx="3025588" cy="3025588"/>
          </a:xfrm>
        </p:grpSpPr>
        <p:sp>
          <p:nvSpPr>
            <p:cNvPr id="12" name="Rectangle 11"/>
            <p:cNvSpPr/>
            <p:nvPr/>
          </p:nvSpPr>
          <p:spPr>
            <a:xfrm>
              <a:off x="1382807" y="174388"/>
              <a:ext cx="3025588" cy="3025588"/>
            </a:xfrm>
            <a:prstGeom prst="rect">
              <a:avLst/>
            </a:prstGeom>
            <a:solidFill>
              <a:srgbClr val="E7E6E6">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3" name="TextBox 340"/>
            <p:cNvSpPr txBox="1"/>
            <p:nvPr/>
          </p:nvSpPr>
          <p:spPr>
            <a:xfrm>
              <a:off x="2349291" y="813177"/>
              <a:ext cx="2059104" cy="2386798"/>
            </a:xfrm>
            <a:custGeom>
              <a:avLst/>
              <a:gdLst>
                <a:gd name="connsiteX0" fmla="*/ 1326726 w 2059104"/>
                <a:gd name="connsiteY0" fmla="*/ 12482 h 2386798"/>
                <a:gd name="connsiteX1" fmla="*/ 2059104 w 2059104"/>
                <a:gd name="connsiteY1" fmla="*/ 647796 h 2386798"/>
                <a:gd name="connsiteX2" fmla="*/ 2059104 w 2059104"/>
                <a:gd name="connsiteY2" fmla="*/ 2386798 h 2386798"/>
                <a:gd name="connsiteX3" fmla="*/ 714958 w 2059104"/>
                <a:gd name="connsiteY3" fmla="*/ 2386798 h 2386798"/>
                <a:gd name="connsiteX4" fmla="*/ 0 w 2059104"/>
                <a:gd name="connsiteY4" fmla="*/ 1766596 h 2386798"/>
                <a:gd name="connsiteX5" fmla="*/ 77929 w 2059104"/>
                <a:gd name="connsiteY5" fmla="*/ 1823212 h 2386798"/>
                <a:gd name="connsiteX6" fmla="*/ 210713 w 2059104"/>
                <a:gd name="connsiteY6" fmla="*/ 1880147 h 2386798"/>
                <a:gd name="connsiteX7" fmla="*/ 535628 w 2059104"/>
                <a:gd name="connsiteY7" fmla="*/ 1925397 h 2386798"/>
                <a:gd name="connsiteX8" fmla="*/ 876863 w 2059104"/>
                <a:gd name="connsiteY8" fmla="*/ 1874954 h 2386798"/>
                <a:gd name="connsiteX9" fmla="*/ 1126113 w 2059104"/>
                <a:gd name="connsiteY9" fmla="*/ 1728074 h 2386798"/>
                <a:gd name="connsiteX10" fmla="*/ 1278927 w 2059104"/>
                <a:gd name="connsiteY10" fmla="*/ 1492177 h 2386798"/>
                <a:gd name="connsiteX11" fmla="*/ 1330854 w 2059104"/>
                <a:gd name="connsiteY11" fmla="*/ 1176164 h 2386798"/>
                <a:gd name="connsiteX12" fmla="*/ 1330854 w 2059104"/>
                <a:gd name="connsiteY12" fmla="*/ 24866 h 2386798"/>
                <a:gd name="connsiteX13" fmla="*/ 143872 w 2059104"/>
                <a:gd name="connsiteY13" fmla="*/ 0 h 2386798"/>
                <a:gd name="connsiteX14" fmla="*/ 945110 w 2059104"/>
                <a:gd name="connsiteY14" fmla="*/ 695047 h 2386798"/>
                <a:gd name="connsiteX15" fmla="*/ 945110 w 2059104"/>
                <a:gd name="connsiteY15" fmla="*/ 1180615 h 2386798"/>
                <a:gd name="connsiteX16" fmla="*/ 917663 w 2059104"/>
                <a:gd name="connsiteY16" fmla="*/ 1360876 h 2386798"/>
                <a:gd name="connsiteX17" fmla="*/ 839773 w 2059104"/>
                <a:gd name="connsiteY17" fmla="*/ 1494403 h 2386798"/>
                <a:gd name="connsiteX18" fmla="*/ 716631 w 2059104"/>
                <a:gd name="connsiteY18" fmla="*/ 1576744 h 2386798"/>
                <a:gd name="connsiteX19" fmla="*/ 551948 w 2059104"/>
                <a:gd name="connsiteY19" fmla="*/ 1604933 h 2386798"/>
                <a:gd name="connsiteX20" fmla="*/ 388007 w 2059104"/>
                <a:gd name="connsiteY20" fmla="*/ 1577486 h 2386798"/>
                <a:gd name="connsiteX21" fmla="*/ 261899 w 2059104"/>
                <a:gd name="connsiteY21" fmla="*/ 1495144 h 2386798"/>
                <a:gd name="connsiteX22" fmla="*/ 181041 w 2059104"/>
                <a:gd name="connsiteY22" fmla="*/ 1356425 h 2386798"/>
                <a:gd name="connsiteX23" fmla="*/ 152852 w 2059104"/>
                <a:gd name="connsiteY23" fmla="*/ 1158360 h 2386798"/>
                <a:gd name="connsiteX24" fmla="*/ 152852 w 2059104"/>
                <a:gd name="connsiteY24" fmla="*/ 24866 h 238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59104" h="2386798">
                  <a:moveTo>
                    <a:pt x="1326726" y="12482"/>
                  </a:moveTo>
                  <a:lnTo>
                    <a:pt x="2059104" y="647796"/>
                  </a:lnTo>
                  <a:lnTo>
                    <a:pt x="2059104" y="2386798"/>
                  </a:lnTo>
                  <a:lnTo>
                    <a:pt x="714958" y="2386798"/>
                  </a:lnTo>
                  <a:lnTo>
                    <a:pt x="0" y="1766596"/>
                  </a:lnTo>
                  <a:lnTo>
                    <a:pt x="77929" y="1823212"/>
                  </a:lnTo>
                  <a:cubicBezTo>
                    <a:pt x="118481" y="1846085"/>
                    <a:pt x="162743" y="1865063"/>
                    <a:pt x="210713" y="1880147"/>
                  </a:cubicBezTo>
                  <a:cubicBezTo>
                    <a:pt x="306655" y="1910314"/>
                    <a:pt x="414960" y="1925397"/>
                    <a:pt x="535628" y="1925397"/>
                  </a:cubicBezTo>
                  <a:cubicBezTo>
                    <a:pt x="664210" y="1925397"/>
                    <a:pt x="777955" y="1908583"/>
                    <a:pt x="876863" y="1874954"/>
                  </a:cubicBezTo>
                  <a:cubicBezTo>
                    <a:pt x="975772" y="1841325"/>
                    <a:pt x="1058856" y="1792365"/>
                    <a:pt x="1126113" y="1728074"/>
                  </a:cubicBezTo>
                  <a:cubicBezTo>
                    <a:pt x="1193371" y="1663784"/>
                    <a:pt x="1244309" y="1585151"/>
                    <a:pt x="1278927" y="1492177"/>
                  </a:cubicBezTo>
                  <a:cubicBezTo>
                    <a:pt x="1313545" y="1399203"/>
                    <a:pt x="1330854" y="1293865"/>
                    <a:pt x="1330854" y="1176164"/>
                  </a:cubicBezTo>
                  <a:lnTo>
                    <a:pt x="1330854" y="24866"/>
                  </a:lnTo>
                  <a:close/>
                  <a:moveTo>
                    <a:pt x="143872" y="0"/>
                  </a:moveTo>
                  <a:lnTo>
                    <a:pt x="945110" y="695047"/>
                  </a:lnTo>
                  <a:lnTo>
                    <a:pt x="945110" y="1180615"/>
                  </a:lnTo>
                  <a:cubicBezTo>
                    <a:pt x="945110" y="1247873"/>
                    <a:pt x="935961" y="1307960"/>
                    <a:pt x="917663" y="1360876"/>
                  </a:cubicBezTo>
                  <a:cubicBezTo>
                    <a:pt x="899365" y="1413792"/>
                    <a:pt x="873402" y="1458301"/>
                    <a:pt x="839773" y="1494403"/>
                  </a:cubicBezTo>
                  <a:cubicBezTo>
                    <a:pt x="806144" y="1530504"/>
                    <a:pt x="765097" y="1557951"/>
                    <a:pt x="716631" y="1576744"/>
                  </a:cubicBezTo>
                  <a:cubicBezTo>
                    <a:pt x="668166" y="1595537"/>
                    <a:pt x="613272" y="1604933"/>
                    <a:pt x="551948" y="1604933"/>
                  </a:cubicBezTo>
                  <a:cubicBezTo>
                    <a:pt x="491614" y="1604933"/>
                    <a:pt x="436967" y="1595784"/>
                    <a:pt x="388007" y="1577486"/>
                  </a:cubicBezTo>
                  <a:cubicBezTo>
                    <a:pt x="339047" y="1559188"/>
                    <a:pt x="297011" y="1531740"/>
                    <a:pt x="261899" y="1495144"/>
                  </a:cubicBezTo>
                  <a:cubicBezTo>
                    <a:pt x="226786" y="1458548"/>
                    <a:pt x="199833" y="1412308"/>
                    <a:pt x="181041" y="1356425"/>
                  </a:cubicBezTo>
                  <a:cubicBezTo>
                    <a:pt x="162248" y="1300541"/>
                    <a:pt x="152852" y="1234520"/>
                    <a:pt x="152852" y="1158360"/>
                  </a:cubicBezTo>
                  <a:lnTo>
                    <a:pt x="152852" y="24866"/>
                  </a:lnTo>
                  <a:close/>
                </a:path>
              </a:pathLst>
            </a:custGeom>
            <a:solidFill>
              <a:srgbClr val="000000">
                <a:alpha val="20000"/>
              </a:srgbClr>
            </a:solidFill>
            <a:ln w="12700" cap="flat" cmpd="sng" algn="ctr">
              <a:noFill/>
              <a:prstDash val="solid"/>
              <a:miter lim="800000"/>
            </a:ln>
            <a:effectLst/>
          </p:spPr>
          <p:txBody>
            <a:bodyPr wrap="square" rtlCol="0" anchor="ctr">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341"/>
            <p:cNvSpPr/>
            <p:nvPr/>
          </p:nvSpPr>
          <p:spPr>
            <a:xfrm>
              <a:off x="2111949" y="775733"/>
              <a:ext cx="1568197" cy="1962843"/>
            </a:xfrm>
            <a:custGeom>
              <a:avLst/>
              <a:gdLst/>
              <a:ahLst/>
              <a:cxnLst/>
              <a:rect l="l" t="t" r="r" b="b"/>
              <a:pathLst>
                <a:path w="1568197" h="1962843">
                  <a:moveTo>
                    <a:pt x="195839" y="0"/>
                  </a:moveTo>
                  <a:cubicBezTo>
                    <a:pt x="233424" y="0"/>
                    <a:pt x="264581" y="1484"/>
                    <a:pt x="289308" y="4451"/>
                  </a:cubicBezTo>
                  <a:cubicBezTo>
                    <a:pt x="314035" y="7418"/>
                    <a:pt x="333817" y="11374"/>
                    <a:pt x="348653" y="16320"/>
                  </a:cubicBezTo>
                  <a:cubicBezTo>
                    <a:pt x="363489" y="21265"/>
                    <a:pt x="374122" y="27694"/>
                    <a:pt x="380551" y="35607"/>
                  </a:cubicBezTo>
                  <a:cubicBezTo>
                    <a:pt x="386980" y="43520"/>
                    <a:pt x="390195" y="52422"/>
                    <a:pt x="390195" y="62312"/>
                  </a:cubicBezTo>
                  <a:lnTo>
                    <a:pt x="390195" y="1195806"/>
                  </a:lnTo>
                  <a:cubicBezTo>
                    <a:pt x="390195" y="1271966"/>
                    <a:pt x="399591" y="1337987"/>
                    <a:pt x="418384" y="1393871"/>
                  </a:cubicBezTo>
                  <a:cubicBezTo>
                    <a:pt x="437176" y="1449754"/>
                    <a:pt x="464129" y="1495994"/>
                    <a:pt x="499242" y="1532590"/>
                  </a:cubicBezTo>
                  <a:cubicBezTo>
                    <a:pt x="534354" y="1569186"/>
                    <a:pt x="576390" y="1596634"/>
                    <a:pt x="625350" y="1614932"/>
                  </a:cubicBezTo>
                  <a:cubicBezTo>
                    <a:pt x="674310" y="1633230"/>
                    <a:pt x="728957" y="1642379"/>
                    <a:pt x="789291" y="1642379"/>
                  </a:cubicBezTo>
                  <a:cubicBezTo>
                    <a:pt x="850615" y="1642379"/>
                    <a:pt x="905509" y="1632983"/>
                    <a:pt x="953974" y="1614190"/>
                  </a:cubicBezTo>
                  <a:cubicBezTo>
                    <a:pt x="1002440" y="1595397"/>
                    <a:pt x="1043487" y="1567950"/>
                    <a:pt x="1077116" y="1531849"/>
                  </a:cubicBezTo>
                  <a:cubicBezTo>
                    <a:pt x="1110745" y="1495747"/>
                    <a:pt x="1136708" y="1451238"/>
                    <a:pt x="1155006" y="1398322"/>
                  </a:cubicBezTo>
                  <a:cubicBezTo>
                    <a:pt x="1173304" y="1345406"/>
                    <a:pt x="1182453" y="1285319"/>
                    <a:pt x="1182453" y="1218061"/>
                  </a:cubicBezTo>
                  <a:lnTo>
                    <a:pt x="1182453" y="62312"/>
                  </a:lnTo>
                  <a:cubicBezTo>
                    <a:pt x="1182453" y="52422"/>
                    <a:pt x="1185421" y="43520"/>
                    <a:pt x="1191355" y="35607"/>
                  </a:cubicBezTo>
                  <a:cubicBezTo>
                    <a:pt x="1197290" y="27694"/>
                    <a:pt x="1207675" y="21265"/>
                    <a:pt x="1222511" y="16320"/>
                  </a:cubicBezTo>
                  <a:cubicBezTo>
                    <a:pt x="1237348" y="11374"/>
                    <a:pt x="1257377" y="7418"/>
                    <a:pt x="1282598" y="4451"/>
                  </a:cubicBezTo>
                  <a:cubicBezTo>
                    <a:pt x="1307820" y="1484"/>
                    <a:pt x="1339224" y="0"/>
                    <a:pt x="1376809" y="0"/>
                  </a:cubicBezTo>
                  <a:cubicBezTo>
                    <a:pt x="1414394" y="0"/>
                    <a:pt x="1445303" y="1484"/>
                    <a:pt x="1469536" y="4451"/>
                  </a:cubicBezTo>
                  <a:cubicBezTo>
                    <a:pt x="1493769" y="7418"/>
                    <a:pt x="1513303" y="11374"/>
                    <a:pt x="1528139" y="16320"/>
                  </a:cubicBezTo>
                  <a:cubicBezTo>
                    <a:pt x="1542976" y="21265"/>
                    <a:pt x="1553361" y="27694"/>
                    <a:pt x="1559296" y="35607"/>
                  </a:cubicBezTo>
                  <a:cubicBezTo>
                    <a:pt x="1565230" y="43520"/>
                    <a:pt x="1568197" y="52422"/>
                    <a:pt x="1568197" y="62312"/>
                  </a:cubicBezTo>
                  <a:lnTo>
                    <a:pt x="1568197" y="1213610"/>
                  </a:lnTo>
                  <a:cubicBezTo>
                    <a:pt x="1568197" y="1331311"/>
                    <a:pt x="1550888" y="1436649"/>
                    <a:pt x="1516270" y="1529623"/>
                  </a:cubicBezTo>
                  <a:cubicBezTo>
                    <a:pt x="1481652" y="1622597"/>
                    <a:pt x="1430714" y="1701230"/>
                    <a:pt x="1363456" y="1765520"/>
                  </a:cubicBezTo>
                  <a:cubicBezTo>
                    <a:pt x="1296199" y="1829811"/>
                    <a:pt x="1213115" y="1878771"/>
                    <a:pt x="1114206" y="1912400"/>
                  </a:cubicBezTo>
                  <a:cubicBezTo>
                    <a:pt x="1015298" y="1946029"/>
                    <a:pt x="901553" y="1962843"/>
                    <a:pt x="772971" y="1962843"/>
                  </a:cubicBezTo>
                  <a:cubicBezTo>
                    <a:pt x="652303" y="1962843"/>
                    <a:pt x="543998" y="1947760"/>
                    <a:pt x="448056" y="1917593"/>
                  </a:cubicBezTo>
                  <a:cubicBezTo>
                    <a:pt x="352115" y="1887425"/>
                    <a:pt x="271010" y="1841680"/>
                    <a:pt x="204741" y="1780357"/>
                  </a:cubicBezTo>
                  <a:cubicBezTo>
                    <a:pt x="138472" y="1719033"/>
                    <a:pt x="87781" y="1642626"/>
                    <a:pt x="52669" y="1551136"/>
                  </a:cubicBezTo>
                  <a:cubicBezTo>
                    <a:pt x="17556" y="1459645"/>
                    <a:pt x="0" y="1352576"/>
                    <a:pt x="0" y="1229930"/>
                  </a:cubicBezTo>
                  <a:lnTo>
                    <a:pt x="0" y="62312"/>
                  </a:lnTo>
                  <a:cubicBezTo>
                    <a:pt x="0" y="52422"/>
                    <a:pt x="2967" y="43520"/>
                    <a:pt x="8902" y="35607"/>
                  </a:cubicBezTo>
                  <a:cubicBezTo>
                    <a:pt x="14836" y="27694"/>
                    <a:pt x="25469" y="21265"/>
                    <a:pt x="40800" y="16320"/>
                  </a:cubicBezTo>
                  <a:cubicBezTo>
                    <a:pt x="56131" y="11374"/>
                    <a:pt x="76160" y="7418"/>
                    <a:pt x="100887" y="4451"/>
                  </a:cubicBezTo>
                  <a:cubicBezTo>
                    <a:pt x="125614" y="1484"/>
                    <a:pt x="157265" y="0"/>
                    <a:pt x="195839"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
        <p:nvSpPr>
          <p:cNvPr id="5" name="Bouton d'action : Précédent 4">
            <a:hlinkClick r:id="rId3" action="ppaction://hlinksldjump" highlightClick="1"/>
          </p:cNvPr>
          <p:cNvSpPr/>
          <p:nvPr/>
        </p:nvSpPr>
        <p:spPr>
          <a:xfrm>
            <a:off x="10550769" y="274790"/>
            <a:ext cx="527539" cy="60444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48933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237302"/>
            <a:ext cx="10390010" cy="911180"/>
          </a:xfrm>
        </p:spPr>
        <p:txBody>
          <a:bodyPr/>
          <a:lstStyle/>
          <a:p>
            <a:r>
              <a:rPr lang="fr-FR" dirty="0" smtClean="0"/>
              <a:t>Démarche de projet </a:t>
            </a:r>
            <a:endParaRPr lang="fr-FR" dirty="0"/>
          </a:p>
        </p:txBody>
      </p:sp>
      <p:sp>
        <p:nvSpPr>
          <p:cNvPr id="4" name="Rectangle 1"/>
          <p:cNvSpPr>
            <a:spLocks noGrp="1" noChangeArrowheads="1"/>
          </p:cNvSpPr>
          <p:nvPr>
            <p:ph idx="1"/>
          </p:nvPr>
        </p:nvSpPr>
        <p:spPr bwMode="auto">
          <a:xfrm>
            <a:off x="1484311" y="1304595"/>
            <a:ext cx="10244627"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chemeClr val="tx1"/>
                </a:solidFill>
                <a:effectLst/>
                <a:latin typeface="Arial" panose="020B0604020202020204" pitchFamily="34" charset="0"/>
              </a:rPr>
              <a:t>La démarche de projet peut viser un ou plusieurs des objectifs suivants:</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Arial" panose="020B0604020202020204" pitchFamily="34" charset="0"/>
              </a:rPr>
              <a:t>1. Entraîner la mobilisation de savoirs et savoir-faire acquis, construire des compétences.</a:t>
            </a:r>
            <a:r>
              <a:rPr kumimoji="0" lang="fr-FR" altLang="fr-FR" sz="1100" b="0" i="0" u="none" strike="noStrike" cap="none" normalizeH="0" baseline="0" dirty="0" smtClean="0">
                <a:ln>
                  <a:noFill/>
                </a:ln>
                <a:solidFill>
                  <a:schemeClr val="tx1"/>
                </a:solidFill>
                <a:effectLst/>
                <a:latin typeface="Arial" panose="020B0604020202020204" pitchFamily="34" charset="0"/>
              </a:rPr>
              <a:t> </a:t>
            </a:r>
            <a:endParaRPr kumimoji="0" lang="fr-FR" altLang="fr-FR"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Arial" panose="020B0604020202020204" pitchFamily="34" charset="0"/>
              </a:rPr>
              <a:t>2. Donner à voir des pratiques sociales qui accroissent le sens des savoirs et des apprentissages scolaires.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Arial" panose="020B0604020202020204" pitchFamily="34" charset="0"/>
              </a:rPr>
              <a:t>3. Découvrir de nouveaux savoirs, de nouveaux mondes, dans une perspective de sensibilisation ou de " motivation ".</a:t>
            </a:r>
            <a:endParaRPr kumimoji="0" lang="fr-FR" altLang="fr-FR"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Arial" panose="020B0604020202020204" pitchFamily="34" charset="0"/>
              </a:rPr>
              <a:t>4. Placer devant des obstacles qui ne peuvent être surmontés qu’au prix de nouveaux apprentissages, à mener hors du projet.</a:t>
            </a:r>
            <a:endParaRPr kumimoji="0" lang="fr-FR" altLang="fr-FR"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Arial" panose="020B0604020202020204" pitchFamily="34" charset="0"/>
              </a:rPr>
              <a:t>5. Provoquer de nouveaux apprentissages dans le cadre même du projet.</a:t>
            </a:r>
            <a:endParaRPr kumimoji="0" lang="fr-FR" altLang="fr-FR"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Arial" panose="020B0604020202020204" pitchFamily="34" charset="0"/>
              </a:rPr>
              <a:t>6. Permettre d’identifier des acquis et des besoins dans une perspective d’autoévaluation et d’évaluation-bilan.</a:t>
            </a:r>
            <a:endParaRPr kumimoji="0" lang="fr-FR" altLang="fr-FR"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Arial" panose="020B0604020202020204" pitchFamily="34" charset="0"/>
              </a:rPr>
              <a:t>7. Développer la coopération et l’intelligence collective.</a:t>
            </a:r>
            <a:endParaRPr kumimoji="0" lang="fr-FR" altLang="fr-FR"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Arial" panose="020B0604020202020204" pitchFamily="34" charset="0"/>
              </a:rPr>
              <a:t>8. Aider chaque élève à prendre confiance en soi, renforcer l’identité personnelle et collective à travers une forme d’</a:t>
            </a:r>
            <a:r>
              <a:rPr kumimoji="0" lang="fr-FR" altLang="fr-FR" sz="1400" b="0" i="1" u="none" strike="noStrike" cap="none" normalizeH="0" baseline="0" dirty="0" err="1" smtClean="0">
                <a:ln>
                  <a:noFill/>
                </a:ln>
                <a:solidFill>
                  <a:schemeClr val="tx1"/>
                </a:solidFill>
                <a:effectLst/>
                <a:latin typeface="Arial" panose="020B0604020202020204" pitchFamily="34" charset="0"/>
              </a:rPr>
              <a:t>empowerment</a:t>
            </a:r>
            <a:r>
              <a:rPr kumimoji="0" lang="fr-FR" altLang="fr-FR" sz="14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Arial" panose="020B0604020202020204" pitchFamily="34" charset="0"/>
              </a:rPr>
              <a:t>de prise d’un pouvoir d’acteur.</a:t>
            </a:r>
            <a:endParaRPr kumimoji="0" lang="fr-FR" altLang="fr-FR"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Arial" panose="020B0604020202020204" pitchFamily="34" charset="0"/>
              </a:rPr>
              <a:t>9. Développer l’autonomie et la capacité de faire des choix et de les négocier.</a:t>
            </a:r>
            <a:endParaRPr kumimoji="0" lang="fr-FR" altLang="fr-FR"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Arial" panose="020B0604020202020204" pitchFamily="34" charset="0"/>
              </a:rPr>
              <a:t>10. Former à la conception et à la conduite de projets.</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Arial" panose="020B0604020202020204" pitchFamily="34" charset="0"/>
              </a:rPr>
              <a:t>Philippe Perrenoud,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600" dirty="0" smtClean="0">
                <a:latin typeface="Arial" panose="020B0604020202020204" pitchFamily="34" charset="0"/>
              </a:rPr>
              <a:t>Sur un projet d’élève, je souhaite que celui-ci développe des savoir faire, connaissances et attitudes: réussir ce qu’il réalise, projeter ce qu’il souhaite réaliser (des actions de plus en plus difficiles puis plus complexes), développer avant d’agir et après avoir agi une réflexion sur comment il va s’y prendre : Réussir, comprendre et communiquer (l’axe du projet est bien dans cette sphère)</a:t>
            </a:r>
            <a:endParaRPr kumimoji="0" lang="fr-FR" altLang="fr-FR" sz="2000" b="0" i="0" u="none" strike="noStrike" cap="none" normalizeH="0" baseline="0" dirty="0" smtClean="0">
              <a:ln>
                <a:noFill/>
              </a:ln>
              <a:solidFill>
                <a:schemeClr val="tx1"/>
              </a:solidFill>
              <a:effectLst/>
              <a:latin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91C5BAAB-ADE1-44A7-AFE0-DCF6E608AA05}" type="slidenum">
              <a:rPr lang="fr-FR" smtClean="0"/>
              <a:t>16</a:t>
            </a:fld>
            <a:endParaRPr lang="fr-FR"/>
          </a:p>
        </p:txBody>
      </p:sp>
    </p:spTree>
    <p:extLst>
      <p:ext uri="{BB962C8B-B14F-4D97-AF65-F5344CB8AC3E}">
        <p14:creationId xmlns:p14="http://schemas.microsoft.com/office/powerpoint/2010/main" val="513249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1C5BAAB-ADE1-44A7-AFE0-DCF6E608AA05}" type="slidenum">
              <a:rPr lang="fr-FR" smtClean="0"/>
              <a:t>17</a:t>
            </a:fld>
            <a:endParaRPr lang="fr-FR"/>
          </a:p>
        </p:txBody>
      </p:sp>
      <p:sp>
        <p:nvSpPr>
          <p:cNvPr id="21" name="Rectangle 20">
            <a:extLst>
              <a:ext uri="{FF2B5EF4-FFF2-40B4-BE49-F238E27FC236}">
                <a16:creationId xmlns:a16="http://schemas.microsoft.com/office/drawing/2014/main" id="{9C0471A1-6492-4B0A-974A-6D29F1ECD35D}"/>
              </a:ext>
            </a:extLst>
          </p:cNvPr>
          <p:cNvSpPr/>
          <p:nvPr/>
        </p:nvSpPr>
        <p:spPr>
          <a:xfrm>
            <a:off x="233866" y="838757"/>
            <a:ext cx="2929945" cy="1754326"/>
          </a:xfrm>
          <a:prstGeom prst="rect">
            <a:avLst/>
          </a:prstGeom>
          <a:solidFill>
            <a:schemeClr val="tx1">
              <a:lumMod val="85000"/>
              <a:lumOff val="15000"/>
            </a:schemeClr>
          </a:solidFill>
        </p:spPr>
        <p:txBody>
          <a:bodyPr wrap="square">
            <a:spAutoFit/>
          </a:bodyPr>
          <a:lstStyle/>
          <a:p>
            <a:pPr lvl="0"/>
            <a:r>
              <a:rPr lang="fr-FR" dirty="0">
                <a:solidFill>
                  <a:srgbClr val="92D050"/>
                </a:solidFill>
              </a:rPr>
              <a:t>Prendre conscience des différentes ressources à mobiliser pour agir avec son corps.</a:t>
            </a:r>
          </a:p>
          <a:p>
            <a:pPr lvl="0"/>
            <a:r>
              <a:rPr lang="fr-FR" dirty="0">
                <a:solidFill>
                  <a:srgbClr val="92D050"/>
                </a:solidFill>
              </a:rPr>
              <a:t>Adapter sa motricité à des environnements </a:t>
            </a:r>
            <a:r>
              <a:rPr lang="fr-FR" dirty="0" smtClean="0">
                <a:solidFill>
                  <a:srgbClr val="92D050"/>
                </a:solidFill>
              </a:rPr>
              <a:t>variés.</a:t>
            </a:r>
            <a:endParaRPr lang="fr-FR" dirty="0">
              <a:solidFill>
                <a:srgbClr val="92D050"/>
              </a:solidFill>
            </a:endParaRPr>
          </a:p>
        </p:txBody>
      </p:sp>
      <p:pic>
        <p:nvPicPr>
          <p:cNvPr id="25" name="Graphic 28" descr="Magnifying glass">
            <a:extLst>
              <a:ext uri="{FF2B5EF4-FFF2-40B4-BE49-F238E27FC236}">
                <a16:creationId xmlns:a16="http://schemas.microsoft.com/office/drawing/2014/main" id="{A84553AA-4FAB-471E-985F-E9F5EF2502A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439760" y="3003049"/>
            <a:ext cx="512064" cy="512064"/>
          </a:xfrm>
          <a:prstGeom prst="rect">
            <a:avLst/>
          </a:prstGeom>
        </p:spPr>
      </p:pic>
      <p:pic>
        <p:nvPicPr>
          <p:cNvPr id="36" name="Graphic 39" descr="Puzzle">
            <a:extLst>
              <a:ext uri="{FF2B5EF4-FFF2-40B4-BE49-F238E27FC236}">
                <a16:creationId xmlns:a16="http://schemas.microsoft.com/office/drawing/2014/main" id="{93868346-2CFC-49FE-8402-527A1DCA19A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8716208" y="1715920"/>
            <a:ext cx="512064" cy="512064"/>
          </a:xfrm>
          <a:prstGeom prst="rect">
            <a:avLst/>
          </a:prstGeom>
        </p:spPr>
      </p:pic>
      <p:pic>
        <p:nvPicPr>
          <p:cNvPr id="37" name="Graphic 40" descr="Fire">
            <a:extLst>
              <a:ext uri="{FF2B5EF4-FFF2-40B4-BE49-F238E27FC236}">
                <a16:creationId xmlns:a16="http://schemas.microsoft.com/office/drawing/2014/main" id="{A518275B-349E-4CFA-8BF2-315B0F75886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7551320" y="5992368"/>
            <a:ext cx="512064" cy="512064"/>
          </a:xfrm>
          <a:prstGeom prst="rect">
            <a:avLst/>
          </a:prstGeom>
        </p:spPr>
      </p:pic>
      <p:pic>
        <p:nvPicPr>
          <p:cNvPr id="38" name="Graphic 41" descr="Rocket">
            <a:extLst>
              <a:ext uri="{FF2B5EF4-FFF2-40B4-BE49-F238E27FC236}">
                <a16:creationId xmlns:a16="http://schemas.microsoft.com/office/drawing/2014/main" id="{F2C6CB56-507A-4A1A-A2B5-03BCBB8C444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7479443" y="193864"/>
            <a:ext cx="512064" cy="512064"/>
          </a:xfrm>
          <a:prstGeom prst="rect">
            <a:avLst/>
          </a:prstGeom>
        </p:spPr>
      </p:pic>
      <p:grpSp>
        <p:nvGrpSpPr>
          <p:cNvPr id="50" name="Groupe 49"/>
          <p:cNvGrpSpPr/>
          <p:nvPr/>
        </p:nvGrpSpPr>
        <p:grpSpPr>
          <a:xfrm>
            <a:off x="3278691" y="840052"/>
            <a:ext cx="2771021" cy="2531617"/>
            <a:chOff x="3278691" y="840052"/>
            <a:chExt cx="2771021" cy="2531617"/>
          </a:xfrm>
        </p:grpSpPr>
        <p:sp>
          <p:nvSpPr>
            <p:cNvPr id="12" name="Figure">
              <a:extLst>
                <a:ext uri="{FF2B5EF4-FFF2-40B4-BE49-F238E27FC236}">
                  <a16:creationId xmlns:a16="http://schemas.microsoft.com/office/drawing/2014/main" id="{D5D71657-1F49-48C6-BAF3-6895716925BE}"/>
                </a:ext>
              </a:extLst>
            </p:cNvPr>
            <p:cNvSpPr/>
            <p:nvPr/>
          </p:nvSpPr>
          <p:spPr>
            <a:xfrm>
              <a:off x="4366267" y="2059441"/>
              <a:ext cx="1585574" cy="1312228"/>
            </a:xfrm>
            <a:custGeom>
              <a:avLst/>
              <a:gdLst/>
              <a:ahLst/>
              <a:cxnLst>
                <a:cxn ang="0">
                  <a:pos x="wd2" y="hd2"/>
                </a:cxn>
                <a:cxn ang="5400000">
                  <a:pos x="wd2" y="hd2"/>
                </a:cxn>
                <a:cxn ang="10800000">
                  <a:pos x="wd2" y="hd2"/>
                </a:cxn>
                <a:cxn ang="16200000">
                  <a:pos x="wd2" y="hd2"/>
                </a:cxn>
              </a:cxnLst>
              <a:rect l="0" t="0" r="r" b="b"/>
              <a:pathLst>
                <a:path w="21600" h="21600" extrusionOk="0">
                  <a:moveTo>
                    <a:pt x="9494" y="19388"/>
                  </a:moveTo>
                  <a:lnTo>
                    <a:pt x="13783" y="18658"/>
                  </a:lnTo>
                  <a:cubicBezTo>
                    <a:pt x="15537" y="18361"/>
                    <a:pt x="17604" y="16605"/>
                    <a:pt x="18383" y="14757"/>
                  </a:cubicBezTo>
                  <a:lnTo>
                    <a:pt x="20294" y="10218"/>
                  </a:lnTo>
                  <a:cubicBezTo>
                    <a:pt x="20664" y="9352"/>
                    <a:pt x="21132" y="8895"/>
                    <a:pt x="21600" y="8850"/>
                  </a:cubicBezTo>
                  <a:lnTo>
                    <a:pt x="21600" y="0"/>
                  </a:lnTo>
                  <a:cubicBezTo>
                    <a:pt x="20820" y="68"/>
                    <a:pt x="20060" y="776"/>
                    <a:pt x="19475" y="2167"/>
                  </a:cubicBezTo>
                  <a:lnTo>
                    <a:pt x="16453" y="9306"/>
                  </a:lnTo>
                  <a:cubicBezTo>
                    <a:pt x="15225" y="12226"/>
                    <a:pt x="11970" y="14985"/>
                    <a:pt x="9240" y="15442"/>
                  </a:cubicBezTo>
                  <a:lnTo>
                    <a:pt x="2495" y="16582"/>
                  </a:lnTo>
                  <a:cubicBezTo>
                    <a:pt x="1053" y="16833"/>
                    <a:pt x="214" y="17563"/>
                    <a:pt x="0" y="18521"/>
                  </a:cubicBezTo>
                  <a:lnTo>
                    <a:pt x="8012" y="21600"/>
                  </a:lnTo>
                  <a:cubicBezTo>
                    <a:pt x="7603" y="20528"/>
                    <a:pt x="8149" y="19616"/>
                    <a:pt x="9494" y="19388"/>
                  </a:cubicBezTo>
                  <a:close/>
                </a:path>
              </a:pathLst>
            </a:custGeom>
            <a:solidFill>
              <a:schemeClr val="accent2">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 name="Figure">
              <a:extLst>
                <a:ext uri="{FF2B5EF4-FFF2-40B4-BE49-F238E27FC236}">
                  <a16:creationId xmlns:a16="http://schemas.microsoft.com/office/drawing/2014/main" id="{0326C5CD-8171-4570-B12B-427F5F71D1D2}"/>
                </a:ext>
              </a:extLst>
            </p:cNvPr>
            <p:cNvSpPr/>
            <p:nvPr/>
          </p:nvSpPr>
          <p:spPr>
            <a:xfrm>
              <a:off x="3278691" y="840052"/>
              <a:ext cx="2605892" cy="2240626"/>
            </a:xfrm>
            <a:custGeom>
              <a:avLst/>
              <a:gdLst/>
              <a:ahLst/>
              <a:cxnLst>
                <a:cxn ang="0">
                  <a:pos x="wd2" y="hd2"/>
                </a:cxn>
                <a:cxn ang="5400000">
                  <a:pos x="wd2" y="hd2"/>
                </a:cxn>
                <a:cxn ang="10800000">
                  <a:pos x="wd2" y="hd2"/>
                </a:cxn>
                <a:cxn ang="16200000">
                  <a:pos x="wd2" y="hd2"/>
                </a:cxn>
              </a:cxnLst>
              <a:rect l="0" t="0" r="r" b="b"/>
              <a:pathLst>
                <a:path w="21600" h="21600" extrusionOk="0">
                  <a:moveTo>
                    <a:pt x="10331" y="20224"/>
                  </a:moveTo>
                  <a:lnTo>
                    <a:pt x="14436" y="19556"/>
                  </a:lnTo>
                  <a:cubicBezTo>
                    <a:pt x="15717" y="19342"/>
                    <a:pt x="17342" y="18020"/>
                    <a:pt x="17923" y="16711"/>
                  </a:cubicBezTo>
                  <a:lnTo>
                    <a:pt x="19761" y="12530"/>
                  </a:lnTo>
                  <a:cubicBezTo>
                    <a:pt x="20212" y="11501"/>
                    <a:pt x="20865" y="10833"/>
                    <a:pt x="21600" y="10593"/>
                  </a:cubicBezTo>
                  <a:lnTo>
                    <a:pt x="21600" y="0"/>
                  </a:lnTo>
                  <a:cubicBezTo>
                    <a:pt x="11375" y="294"/>
                    <a:pt x="2799" y="8055"/>
                    <a:pt x="0" y="18621"/>
                  </a:cubicBezTo>
                  <a:lnTo>
                    <a:pt x="8137" y="21600"/>
                  </a:lnTo>
                  <a:cubicBezTo>
                    <a:pt x="8564" y="20879"/>
                    <a:pt x="9335" y="20398"/>
                    <a:pt x="10331" y="20224"/>
                  </a:cubicBez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9" name="Rectangle 38"/>
            <p:cNvSpPr/>
            <p:nvPr/>
          </p:nvSpPr>
          <p:spPr>
            <a:xfrm>
              <a:off x="3879356" y="1171464"/>
              <a:ext cx="2170356" cy="1754326"/>
            </a:xfrm>
            <a:prstGeom prst="rect">
              <a:avLst/>
            </a:prstGeom>
          </p:spPr>
          <p:txBody>
            <a:bodyPr wrap="square">
              <a:spAutoFit/>
            </a:bodyPr>
            <a:lstStyle/>
            <a:p>
              <a:pPr lvl="0"/>
              <a:r>
                <a:rPr lang="fr-FR" altLang="fr-FR" dirty="0" smtClean="0"/>
                <a:t>             Entraîner la</a:t>
              </a:r>
            </a:p>
            <a:p>
              <a:pPr lvl="0"/>
              <a:r>
                <a:rPr lang="fr-FR" altLang="fr-FR" dirty="0"/>
                <a:t> </a:t>
              </a:r>
              <a:r>
                <a:rPr lang="fr-FR" altLang="fr-FR" dirty="0" smtClean="0"/>
                <a:t>    mobilisation </a:t>
              </a:r>
              <a:r>
                <a:rPr lang="fr-FR" altLang="fr-FR" dirty="0"/>
                <a:t>de savoirs et savoir-faire acquis, construire des compétences </a:t>
              </a:r>
              <a:endParaRPr lang="fr-FR" dirty="0"/>
            </a:p>
          </p:txBody>
        </p:sp>
      </p:grpSp>
      <p:sp>
        <p:nvSpPr>
          <p:cNvPr id="40" name="Titre 1"/>
          <p:cNvSpPr txBox="1">
            <a:spLocks/>
          </p:cNvSpPr>
          <p:nvPr/>
        </p:nvSpPr>
        <p:spPr>
          <a:xfrm>
            <a:off x="1290643" y="45101"/>
            <a:ext cx="6090768" cy="1325563"/>
          </a:xfrm>
          <a:prstGeom prst="rect">
            <a:avLst/>
          </a:prstGeom>
        </p:spPr>
        <p:txBody>
          <a:bodyPr/>
          <a:lstStyle>
            <a:lvl1pPr algn="ctr" defTabSz="457200" rtl="0" eaLnBrk="1" latinLnBrk="0" hangingPunct="1">
              <a:spcBef>
                <a:spcPct val="0"/>
              </a:spcBef>
              <a:buNone/>
              <a:defRPr sz="36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mtClean="0"/>
              <a:t>Quelques bénéfices majeurs</a:t>
            </a:r>
            <a:endParaRPr lang="fr-FR" dirty="0"/>
          </a:p>
        </p:txBody>
      </p:sp>
      <p:grpSp>
        <p:nvGrpSpPr>
          <p:cNvPr id="51" name="Groupe 50"/>
          <p:cNvGrpSpPr/>
          <p:nvPr/>
        </p:nvGrpSpPr>
        <p:grpSpPr>
          <a:xfrm>
            <a:off x="5940393" y="840052"/>
            <a:ext cx="2693185" cy="2520805"/>
            <a:chOff x="5940393" y="840052"/>
            <a:chExt cx="2693185" cy="2520805"/>
          </a:xfrm>
        </p:grpSpPr>
        <p:sp>
          <p:nvSpPr>
            <p:cNvPr id="4" name="Figure">
              <a:extLst>
                <a:ext uri="{FF2B5EF4-FFF2-40B4-BE49-F238E27FC236}">
                  <a16:creationId xmlns:a16="http://schemas.microsoft.com/office/drawing/2014/main" id="{7CCA90AC-2AC6-4A75-9D7E-AC688F01C5C6}"/>
                </a:ext>
              </a:extLst>
            </p:cNvPr>
            <p:cNvSpPr/>
            <p:nvPr/>
          </p:nvSpPr>
          <p:spPr>
            <a:xfrm>
              <a:off x="5940393" y="2059439"/>
              <a:ext cx="1599885" cy="1301418"/>
            </a:xfrm>
            <a:custGeom>
              <a:avLst/>
              <a:gdLst/>
              <a:ahLst/>
              <a:cxnLst>
                <a:cxn ang="0">
                  <a:pos x="wd2" y="hd2"/>
                </a:cxn>
                <a:cxn ang="5400000">
                  <a:pos x="wd2" y="hd2"/>
                </a:cxn>
                <a:cxn ang="10800000">
                  <a:pos x="wd2" y="hd2"/>
                </a:cxn>
                <a:cxn ang="16200000">
                  <a:pos x="wd2" y="hd2"/>
                </a:cxn>
              </a:cxnLst>
              <a:rect l="0" t="0" r="r" b="b"/>
              <a:pathLst>
                <a:path w="21600" h="21536" extrusionOk="0">
                  <a:moveTo>
                    <a:pt x="1507" y="10277"/>
                  </a:moveTo>
                  <a:lnTo>
                    <a:pt x="3400" y="14840"/>
                  </a:lnTo>
                  <a:cubicBezTo>
                    <a:pt x="4173" y="16698"/>
                    <a:pt x="6221" y="18463"/>
                    <a:pt x="7960" y="18761"/>
                  </a:cubicBezTo>
                  <a:lnTo>
                    <a:pt x="12210" y="19495"/>
                  </a:lnTo>
                  <a:cubicBezTo>
                    <a:pt x="13485" y="19725"/>
                    <a:pt x="14026" y="20550"/>
                    <a:pt x="13737" y="21536"/>
                  </a:cubicBezTo>
                  <a:lnTo>
                    <a:pt x="21600" y="18509"/>
                  </a:lnTo>
                  <a:cubicBezTo>
                    <a:pt x="21349" y="17592"/>
                    <a:pt x="20518" y="16904"/>
                    <a:pt x="19146" y="16675"/>
                  </a:cubicBezTo>
                  <a:lnTo>
                    <a:pt x="12462" y="15528"/>
                  </a:lnTo>
                  <a:cubicBezTo>
                    <a:pt x="9737" y="15070"/>
                    <a:pt x="6511" y="12272"/>
                    <a:pt x="5294" y="9360"/>
                  </a:cubicBezTo>
                  <a:lnTo>
                    <a:pt x="2318" y="2183"/>
                  </a:lnTo>
                  <a:cubicBezTo>
                    <a:pt x="1681" y="647"/>
                    <a:pt x="831" y="-64"/>
                    <a:pt x="0" y="5"/>
                  </a:cubicBezTo>
                  <a:lnTo>
                    <a:pt x="0" y="8902"/>
                  </a:lnTo>
                  <a:cubicBezTo>
                    <a:pt x="541" y="8833"/>
                    <a:pt x="1082" y="9291"/>
                    <a:pt x="1507" y="10277"/>
                  </a:cubicBezTo>
                  <a:close/>
                </a:path>
              </a:pathLst>
            </a:custGeom>
            <a:solidFill>
              <a:schemeClr val="accent1">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Figure">
              <a:extLst>
                <a:ext uri="{FF2B5EF4-FFF2-40B4-BE49-F238E27FC236}">
                  <a16:creationId xmlns:a16="http://schemas.microsoft.com/office/drawing/2014/main" id="{F5D1E11C-2CEE-49E8-8DD7-AA936A3CC5DF}"/>
                </a:ext>
              </a:extLst>
            </p:cNvPr>
            <p:cNvSpPr/>
            <p:nvPr/>
          </p:nvSpPr>
          <p:spPr>
            <a:xfrm>
              <a:off x="6026253" y="840052"/>
              <a:ext cx="2607325" cy="2244783"/>
            </a:xfrm>
            <a:custGeom>
              <a:avLst/>
              <a:gdLst/>
              <a:ahLst/>
              <a:cxnLst>
                <a:cxn ang="0">
                  <a:pos x="wd2" y="hd2"/>
                </a:cxn>
                <a:cxn ang="5400000">
                  <a:pos x="wd2" y="hd2"/>
                </a:cxn>
                <a:cxn ang="10800000">
                  <a:pos x="wd2" y="hd2"/>
                </a:cxn>
                <a:cxn ang="16200000">
                  <a:pos x="wd2" y="hd2"/>
                </a:cxn>
              </a:cxnLst>
              <a:rect l="0" t="0" r="r" b="b"/>
              <a:pathLst>
                <a:path w="21600" h="21600" extrusionOk="0">
                  <a:moveTo>
                    <a:pt x="1814" y="12507"/>
                  </a:moveTo>
                  <a:lnTo>
                    <a:pt x="3651" y="16680"/>
                  </a:lnTo>
                  <a:cubicBezTo>
                    <a:pt x="4220" y="17987"/>
                    <a:pt x="5856" y="19320"/>
                    <a:pt x="7137" y="19520"/>
                  </a:cubicBezTo>
                  <a:lnTo>
                    <a:pt x="11239" y="20187"/>
                  </a:lnTo>
                  <a:cubicBezTo>
                    <a:pt x="12270" y="20360"/>
                    <a:pt x="13052" y="20867"/>
                    <a:pt x="13479" y="21600"/>
                  </a:cubicBezTo>
                  <a:lnTo>
                    <a:pt x="21600" y="18640"/>
                  </a:lnTo>
                  <a:cubicBezTo>
                    <a:pt x="18826" y="8067"/>
                    <a:pt x="10231" y="293"/>
                    <a:pt x="0" y="0"/>
                  </a:cubicBezTo>
                  <a:lnTo>
                    <a:pt x="0" y="10560"/>
                  </a:lnTo>
                  <a:cubicBezTo>
                    <a:pt x="711" y="10800"/>
                    <a:pt x="1363" y="11480"/>
                    <a:pt x="1814" y="12507"/>
                  </a:cubicBezTo>
                  <a:close/>
                </a:path>
              </a:pathLst>
            </a:custGeom>
            <a:solidFill>
              <a:schemeClr val="accent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Rectangle 40"/>
            <p:cNvSpPr/>
            <p:nvPr/>
          </p:nvSpPr>
          <p:spPr>
            <a:xfrm>
              <a:off x="6015133" y="1039273"/>
              <a:ext cx="2303927" cy="1754326"/>
            </a:xfrm>
            <a:prstGeom prst="rect">
              <a:avLst/>
            </a:prstGeom>
          </p:spPr>
          <p:txBody>
            <a:bodyPr wrap="square">
              <a:spAutoFit/>
            </a:bodyPr>
            <a:lstStyle/>
            <a:p>
              <a:pPr lvl="0"/>
              <a:r>
                <a:rPr lang="fr-FR" dirty="0"/>
                <a:t>Permettre </a:t>
              </a:r>
              <a:endParaRPr lang="fr-FR" dirty="0" smtClean="0"/>
            </a:p>
            <a:p>
              <a:pPr lvl="0"/>
              <a:r>
                <a:rPr lang="fr-FR" dirty="0" smtClean="0"/>
                <a:t>d’identifier </a:t>
              </a:r>
              <a:r>
                <a:rPr lang="fr-FR" dirty="0"/>
                <a:t>des </a:t>
              </a:r>
              <a:endParaRPr lang="fr-FR" dirty="0" smtClean="0"/>
            </a:p>
            <a:p>
              <a:pPr lvl="0"/>
              <a:r>
                <a:rPr lang="fr-FR" dirty="0" smtClean="0"/>
                <a:t>acquis </a:t>
              </a:r>
              <a:r>
                <a:rPr lang="fr-FR" dirty="0"/>
                <a:t>et des besoins dans une </a:t>
              </a:r>
              <a:r>
                <a:rPr lang="fr-FR" dirty="0" smtClean="0"/>
                <a:t>perspective</a:t>
              </a:r>
            </a:p>
            <a:p>
              <a:pPr lvl="0"/>
              <a:r>
                <a:rPr lang="fr-FR" dirty="0" smtClean="0"/>
                <a:t>     d’autoévaluation et</a:t>
              </a:r>
            </a:p>
            <a:p>
              <a:pPr lvl="0"/>
              <a:r>
                <a:rPr lang="fr-FR" dirty="0"/>
                <a:t> </a:t>
              </a:r>
              <a:r>
                <a:rPr lang="fr-FR" dirty="0" smtClean="0"/>
                <a:t>       d’évaluation-bilan</a:t>
              </a:r>
              <a:r>
                <a:rPr lang="fr-FR" dirty="0"/>
                <a:t>.</a:t>
              </a:r>
            </a:p>
          </p:txBody>
        </p:sp>
      </p:grpSp>
      <p:sp>
        <p:nvSpPr>
          <p:cNvPr id="42" name="Rectangle 41">
            <a:extLst>
              <a:ext uri="{FF2B5EF4-FFF2-40B4-BE49-F238E27FC236}">
                <a16:creationId xmlns:a16="http://schemas.microsoft.com/office/drawing/2014/main" id="{9C0471A1-6492-4B0A-974A-6D29F1ECD35D}"/>
              </a:ext>
            </a:extLst>
          </p:cNvPr>
          <p:cNvSpPr/>
          <p:nvPr/>
        </p:nvSpPr>
        <p:spPr>
          <a:xfrm>
            <a:off x="8118436" y="35841"/>
            <a:ext cx="2929945" cy="1477328"/>
          </a:xfrm>
          <a:prstGeom prst="rect">
            <a:avLst/>
          </a:prstGeom>
          <a:solidFill>
            <a:schemeClr val="tx1">
              <a:lumMod val="85000"/>
              <a:lumOff val="15000"/>
            </a:schemeClr>
          </a:solidFill>
        </p:spPr>
        <p:txBody>
          <a:bodyPr wrap="square">
            <a:spAutoFit/>
          </a:bodyPr>
          <a:lstStyle/>
          <a:p>
            <a:pPr lvl="0"/>
            <a:r>
              <a:rPr lang="fr-FR" dirty="0">
                <a:solidFill>
                  <a:schemeClr val="accent1">
                    <a:lumMod val="40000"/>
                    <a:lumOff val="60000"/>
                  </a:schemeClr>
                </a:solidFill>
              </a:rPr>
              <a:t>Apprendre par essai-erreur en utilisant les effets de son action.</a:t>
            </a:r>
          </a:p>
          <a:p>
            <a:r>
              <a:rPr lang="fr-FR" dirty="0">
                <a:solidFill>
                  <a:schemeClr val="accent1">
                    <a:lumMod val="40000"/>
                    <a:lumOff val="60000"/>
                  </a:schemeClr>
                </a:solidFill>
              </a:rPr>
              <a:t>Apprendre à planifier son action avant de la réaliser.</a:t>
            </a:r>
          </a:p>
        </p:txBody>
      </p:sp>
      <p:pic>
        <p:nvPicPr>
          <p:cNvPr id="43" name="Image 42"/>
          <p:cNvPicPr>
            <a:picLocks noChangeAspect="1"/>
          </p:cNvPicPr>
          <p:nvPr/>
        </p:nvPicPr>
        <p:blipFill>
          <a:blip r:embed="rId13"/>
          <a:stretch>
            <a:fillRect/>
          </a:stretch>
        </p:blipFill>
        <p:spPr>
          <a:xfrm>
            <a:off x="3174931" y="838757"/>
            <a:ext cx="512108" cy="512108"/>
          </a:xfrm>
          <a:prstGeom prst="rect">
            <a:avLst/>
          </a:prstGeom>
        </p:spPr>
      </p:pic>
      <p:grpSp>
        <p:nvGrpSpPr>
          <p:cNvPr id="52" name="Groupe 51"/>
          <p:cNvGrpSpPr/>
          <p:nvPr/>
        </p:nvGrpSpPr>
        <p:grpSpPr>
          <a:xfrm>
            <a:off x="6541423" y="2904698"/>
            <a:ext cx="2567875" cy="2836462"/>
            <a:chOff x="6541423" y="2904698"/>
            <a:chExt cx="2567875" cy="2836462"/>
          </a:xfrm>
        </p:grpSpPr>
        <p:sp>
          <p:nvSpPr>
            <p:cNvPr id="6" name="Figure">
              <a:extLst>
                <a:ext uri="{FF2B5EF4-FFF2-40B4-BE49-F238E27FC236}">
                  <a16:creationId xmlns:a16="http://schemas.microsoft.com/office/drawing/2014/main" id="{93E4D657-6B69-425C-BC7B-C261A1CE8897}"/>
                </a:ext>
              </a:extLst>
            </p:cNvPr>
            <p:cNvSpPr/>
            <p:nvPr/>
          </p:nvSpPr>
          <p:spPr>
            <a:xfrm>
              <a:off x="6541423" y="3181830"/>
              <a:ext cx="1006986" cy="1812455"/>
            </a:xfrm>
            <a:custGeom>
              <a:avLst/>
              <a:gdLst/>
              <a:ahLst/>
              <a:cxnLst>
                <a:cxn ang="0">
                  <a:pos x="wd2" y="hd2"/>
                </a:cxn>
                <a:cxn ang="5400000">
                  <a:pos x="wd2" y="hd2"/>
                </a:cxn>
                <a:cxn ang="10800000">
                  <a:pos x="wd2" y="hd2"/>
                </a:cxn>
                <a:cxn ang="16200000">
                  <a:pos x="wd2" y="hd2"/>
                </a:cxn>
              </a:cxnLst>
              <a:rect l="0" t="0" r="r" b="b"/>
              <a:pathLst>
                <a:path w="21199" h="21600" extrusionOk="0">
                  <a:moveTo>
                    <a:pt x="21087" y="0"/>
                  </a:moveTo>
                  <a:lnTo>
                    <a:pt x="8826" y="2180"/>
                  </a:lnTo>
                  <a:cubicBezTo>
                    <a:pt x="8646" y="2444"/>
                    <a:pt x="8314" y="2708"/>
                    <a:pt x="7802" y="2989"/>
                  </a:cubicBezTo>
                  <a:lnTo>
                    <a:pt x="3012" y="5549"/>
                  </a:lnTo>
                  <a:cubicBezTo>
                    <a:pt x="1054" y="6589"/>
                    <a:pt x="-151" y="8653"/>
                    <a:pt x="301" y="10123"/>
                  </a:cubicBezTo>
                  <a:lnTo>
                    <a:pt x="1446" y="13739"/>
                  </a:lnTo>
                  <a:cubicBezTo>
                    <a:pt x="1747" y="14714"/>
                    <a:pt x="1144" y="15325"/>
                    <a:pt x="0" y="15424"/>
                  </a:cubicBezTo>
                  <a:lnTo>
                    <a:pt x="8194" y="21600"/>
                  </a:lnTo>
                  <a:cubicBezTo>
                    <a:pt x="9278" y="21204"/>
                    <a:pt x="9760" y="20361"/>
                    <a:pt x="9369" y="19172"/>
                  </a:cubicBezTo>
                  <a:lnTo>
                    <a:pt x="7591" y="13492"/>
                  </a:lnTo>
                  <a:cubicBezTo>
                    <a:pt x="6868" y="11180"/>
                    <a:pt x="8796" y="7943"/>
                    <a:pt x="11869" y="6292"/>
                  </a:cubicBezTo>
                  <a:lnTo>
                    <a:pt x="19400" y="2262"/>
                  </a:lnTo>
                  <a:cubicBezTo>
                    <a:pt x="20937" y="1470"/>
                    <a:pt x="21449" y="661"/>
                    <a:pt x="21087" y="0"/>
                  </a:cubicBez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 name="Figure">
              <a:extLst>
                <a:ext uri="{FF2B5EF4-FFF2-40B4-BE49-F238E27FC236}">
                  <a16:creationId xmlns:a16="http://schemas.microsoft.com/office/drawing/2014/main" id="{189DAFD2-DCBD-433F-ACD8-5AAFA46C956A}"/>
                </a:ext>
              </a:extLst>
            </p:cNvPr>
            <p:cNvSpPr/>
            <p:nvPr/>
          </p:nvSpPr>
          <p:spPr>
            <a:xfrm>
              <a:off x="7042280" y="2904698"/>
              <a:ext cx="1707034" cy="2836462"/>
            </a:xfrm>
            <a:custGeom>
              <a:avLst/>
              <a:gdLst/>
              <a:ahLst/>
              <a:cxnLst>
                <a:cxn ang="0">
                  <a:pos x="wd2" y="hd2"/>
                </a:cxn>
                <a:cxn ang="5400000">
                  <a:pos x="wd2" y="hd2"/>
                </a:cxn>
                <a:cxn ang="10800000">
                  <a:pos x="wd2" y="hd2"/>
                </a:cxn>
                <a:cxn ang="16200000">
                  <a:pos x="wd2" y="hd2"/>
                </a:cxn>
              </a:cxnLst>
              <a:rect l="0" t="0" r="r" b="b"/>
              <a:pathLst>
                <a:path w="21330" h="21600" extrusionOk="0">
                  <a:moveTo>
                    <a:pt x="8152" y="2332"/>
                  </a:moveTo>
                  <a:cubicBezTo>
                    <a:pt x="8170" y="2997"/>
                    <a:pt x="7598" y="3693"/>
                    <a:pt x="6543" y="4316"/>
                  </a:cubicBezTo>
                  <a:lnTo>
                    <a:pt x="2072" y="6890"/>
                  </a:lnTo>
                  <a:cubicBezTo>
                    <a:pt x="678" y="7692"/>
                    <a:pt x="-270" y="9402"/>
                    <a:pt x="70" y="10531"/>
                  </a:cubicBezTo>
                  <a:lnTo>
                    <a:pt x="1125" y="14161"/>
                  </a:lnTo>
                  <a:cubicBezTo>
                    <a:pt x="1464" y="15332"/>
                    <a:pt x="874" y="16039"/>
                    <a:pt x="338" y="16419"/>
                  </a:cubicBezTo>
                  <a:cubicBezTo>
                    <a:pt x="338" y="16430"/>
                    <a:pt x="320" y="16430"/>
                    <a:pt x="320" y="16440"/>
                  </a:cubicBezTo>
                  <a:lnTo>
                    <a:pt x="6668" y="21600"/>
                  </a:lnTo>
                  <a:cubicBezTo>
                    <a:pt x="15537" y="17865"/>
                    <a:pt x="21330" y="11734"/>
                    <a:pt x="21330" y="4812"/>
                  </a:cubicBezTo>
                  <a:cubicBezTo>
                    <a:pt x="21330" y="3155"/>
                    <a:pt x="20990" y="1551"/>
                    <a:pt x="20364" y="0"/>
                  </a:cubicBezTo>
                  <a:lnTo>
                    <a:pt x="8152" y="2332"/>
                  </a:ln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4" name="Rectangle 43"/>
            <p:cNvSpPr/>
            <p:nvPr/>
          </p:nvSpPr>
          <p:spPr>
            <a:xfrm>
              <a:off x="7075323" y="3571389"/>
              <a:ext cx="2033975" cy="1569660"/>
            </a:xfrm>
            <a:prstGeom prst="rect">
              <a:avLst/>
            </a:prstGeom>
          </p:spPr>
          <p:txBody>
            <a:bodyPr wrap="square">
              <a:spAutoFit/>
            </a:bodyPr>
            <a:lstStyle/>
            <a:p>
              <a:pPr lvl="0"/>
              <a:r>
                <a:rPr lang="fr-FR" altLang="fr-FR" sz="1600" dirty="0" smtClean="0">
                  <a:latin typeface="Arial" panose="020B0604020202020204" pitchFamily="34" charset="0"/>
                </a:rPr>
                <a:t>       Développer </a:t>
              </a:r>
              <a:r>
                <a:rPr lang="fr-FR" altLang="fr-FR" sz="1600" dirty="0">
                  <a:latin typeface="Arial" panose="020B0604020202020204" pitchFamily="34" charset="0"/>
                </a:rPr>
                <a:t>l’autonomie et la capacité de faire des choix et </a:t>
              </a:r>
              <a:endParaRPr lang="fr-FR" altLang="fr-FR" sz="1600" dirty="0" smtClean="0">
                <a:latin typeface="Arial" panose="020B0604020202020204" pitchFamily="34" charset="0"/>
              </a:endParaRPr>
            </a:p>
            <a:p>
              <a:pPr lvl="0"/>
              <a:r>
                <a:rPr lang="fr-FR" altLang="fr-FR" sz="1600" dirty="0" smtClean="0">
                  <a:latin typeface="Arial" panose="020B0604020202020204" pitchFamily="34" charset="0"/>
                </a:rPr>
                <a:t>     de </a:t>
              </a:r>
              <a:r>
                <a:rPr lang="fr-FR" altLang="fr-FR" sz="1600" dirty="0">
                  <a:latin typeface="Arial" panose="020B0604020202020204" pitchFamily="34" charset="0"/>
                </a:rPr>
                <a:t>les </a:t>
              </a:r>
              <a:endParaRPr lang="fr-FR" altLang="fr-FR" sz="1600" dirty="0" smtClean="0">
                <a:latin typeface="Arial" panose="020B0604020202020204" pitchFamily="34" charset="0"/>
              </a:endParaRPr>
            </a:p>
            <a:p>
              <a:pPr lvl="0"/>
              <a:r>
                <a:rPr lang="fr-FR" altLang="fr-FR" sz="1600" dirty="0" smtClean="0">
                  <a:latin typeface="Arial" panose="020B0604020202020204" pitchFamily="34" charset="0"/>
                </a:rPr>
                <a:t>   négocier</a:t>
              </a:r>
              <a:endParaRPr lang="fr-FR" sz="1600" dirty="0"/>
            </a:p>
          </p:txBody>
        </p:sp>
      </p:grpSp>
      <p:sp>
        <p:nvSpPr>
          <p:cNvPr id="45" name="Rectangle 44">
            <a:extLst>
              <a:ext uri="{FF2B5EF4-FFF2-40B4-BE49-F238E27FC236}">
                <a16:creationId xmlns:a16="http://schemas.microsoft.com/office/drawing/2014/main" id="{9C0471A1-6492-4B0A-974A-6D29F1ECD35D}"/>
              </a:ext>
            </a:extLst>
          </p:cNvPr>
          <p:cNvSpPr/>
          <p:nvPr/>
        </p:nvSpPr>
        <p:spPr>
          <a:xfrm>
            <a:off x="9218054" y="1686742"/>
            <a:ext cx="2929945" cy="3285515"/>
          </a:xfrm>
          <a:prstGeom prst="rect">
            <a:avLst/>
          </a:prstGeom>
          <a:solidFill>
            <a:schemeClr val="tx1">
              <a:lumMod val="85000"/>
              <a:lumOff val="15000"/>
            </a:schemeClr>
          </a:solidFill>
        </p:spPr>
        <p:txBody>
          <a:bodyPr wrap="square">
            <a:spAutoFit/>
          </a:bodyPr>
          <a:lstStyle/>
          <a:p>
            <a:pPr lvl="0">
              <a:lnSpc>
                <a:spcPct val="95000"/>
              </a:lnSpc>
              <a:spcAft>
                <a:spcPts val="300"/>
              </a:spcAft>
              <a:buSzPts val="1000"/>
              <a:tabLst>
                <a:tab pos="457200" algn="l"/>
              </a:tabLst>
            </a:pPr>
            <a:r>
              <a:rPr lang="fr-FR" sz="1600" dirty="0">
                <a:solidFill>
                  <a:schemeClr val="accent4">
                    <a:lumMod val="20000"/>
                    <a:lumOff val="80000"/>
                  </a:schemeClr>
                </a:solidFill>
                <a:latin typeface="Calibri" panose="020F0502020204030204" pitchFamily="34" charset="0"/>
                <a:ea typeface="Times New Roman" panose="02020603050405020304" pitchFamily="18" charset="0"/>
                <a:cs typeface="Times New Roman" panose="02020603050405020304" pitchFamily="18" charset="0"/>
              </a:rPr>
              <a:t>Assumer les rôles sociaux spécifiques aux différentes APSA et à la classe (joueur, coach, arbitre, juge, observateur, tuteur, médiateur, organisateur...).</a:t>
            </a:r>
            <a:endParaRPr lang="fr-FR" sz="1600" dirty="0">
              <a:solidFill>
                <a:schemeClr val="accent4">
                  <a:lumMod val="20000"/>
                  <a:lumOff val="80000"/>
                </a:schemeClr>
              </a:solidFill>
              <a:latin typeface="Garamond" panose="02020404030301010803" pitchFamily="18" charset="0"/>
              <a:ea typeface="Garamond" panose="02020404030301010803" pitchFamily="18" charset="0"/>
              <a:cs typeface="Garamond" panose="02020404030301010803" pitchFamily="18" charset="0"/>
            </a:endParaRPr>
          </a:p>
          <a:p>
            <a:pPr lvl="0">
              <a:lnSpc>
                <a:spcPct val="95000"/>
              </a:lnSpc>
              <a:spcAft>
                <a:spcPts val="300"/>
              </a:spcAft>
              <a:buSzPts val="1000"/>
              <a:tabLst>
                <a:tab pos="457200" algn="l"/>
              </a:tabLst>
            </a:pPr>
            <a:r>
              <a:rPr lang="fr-FR" sz="1600" dirty="0">
                <a:solidFill>
                  <a:schemeClr val="accent4">
                    <a:lumMod val="20000"/>
                    <a:lumOff val="80000"/>
                  </a:schemeClr>
                </a:solidFill>
                <a:latin typeface="Calibri" panose="020F0502020204030204" pitchFamily="34" charset="0"/>
                <a:ea typeface="Times New Roman" panose="02020603050405020304" pitchFamily="18" charset="0"/>
                <a:cs typeface="Times New Roman" panose="02020603050405020304" pitchFamily="18" charset="0"/>
              </a:rPr>
              <a:t>Comprendre, respecter et faire respecter règles et règlements.</a:t>
            </a:r>
            <a:endParaRPr lang="fr-FR" sz="1600" dirty="0">
              <a:solidFill>
                <a:schemeClr val="accent4">
                  <a:lumMod val="20000"/>
                  <a:lumOff val="80000"/>
                </a:schemeClr>
              </a:solidFill>
              <a:latin typeface="Garamond" panose="02020404030301010803" pitchFamily="18" charset="0"/>
              <a:ea typeface="Garamond" panose="02020404030301010803" pitchFamily="18" charset="0"/>
              <a:cs typeface="Garamond" panose="02020404030301010803" pitchFamily="18" charset="0"/>
            </a:endParaRPr>
          </a:p>
          <a:p>
            <a:pPr lvl="0">
              <a:lnSpc>
                <a:spcPct val="95000"/>
              </a:lnSpc>
              <a:spcAft>
                <a:spcPts val="300"/>
              </a:spcAft>
              <a:buSzPts val="1000"/>
              <a:tabLst>
                <a:tab pos="457200" algn="l"/>
              </a:tabLst>
            </a:pPr>
            <a:r>
              <a:rPr lang="fr-FR" sz="1600" dirty="0">
                <a:solidFill>
                  <a:schemeClr val="accent4">
                    <a:lumMod val="20000"/>
                    <a:lumOff val="80000"/>
                  </a:schemeClr>
                </a:solidFill>
                <a:latin typeface="Calibri" panose="020F0502020204030204" pitchFamily="34" charset="0"/>
                <a:ea typeface="Times New Roman" panose="02020603050405020304" pitchFamily="18" charset="0"/>
                <a:cs typeface="Times New Roman" panose="02020603050405020304" pitchFamily="18" charset="0"/>
              </a:rPr>
              <a:t>Assurer sa sécurité et celle d'autrui dans des situations variées.</a:t>
            </a:r>
            <a:endParaRPr lang="fr-FR" sz="1600" dirty="0">
              <a:solidFill>
                <a:schemeClr val="accent4">
                  <a:lumMod val="20000"/>
                  <a:lumOff val="80000"/>
                </a:schemeClr>
              </a:solidFill>
              <a:latin typeface="Garamond" panose="02020404030301010803" pitchFamily="18" charset="0"/>
              <a:ea typeface="Garamond" panose="02020404030301010803" pitchFamily="18" charset="0"/>
              <a:cs typeface="Garamond" panose="02020404030301010803" pitchFamily="18" charset="0"/>
            </a:endParaRPr>
          </a:p>
          <a:p>
            <a:r>
              <a:rPr lang="fr-FR" sz="1600" dirty="0">
                <a:solidFill>
                  <a:schemeClr val="accent4">
                    <a:lumMod val="20000"/>
                    <a:lumOff val="80000"/>
                  </a:schemeClr>
                </a:solidFill>
                <a:latin typeface="Calibri" panose="020F0502020204030204" pitchFamily="34" charset="0"/>
                <a:ea typeface="Times New Roman" panose="02020603050405020304" pitchFamily="18" charset="0"/>
                <a:cs typeface="Times New Roman" panose="02020603050405020304" pitchFamily="18" charset="0"/>
              </a:rPr>
              <a:t>S'engager dans les activités sportives et artistiques collectives.</a:t>
            </a:r>
            <a:endParaRPr lang="fr-FR" sz="1600" dirty="0">
              <a:solidFill>
                <a:schemeClr val="accent4">
                  <a:lumMod val="20000"/>
                  <a:lumOff val="80000"/>
                </a:schemeClr>
              </a:solidFill>
            </a:endParaRPr>
          </a:p>
        </p:txBody>
      </p:sp>
      <p:grpSp>
        <p:nvGrpSpPr>
          <p:cNvPr id="53" name="Groupe 52"/>
          <p:cNvGrpSpPr/>
          <p:nvPr/>
        </p:nvGrpSpPr>
        <p:grpSpPr>
          <a:xfrm>
            <a:off x="4437818" y="4276509"/>
            <a:ext cx="3013736" cy="1974576"/>
            <a:chOff x="4437818" y="4276509"/>
            <a:chExt cx="3013736" cy="1974576"/>
          </a:xfrm>
        </p:grpSpPr>
        <p:sp>
          <p:nvSpPr>
            <p:cNvPr id="8" name="Figure">
              <a:extLst>
                <a:ext uri="{FF2B5EF4-FFF2-40B4-BE49-F238E27FC236}">
                  <a16:creationId xmlns:a16="http://schemas.microsoft.com/office/drawing/2014/main" id="{2C1FE685-D011-4F70-B12D-F03A2B45AAB9}"/>
                </a:ext>
              </a:extLst>
            </p:cNvPr>
            <p:cNvSpPr/>
            <p:nvPr/>
          </p:nvSpPr>
          <p:spPr>
            <a:xfrm>
              <a:off x="4952986" y="4276509"/>
              <a:ext cx="1973382" cy="747759"/>
            </a:xfrm>
            <a:custGeom>
              <a:avLst/>
              <a:gdLst/>
              <a:ahLst/>
              <a:cxnLst>
                <a:cxn ang="0">
                  <a:pos x="wd2" y="hd2"/>
                </a:cxn>
                <a:cxn ang="5400000">
                  <a:pos x="wd2" y="hd2"/>
                </a:cxn>
                <a:cxn ang="10800000">
                  <a:pos x="wd2" y="hd2"/>
                </a:cxn>
                <a:cxn ang="16200000">
                  <a:pos x="wd2" y="hd2"/>
                </a:cxn>
              </a:cxnLst>
              <a:rect l="0" t="0" r="r" b="b"/>
              <a:pathLst>
                <a:path w="21600" h="20852" extrusionOk="0">
                  <a:moveTo>
                    <a:pt x="16243" y="5197"/>
                  </a:moveTo>
                  <a:lnTo>
                    <a:pt x="13157" y="1217"/>
                  </a:lnTo>
                  <a:cubicBezTo>
                    <a:pt x="11904" y="-406"/>
                    <a:pt x="9852" y="-406"/>
                    <a:pt x="8599" y="1217"/>
                  </a:cubicBezTo>
                  <a:lnTo>
                    <a:pt x="5529" y="5197"/>
                  </a:lnTo>
                  <a:cubicBezTo>
                    <a:pt x="4997" y="5892"/>
                    <a:pt x="4542" y="6008"/>
                    <a:pt x="4213" y="5661"/>
                  </a:cubicBezTo>
                  <a:lnTo>
                    <a:pt x="0" y="19958"/>
                  </a:lnTo>
                  <a:cubicBezTo>
                    <a:pt x="517" y="21155"/>
                    <a:pt x="1394" y="21194"/>
                    <a:pt x="2459" y="19803"/>
                  </a:cubicBezTo>
                  <a:lnTo>
                    <a:pt x="7299" y="13505"/>
                  </a:lnTo>
                  <a:cubicBezTo>
                    <a:pt x="9273" y="10954"/>
                    <a:pt x="12499" y="10954"/>
                    <a:pt x="14473" y="13505"/>
                  </a:cubicBezTo>
                  <a:lnTo>
                    <a:pt x="19313" y="19803"/>
                  </a:lnTo>
                  <a:cubicBezTo>
                    <a:pt x="20269" y="21039"/>
                    <a:pt x="21067" y="21117"/>
                    <a:pt x="21600" y="20267"/>
                  </a:cubicBezTo>
                  <a:lnTo>
                    <a:pt x="17340" y="5815"/>
                  </a:lnTo>
                  <a:cubicBezTo>
                    <a:pt x="17042" y="5931"/>
                    <a:pt x="16666" y="5738"/>
                    <a:pt x="16243" y="5197"/>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 name="Figure">
              <a:extLst>
                <a:ext uri="{FF2B5EF4-FFF2-40B4-BE49-F238E27FC236}">
                  <a16:creationId xmlns:a16="http://schemas.microsoft.com/office/drawing/2014/main" id="{FED2F136-DF7D-4881-BF11-9D8FE11AB8D6}"/>
                </a:ext>
              </a:extLst>
            </p:cNvPr>
            <p:cNvSpPr/>
            <p:nvPr/>
          </p:nvSpPr>
          <p:spPr>
            <a:xfrm>
              <a:off x="4437818" y="4830776"/>
              <a:ext cx="3013736" cy="1420309"/>
            </a:xfrm>
            <a:custGeom>
              <a:avLst/>
              <a:gdLst/>
              <a:ahLst/>
              <a:cxnLst>
                <a:cxn ang="0">
                  <a:pos x="wd2" y="hd2"/>
                </a:cxn>
                <a:cxn ang="5400000">
                  <a:pos x="wd2" y="hd2"/>
                </a:cxn>
                <a:cxn ang="10800000">
                  <a:pos x="wd2" y="hd2"/>
                </a:cxn>
                <a:cxn ang="16200000">
                  <a:pos x="wd2" y="hd2"/>
                </a:cxn>
              </a:cxnLst>
              <a:rect l="0" t="0" r="r" b="b"/>
              <a:pathLst>
                <a:path w="21600" h="21600" extrusionOk="0">
                  <a:moveTo>
                    <a:pt x="17292" y="5058"/>
                  </a:moveTo>
                  <a:cubicBezTo>
                    <a:pt x="16831" y="5058"/>
                    <a:pt x="16349" y="4784"/>
                    <a:pt x="15856" y="4236"/>
                  </a:cubicBezTo>
                  <a:lnTo>
                    <a:pt x="12687" y="801"/>
                  </a:lnTo>
                  <a:cubicBezTo>
                    <a:pt x="12215" y="295"/>
                    <a:pt x="11538" y="0"/>
                    <a:pt x="10831" y="0"/>
                  </a:cubicBezTo>
                  <a:cubicBezTo>
                    <a:pt x="10123" y="0"/>
                    <a:pt x="9436" y="295"/>
                    <a:pt x="8974" y="801"/>
                  </a:cubicBezTo>
                  <a:lnTo>
                    <a:pt x="5805" y="4236"/>
                  </a:lnTo>
                  <a:cubicBezTo>
                    <a:pt x="5303" y="4784"/>
                    <a:pt x="4821" y="5058"/>
                    <a:pt x="4369" y="5058"/>
                  </a:cubicBezTo>
                  <a:cubicBezTo>
                    <a:pt x="4113" y="5058"/>
                    <a:pt x="3867" y="4973"/>
                    <a:pt x="3641" y="4784"/>
                  </a:cubicBezTo>
                  <a:lnTo>
                    <a:pt x="0" y="15067"/>
                  </a:lnTo>
                  <a:cubicBezTo>
                    <a:pt x="3128" y="19198"/>
                    <a:pt x="6841" y="21600"/>
                    <a:pt x="10841" y="21600"/>
                  </a:cubicBezTo>
                  <a:cubicBezTo>
                    <a:pt x="14800" y="21600"/>
                    <a:pt x="18492" y="19240"/>
                    <a:pt x="21600" y="15173"/>
                  </a:cubicBezTo>
                  <a:lnTo>
                    <a:pt x="17949" y="4847"/>
                  </a:lnTo>
                  <a:cubicBezTo>
                    <a:pt x="17723" y="4994"/>
                    <a:pt x="17518" y="5058"/>
                    <a:pt x="17292" y="5058"/>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6" name="Rectangle 45"/>
            <p:cNvSpPr/>
            <p:nvPr/>
          </p:nvSpPr>
          <p:spPr>
            <a:xfrm>
              <a:off x="4537457" y="4784184"/>
              <a:ext cx="2792745" cy="1384995"/>
            </a:xfrm>
            <a:prstGeom prst="rect">
              <a:avLst/>
            </a:prstGeom>
          </p:spPr>
          <p:txBody>
            <a:bodyPr wrap="square">
              <a:spAutoFit/>
            </a:bodyPr>
            <a:lstStyle/>
            <a:p>
              <a:pPr lvl="0" algn="ctr"/>
              <a:r>
                <a:rPr lang="fr-FR" altLang="fr-FR" sz="1400" dirty="0"/>
                <a:t>Aider chaque </a:t>
              </a:r>
              <a:r>
                <a:rPr lang="fr-FR" altLang="fr-FR" sz="1400" dirty="0" smtClean="0"/>
                <a:t>élève</a:t>
              </a:r>
            </a:p>
            <a:p>
              <a:pPr lvl="0" algn="ctr"/>
              <a:r>
                <a:rPr lang="fr-FR" altLang="fr-FR" sz="1400" dirty="0" smtClean="0"/>
                <a:t> </a:t>
              </a:r>
              <a:r>
                <a:rPr lang="fr-FR" altLang="fr-FR" sz="1400" dirty="0"/>
                <a:t>à prendre confiance en soi, renforcer l’identité personnelle et collective à travers une forme d’</a:t>
              </a:r>
              <a:r>
                <a:rPr lang="fr-FR" altLang="fr-FR" sz="1400" i="1" dirty="0" err="1"/>
                <a:t>empowerment</a:t>
              </a:r>
              <a:r>
                <a:rPr lang="fr-FR" altLang="fr-FR" sz="1400" dirty="0"/>
                <a:t>, </a:t>
              </a:r>
            </a:p>
            <a:p>
              <a:pPr lvl="0" algn="ctr"/>
              <a:r>
                <a:rPr lang="fr-FR" altLang="fr-FR" sz="1400" dirty="0"/>
                <a:t>de prise d’un pouvoir d’acteur</a:t>
              </a:r>
              <a:endParaRPr lang="fr-FR" sz="1400" dirty="0"/>
            </a:p>
          </p:txBody>
        </p:sp>
      </p:grpSp>
      <p:sp>
        <p:nvSpPr>
          <p:cNvPr id="47" name="Rectangle 46">
            <a:extLst>
              <a:ext uri="{FF2B5EF4-FFF2-40B4-BE49-F238E27FC236}">
                <a16:creationId xmlns:a16="http://schemas.microsoft.com/office/drawing/2014/main" id="{9C0471A1-6492-4B0A-974A-6D29F1ECD35D}"/>
              </a:ext>
            </a:extLst>
          </p:cNvPr>
          <p:cNvSpPr/>
          <p:nvPr/>
        </p:nvSpPr>
        <p:spPr>
          <a:xfrm>
            <a:off x="8063384" y="5351581"/>
            <a:ext cx="3807954" cy="1488100"/>
          </a:xfrm>
          <a:prstGeom prst="rect">
            <a:avLst/>
          </a:prstGeom>
          <a:solidFill>
            <a:schemeClr val="tx1">
              <a:lumMod val="85000"/>
              <a:lumOff val="15000"/>
            </a:schemeClr>
          </a:solidFill>
        </p:spPr>
        <p:txBody>
          <a:bodyPr wrap="square">
            <a:spAutoFit/>
          </a:bodyPr>
          <a:lstStyle/>
          <a:p>
            <a:pPr lvl="0">
              <a:lnSpc>
                <a:spcPct val="95000"/>
              </a:lnSpc>
              <a:spcAft>
                <a:spcPts val="300"/>
              </a:spcAft>
              <a:buSzPts val="1000"/>
              <a:tabLst>
                <a:tab pos="457200" algn="l"/>
              </a:tabLst>
            </a:pPr>
            <a:r>
              <a:rPr lang="fr-FR" dirty="0">
                <a:solidFill>
                  <a:schemeClr val="accent3">
                    <a:lumMod val="40000"/>
                    <a:lumOff val="60000"/>
                  </a:schemeClr>
                </a:solidFill>
                <a:latin typeface="Calibri" panose="020F0502020204030204" pitchFamily="34" charset="0"/>
                <a:ea typeface="Times New Roman" panose="02020603050405020304" pitchFamily="18" charset="0"/>
                <a:cs typeface="Times New Roman" panose="02020603050405020304" pitchFamily="18" charset="0"/>
              </a:rPr>
              <a:t>Savoir situer des performances à l'échelle de la performance humaine.</a:t>
            </a:r>
            <a:endParaRPr lang="fr-FR" dirty="0">
              <a:solidFill>
                <a:schemeClr val="accent3">
                  <a:lumMod val="40000"/>
                  <a:lumOff val="60000"/>
                </a:schemeClr>
              </a:solidFill>
              <a:latin typeface="Garamond" panose="02020404030301010803" pitchFamily="18" charset="0"/>
              <a:ea typeface="Garamond" panose="02020404030301010803" pitchFamily="18" charset="0"/>
              <a:cs typeface="Garamond" panose="02020404030301010803" pitchFamily="18" charset="0"/>
            </a:endParaRPr>
          </a:p>
          <a:p>
            <a:r>
              <a:rPr lang="fr-FR" dirty="0">
                <a:solidFill>
                  <a:schemeClr val="accent3">
                    <a:lumMod val="40000"/>
                    <a:lumOff val="60000"/>
                  </a:schemeClr>
                </a:solidFill>
                <a:latin typeface="Calibri" panose="020F0502020204030204" pitchFamily="34" charset="0"/>
                <a:ea typeface="Times New Roman" panose="02020603050405020304" pitchFamily="18" charset="0"/>
                <a:cs typeface="Times New Roman" panose="02020603050405020304" pitchFamily="18" charset="0"/>
              </a:rPr>
              <a:t>Comprendre et respecter l'environnement des pratiques physiques et sportives.</a:t>
            </a:r>
            <a:endParaRPr lang="fr-FR" dirty="0">
              <a:solidFill>
                <a:schemeClr val="accent3">
                  <a:lumMod val="40000"/>
                  <a:lumOff val="60000"/>
                </a:schemeClr>
              </a:solidFill>
            </a:endParaRPr>
          </a:p>
        </p:txBody>
      </p:sp>
      <p:grpSp>
        <p:nvGrpSpPr>
          <p:cNvPr id="54" name="Groupe 53"/>
          <p:cNvGrpSpPr/>
          <p:nvPr/>
        </p:nvGrpSpPr>
        <p:grpSpPr>
          <a:xfrm>
            <a:off x="3119715" y="2904698"/>
            <a:ext cx="2229639" cy="2835077"/>
            <a:chOff x="3119715" y="2904698"/>
            <a:chExt cx="2229639" cy="2835077"/>
          </a:xfrm>
        </p:grpSpPr>
        <p:sp>
          <p:nvSpPr>
            <p:cNvPr id="10" name="Figure">
              <a:extLst>
                <a:ext uri="{FF2B5EF4-FFF2-40B4-BE49-F238E27FC236}">
                  <a16:creationId xmlns:a16="http://schemas.microsoft.com/office/drawing/2014/main" id="{3BAA9CC6-EDCB-49E1-A56E-EFB0AEF13B29}"/>
                </a:ext>
              </a:extLst>
            </p:cNvPr>
            <p:cNvSpPr/>
            <p:nvPr/>
          </p:nvSpPr>
          <p:spPr>
            <a:xfrm>
              <a:off x="4351958" y="3195688"/>
              <a:ext cx="997396" cy="1794440"/>
            </a:xfrm>
            <a:custGeom>
              <a:avLst/>
              <a:gdLst/>
              <a:ahLst/>
              <a:cxnLst>
                <a:cxn ang="0">
                  <a:pos x="wd2" y="hd2"/>
                </a:cxn>
                <a:cxn ang="5400000">
                  <a:pos x="wd2" y="hd2"/>
                </a:cxn>
                <a:cxn ang="10800000">
                  <a:pos x="wd2" y="hd2"/>
                </a:cxn>
                <a:cxn ang="16200000">
                  <a:pos x="wd2" y="hd2"/>
                </a:cxn>
              </a:cxnLst>
              <a:rect l="0" t="0" r="r" b="b"/>
              <a:pathLst>
                <a:path w="21056" h="21600" extrusionOk="0">
                  <a:moveTo>
                    <a:pt x="19813" y="13811"/>
                  </a:moveTo>
                  <a:lnTo>
                    <a:pt x="20961" y="10158"/>
                  </a:lnTo>
                  <a:cubicBezTo>
                    <a:pt x="21414" y="8673"/>
                    <a:pt x="20206" y="6588"/>
                    <a:pt x="18242" y="5538"/>
                  </a:cubicBezTo>
                  <a:lnTo>
                    <a:pt x="13439" y="2952"/>
                  </a:lnTo>
                  <a:cubicBezTo>
                    <a:pt x="13016" y="2719"/>
                    <a:pt x="12714" y="2485"/>
                    <a:pt x="12502" y="2252"/>
                  </a:cubicBezTo>
                  <a:lnTo>
                    <a:pt x="86" y="0"/>
                  </a:lnTo>
                  <a:cubicBezTo>
                    <a:pt x="86" y="17"/>
                    <a:pt x="86" y="17"/>
                    <a:pt x="56" y="33"/>
                  </a:cubicBezTo>
                  <a:cubicBezTo>
                    <a:pt x="-186" y="667"/>
                    <a:pt x="358" y="1434"/>
                    <a:pt x="1808" y="2218"/>
                  </a:cubicBezTo>
                  <a:lnTo>
                    <a:pt x="9360" y="6288"/>
                  </a:lnTo>
                  <a:cubicBezTo>
                    <a:pt x="12442" y="7939"/>
                    <a:pt x="14375" y="11209"/>
                    <a:pt x="13650" y="13560"/>
                  </a:cubicBezTo>
                  <a:lnTo>
                    <a:pt x="11868" y="19298"/>
                  </a:lnTo>
                  <a:cubicBezTo>
                    <a:pt x="11535" y="20366"/>
                    <a:pt x="11898" y="21166"/>
                    <a:pt x="12744" y="21600"/>
                  </a:cubicBezTo>
                  <a:lnTo>
                    <a:pt x="20870" y="15429"/>
                  </a:lnTo>
                  <a:cubicBezTo>
                    <a:pt x="19964" y="15245"/>
                    <a:pt x="19541" y="14661"/>
                    <a:pt x="19813" y="13811"/>
                  </a:cubicBez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 name="Figure">
              <a:extLst>
                <a:ext uri="{FF2B5EF4-FFF2-40B4-BE49-F238E27FC236}">
                  <a16:creationId xmlns:a16="http://schemas.microsoft.com/office/drawing/2014/main" id="{799EC930-237C-4983-81A3-E31DFC217190}"/>
                </a:ext>
              </a:extLst>
            </p:cNvPr>
            <p:cNvSpPr/>
            <p:nvPr/>
          </p:nvSpPr>
          <p:spPr>
            <a:xfrm>
              <a:off x="3164209" y="2904698"/>
              <a:ext cx="1705166" cy="2835077"/>
            </a:xfrm>
            <a:custGeom>
              <a:avLst/>
              <a:gdLst/>
              <a:ahLst/>
              <a:cxnLst>
                <a:cxn ang="0">
                  <a:pos x="wd2" y="hd2"/>
                </a:cxn>
                <a:cxn ang="5400000">
                  <a:pos x="wd2" y="hd2"/>
                </a:cxn>
                <a:cxn ang="10800000">
                  <a:pos x="wd2" y="hd2"/>
                </a:cxn>
                <a:cxn ang="16200000">
                  <a:pos x="wd2" y="hd2"/>
                </a:cxn>
              </a:cxnLst>
              <a:rect l="0" t="0" r="r" b="b"/>
              <a:pathLst>
                <a:path w="21342" h="21600" extrusionOk="0">
                  <a:moveTo>
                    <a:pt x="20221" y="14221"/>
                  </a:moveTo>
                  <a:lnTo>
                    <a:pt x="21278" y="10589"/>
                  </a:lnTo>
                  <a:cubicBezTo>
                    <a:pt x="21600" y="9449"/>
                    <a:pt x="20669" y="7749"/>
                    <a:pt x="19272" y="6947"/>
                  </a:cubicBezTo>
                  <a:lnTo>
                    <a:pt x="14794" y="4371"/>
                  </a:lnTo>
                  <a:cubicBezTo>
                    <a:pt x="13701" y="3737"/>
                    <a:pt x="13146" y="3019"/>
                    <a:pt x="13182" y="2333"/>
                  </a:cubicBezTo>
                  <a:lnTo>
                    <a:pt x="985" y="0"/>
                  </a:lnTo>
                  <a:cubicBezTo>
                    <a:pt x="340" y="1562"/>
                    <a:pt x="0" y="3188"/>
                    <a:pt x="0" y="4856"/>
                  </a:cubicBezTo>
                  <a:cubicBezTo>
                    <a:pt x="0" y="11750"/>
                    <a:pt x="5731" y="17852"/>
                    <a:pt x="14543" y="21600"/>
                  </a:cubicBezTo>
                  <a:lnTo>
                    <a:pt x="20919" y="16416"/>
                  </a:lnTo>
                  <a:cubicBezTo>
                    <a:pt x="20400" y="16015"/>
                    <a:pt x="19899" y="15329"/>
                    <a:pt x="20221" y="14221"/>
                  </a:cubicBez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8" name="Rectangle 47"/>
            <p:cNvSpPr/>
            <p:nvPr/>
          </p:nvSpPr>
          <p:spPr>
            <a:xfrm>
              <a:off x="3119715" y="3259081"/>
              <a:ext cx="2097372" cy="1815882"/>
            </a:xfrm>
            <a:prstGeom prst="rect">
              <a:avLst/>
            </a:prstGeom>
          </p:spPr>
          <p:txBody>
            <a:bodyPr wrap="square">
              <a:spAutoFit/>
            </a:bodyPr>
            <a:lstStyle/>
            <a:p>
              <a:pPr lvl="0"/>
              <a:r>
                <a:rPr lang="fr-FR" altLang="fr-FR" sz="1600" dirty="0"/>
                <a:t>Donner à voir </a:t>
              </a:r>
              <a:endParaRPr lang="fr-FR" altLang="fr-FR" sz="1600" dirty="0" smtClean="0"/>
            </a:p>
            <a:p>
              <a:pPr lvl="0"/>
              <a:r>
                <a:rPr lang="fr-FR" altLang="fr-FR" sz="1600" dirty="0" smtClean="0"/>
                <a:t>des </a:t>
              </a:r>
              <a:r>
                <a:rPr lang="fr-FR" altLang="fr-FR" sz="1600" dirty="0"/>
                <a:t>pratiques </a:t>
              </a:r>
              <a:endParaRPr lang="fr-FR" altLang="fr-FR" sz="1600" dirty="0" smtClean="0"/>
            </a:p>
            <a:p>
              <a:pPr lvl="0"/>
              <a:r>
                <a:rPr lang="fr-FR" altLang="fr-FR" sz="1600" dirty="0" smtClean="0"/>
                <a:t>sociales </a:t>
              </a:r>
              <a:r>
                <a:rPr lang="fr-FR" altLang="fr-FR" sz="1600" dirty="0"/>
                <a:t>qui </a:t>
              </a:r>
              <a:endParaRPr lang="fr-FR" altLang="fr-FR" sz="1600" dirty="0" smtClean="0"/>
            </a:p>
            <a:p>
              <a:pPr lvl="0"/>
              <a:r>
                <a:rPr lang="fr-FR" altLang="fr-FR" sz="1600" dirty="0"/>
                <a:t> </a:t>
              </a:r>
              <a:r>
                <a:rPr lang="fr-FR" altLang="fr-FR" sz="1600" dirty="0" smtClean="0"/>
                <a:t>  accroissent </a:t>
              </a:r>
              <a:r>
                <a:rPr lang="fr-FR" altLang="fr-FR" sz="1600" dirty="0"/>
                <a:t>le </a:t>
              </a:r>
              <a:r>
                <a:rPr lang="fr-FR" altLang="fr-FR" sz="1600" dirty="0" smtClean="0"/>
                <a:t>sens</a:t>
              </a:r>
            </a:p>
            <a:p>
              <a:pPr lvl="0"/>
              <a:r>
                <a:rPr lang="fr-FR" altLang="fr-FR" sz="1600" dirty="0"/>
                <a:t> </a:t>
              </a:r>
              <a:r>
                <a:rPr lang="fr-FR" altLang="fr-FR" sz="1600" dirty="0" smtClean="0"/>
                <a:t>   </a:t>
              </a:r>
              <a:r>
                <a:rPr lang="fr-FR" altLang="fr-FR" sz="1600" dirty="0"/>
                <a:t>des savoirs et </a:t>
              </a:r>
              <a:r>
                <a:rPr lang="fr-FR" altLang="fr-FR" sz="1600" dirty="0" smtClean="0"/>
                <a:t>des</a:t>
              </a:r>
            </a:p>
            <a:p>
              <a:pPr lvl="0"/>
              <a:r>
                <a:rPr lang="fr-FR" altLang="fr-FR" sz="1600" dirty="0"/>
                <a:t> </a:t>
              </a:r>
              <a:r>
                <a:rPr lang="fr-FR" altLang="fr-FR" sz="1600" dirty="0" smtClean="0"/>
                <a:t>      </a:t>
              </a:r>
              <a:r>
                <a:rPr lang="fr-FR" altLang="fr-FR" sz="1600" dirty="0"/>
                <a:t>apprentissages </a:t>
              </a:r>
              <a:endParaRPr lang="fr-FR" altLang="fr-FR" sz="1600" dirty="0" smtClean="0"/>
            </a:p>
            <a:p>
              <a:pPr lvl="0"/>
              <a:r>
                <a:rPr lang="fr-FR" altLang="fr-FR" sz="1600" dirty="0"/>
                <a:t> </a:t>
              </a:r>
              <a:r>
                <a:rPr lang="fr-FR" altLang="fr-FR" sz="1600" dirty="0" smtClean="0"/>
                <a:t>           scolaires</a:t>
              </a:r>
              <a:endParaRPr lang="fr-FR" sz="1600" dirty="0"/>
            </a:p>
          </p:txBody>
        </p:sp>
      </p:grpSp>
      <p:sp>
        <p:nvSpPr>
          <p:cNvPr id="49" name="Rectangle 48">
            <a:extLst>
              <a:ext uri="{FF2B5EF4-FFF2-40B4-BE49-F238E27FC236}">
                <a16:creationId xmlns:a16="http://schemas.microsoft.com/office/drawing/2014/main" id="{9C0471A1-6492-4B0A-974A-6D29F1ECD35D}"/>
              </a:ext>
            </a:extLst>
          </p:cNvPr>
          <p:cNvSpPr/>
          <p:nvPr/>
        </p:nvSpPr>
        <p:spPr>
          <a:xfrm>
            <a:off x="88162" y="3609091"/>
            <a:ext cx="2929945" cy="3063916"/>
          </a:xfrm>
          <a:prstGeom prst="rect">
            <a:avLst/>
          </a:prstGeom>
          <a:solidFill>
            <a:schemeClr val="tx1">
              <a:lumMod val="85000"/>
              <a:lumOff val="15000"/>
            </a:schemeClr>
          </a:solidFill>
        </p:spPr>
        <p:txBody>
          <a:bodyPr wrap="square">
            <a:spAutoFit/>
          </a:bodyPr>
          <a:lstStyle/>
          <a:p>
            <a:pPr lvl="0">
              <a:lnSpc>
                <a:spcPct val="95000"/>
              </a:lnSpc>
              <a:spcAft>
                <a:spcPts val="300"/>
              </a:spcAft>
              <a:buSzPts val="1000"/>
              <a:tabLst>
                <a:tab pos="457200" algn="l"/>
              </a:tabLst>
            </a:pPr>
            <a:r>
              <a:rPr lang="fr-FR" dirty="0">
                <a:solidFill>
                  <a:schemeClr val="accent6">
                    <a:lumMod val="60000"/>
                    <a:lumOff val="40000"/>
                  </a:schemeClr>
                </a:solidFill>
                <a:latin typeface="Calibri" panose="020F0502020204030204" pitchFamily="34" charset="0"/>
                <a:ea typeface="Times New Roman" panose="02020603050405020304" pitchFamily="18" charset="0"/>
                <a:cs typeface="Times New Roman" panose="02020603050405020304" pitchFamily="18" charset="0"/>
              </a:rPr>
              <a:t>Évaluer la quantité et la qualité de son activité physique quotidienne dans et hors l'école.</a:t>
            </a:r>
            <a:endParaRPr lang="fr-FR" dirty="0">
              <a:solidFill>
                <a:schemeClr val="accent6">
                  <a:lumMod val="60000"/>
                  <a:lumOff val="40000"/>
                </a:schemeClr>
              </a:solidFill>
              <a:latin typeface="Garamond" panose="02020404030301010803" pitchFamily="18" charset="0"/>
              <a:ea typeface="Garamond" panose="02020404030301010803" pitchFamily="18" charset="0"/>
              <a:cs typeface="Garamond" panose="02020404030301010803" pitchFamily="18" charset="0"/>
            </a:endParaRPr>
          </a:p>
          <a:p>
            <a:pPr lvl="0">
              <a:lnSpc>
                <a:spcPct val="95000"/>
              </a:lnSpc>
              <a:spcAft>
                <a:spcPts val="300"/>
              </a:spcAft>
              <a:buSzPts val="1000"/>
              <a:tabLst>
                <a:tab pos="457200" algn="l"/>
              </a:tabLst>
            </a:pPr>
            <a:r>
              <a:rPr lang="fr-FR" dirty="0">
                <a:solidFill>
                  <a:schemeClr val="accent6">
                    <a:lumMod val="60000"/>
                    <a:lumOff val="40000"/>
                  </a:schemeClr>
                </a:solidFill>
                <a:latin typeface="Calibri" panose="020F0502020204030204" pitchFamily="34" charset="0"/>
                <a:ea typeface="Times New Roman" panose="02020603050405020304" pitchFamily="18" charset="0"/>
                <a:cs typeface="Times New Roman" panose="02020603050405020304" pitchFamily="18" charset="0"/>
              </a:rPr>
              <a:t>Connaitre et appliquer des principes d'une bonne hygiène de vie.</a:t>
            </a:r>
          </a:p>
          <a:p>
            <a:pPr lvl="0">
              <a:lnSpc>
                <a:spcPct val="95000"/>
              </a:lnSpc>
              <a:spcAft>
                <a:spcPts val="300"/>
              </a:spcAft>
              <a:buSzPts val="1000"/>
              <a:tabLst>
                <a:tab pos="457200" algn="l"/>
              </a:tabLst>
            </a:pPr>
            <a:r>
              <a:rPr lang="fr-FR" dirty="0">
                <a:solidFill>
                  <a:schemeClr val="accent6">
                    <a:lumMod val="60000"/>
                    <a:lumOff val="40000"/>
                  </a:schemeClr>
                </a:solidFill>
              </a:rPr>
              <a:t>Adapter l'intensité de son engagement physique à ses possibilités pour ne pas se mettre en danger.</a:t>
            </a:r>
            <a:endParaRPr lang="fr-FR" dirty="0">
              <a:solidFill>
                <a:schemeClr val="accent6">
                  <a:lumMod val="60000"/>
                  <a:lumOff val="40000"/>
                </a:schemeClr>
              </a:solidFill>
              <a:latin typeface="Garamond" panose="02020404030301010803" pitchFamily="18" charset="0"/>
              <a:ea typeface="Garamond" panose="02020404030301010803" pitchFamily="18" charset="0"/>
              <a:cs typeface="Garamond" panose="02020404030301010803" pitchFamily="18" charset="0"/>
            </a:endParaRPr>
          </a:p>
        </p:txBody>
      </p:sp>
      <p:sp>
        <p:nvSpPr>
          <p:cNvPr id="55" name="Bouton d'action : Précédent 54">
            <a:hlinkClick r:id="rId14" action="ppaction://hlinksldjump" highlightClick="1"/>
          </p:cNvPr>
          <p:cNvSpPr/>
          <p:nvPr/>
        </p:nvSpPr>
        <p:spPr>
          <a:xfrm>
            <a:off x="11503023" y="193864"/>
            <a:ext cx="644976" cy="64489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5421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2" grpId="0" animBg="1"/>
      <p:bldP spid="45" grpId="0" animBg="1"/>
      <p:bldP spid="47" grpId="0" animBg="1"/>
      <p:bldP spid="49"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des bénéfices fondamentaux</a:t>
            </a:r>
            <a:endParaRPr lang="fr-FR" dirty="0"/>
          </a:p>
        </p:txBody>
      </p:sp>
      <p:sp>
        <p:nvSpPr>
          <p:cNvPr id="3" name="Espace réservé du contenu 2"/>
          <p:cNvSpPr>
            <a:spLocks noGrp="1"/>
          </p:cNvSpPr>
          <p:nvPr>
            <p:ph idx="1"/>
          </p:nvPr>
        </p:nvSpPr>
        <p:spPr/>
        <p:txBody>
          <a:bodyPr/>
          <a:lstStyle/>
          <a:p>
            <a:r>
              <a:rPr lang="fr-FR" dirty="0" smtClean="0"/>
              <a:t>Donner du sens aux apprentissages</a:t>
            </a:r>
          </a:p>
          <a:p>
            <a:endParaRPr lang="fr-FR" dirty="0"/>
          </a:p>
          <a:p>
            <a:r>
              <a:rPr lang="fr-FR" dirty="0" smtClean="0"/>
              <a:t>Rendre l’élève acteur de ses apprentissages</a:t>
            </a:r>
          </a:p>
          <a:p>
            <a:endParaRPr lang="fr-FR" dirty="0"/>
          </a:p>
          <a:p>
            <a:r>
              <a:rPr lang="fr-FR" dirty="0" smtClean="0"/>
              <a:t>Projeter </a:t>
            </a:r>
            <a:endParaRPr lang="fr-FR"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18</a:t>
            </a:fld>
            <a:endParaRPr lang="fr-FR"/>
          </a:p>
        </p:txBody>
      </p:sp>
    </p:spTree>
    <p:extLst>
      <p:ext uri="{BB962C8B-B14F-4D97-AF65-F5344CB8AC3E}">
        <p14:creationId xmlns:p14="http://schemas.microsoft.com/office/powerpoint/2010/main" val="1657033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9213939" y="1481654"/>
            <a:ext cx="2193880" cy="1437256"/>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bg1"/>
                </a:solidFill>
              </a:rPr>
              <a:t>Qui ne peut se limiter aux constats bruts, chiffrés, qu’il faut accompagner en termes qualitatifs</a:t>
            </a:r>
            <a:endParaRPr lang="fr-FR" sz="1600" dirty="0">
              <a:solidFill>
                <a:schemeClr val="bg1"/>
              </a:solidFill>
            </a:endParaRPr>
          </a:p>
        </p:txBody>
      </p:sp>
      <p:sp>
        <p:nvSpPr>
          <p:cNvPr id="59" name="Rectangle 58"/>
          <p:cNvSpPr/>
          <p:nvPr/>
        </p:nvSpPr>
        <p:spPr>
          <a:xfrm>
            <a:off x="5693574" y="1178970"/>
            <a:ext cx="2915988" cy="1754176"/>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Des </a:t>
            </a:r>
            <a:r>
              <a:rPr lang="fr-FR" sz="1600" dirty="0" smtClean="0">
                <a:solidFill>
                  <a:schemeClr val="tx1"/>
                </a:solidFill>
                <a:hlinkClick r:id="rId2" action="ppaction://hlinkfile"/>
              </a:rPr>
              <a:t>critères </a:t>
            </a:r>
            <a:r>
              <a:rPr lang="fr-FR" sz="1600" dirty="0" smtClean="0">
                <a:solidFill>
                  <a:schemeClr val="tx1"/>
                </a:solidFill>
              </a:rPr>
              <a:t>donc !</a:t>
            </a:r>
          </a:p>
          <a:p>
            <a:pPr algn="ctr"/>
            <a:r>
              <a:rPr lang="fr-FR" sz="1600" dirty="0" smtClean="0">
                <a:solidFill>
                  <a:schemeClr val="tx1"/>
                </a:solidFill>
              </a:rPr>
              <a:t>Mais des critères adaptés et non normatifs. </a:t>
            </a:r>
            <a:r>
              <a:rPr lang="fr-FR" sz="1600" dirty="0" smtClean="0">
                <a:solidFill>
                  <a:schemeClr val="tx1"/>
                </a:solidFill>
                <a:hlinkClick r:id="rId3" action="ppaction://hlinkfile"/>
              </a:rPr>
              <a:t>Parce que</a:t>
            </a:r>
            <a:r>
              <a:rPr lang="fr-FR" sz="1600" dirty="0" smtClean="0">
                <a:solidFill>
                  <a:schemeClr val="tx1"/>
                </a:solidFill>
              </a:rPr>
              <a:t>….</a:t>
            </a:r>
          </a:p>
          <a:p>
            <a:pPr algn="ctr">
              <a:spcBef>
                <a:spcPts val="600"/>
              </a:spcBef>
            </a:pPr>
            <a:r>
              <a:rPr lang="fr-FR" sz="1600" dirty="0">
                <a:solidFill>
                  <a:schemeClr val="tx1"/>
                </a:solidFill>
              </a:rPr>
              <a:t>Et donc des repères qui donnent du corps aux critères et permettent autonomie et appropriation par les </a:t>
            </a:r>
            <a:r>
              <a:rPr lang="fr-FR" sz="1600" dirty="0" smtClean="0">
                <a:solidFill>
                  <a:schemeClr val="tx1"/>
                </a:solidFill>
              </a:rPr>
              <a:t>élèves</a:t>
            </a:r>
            <a:endParaRPr lang="fr-FR" sz="1600" dirty="0">
              <a:solidFill>
                <a:schemeClr val="tx1"/>
              </a:solidFill>
            </a:endParaRPr>
          </a:p>
        </p:txBody>
      </p:sp>
      <p:sp>
        <p:nvSpPr>
          <p:cNvPr id="48" name="Rectangle 47"/>
          <p:cNvSpPr/>
          <p:nvPr/>
        </p:nvSpPr>
        <p:spPr>
          <a:xfrm>
            <a:off x="356335" y="1148545"/>
            <a:ext cx="3683475" cy="17846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L’envie de faire réussir tous les élèves et la croyance en la capacité de réussir de tous les élèves.</a:t>
            </a:r>
          </a:p>
          <a:p>
            <a:pPr algn="ctr">
              <a:spcBef>
                <a:spcPts val="600"/>
              </a:spcBef>
            </a:pPr>
            <a:r>
              <a:rPr lang="fr-FR" sz="1600" dirty="0">
                <a:solidFill>
                  <a:schemeClr val="tx1"/>
                </a:solidFill>
              </a:rPr>
              <a:t>Des conceptions sur le rôle de l’évaluation, sur sa fonction ainsi que son pouvoir sur l’image, l’estime des </a:t>
            </a:r>
            <a:r>
              <a:rPr lang="fr-FR" sz="1600" dirty="0" smtClean="0">
                <a:solidFill>
                  <a:schemeClr val="tx1"/>
                </a:solidFill>
              </a:rPr>
              <a:t>élèves</a:t>
            </a:r>
            <a:endParaRPr lang="fr-FR" sz="1600" dirty="0">
              <a:solidFill>
                <a:schemeClr val="tx1"/>
              </a:solidFill>
            </a:endParaRPr>
          </a:p>
        </p:txBody>
      </p:sp>
      <p:sp>
        <p:nvSpPr>
          <p:cNvPr id="63" name="Rectangle 62"/>
          <p:cNvSpPr/>
          <p:nvPr/>
        </p:nvSpPr>
        <p:spPr>
          <a:xfrm>
            <a:off x="6724067" y="4806705"/>
            <a:ext cx="2218899" cy="177425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A laquelle l’élève s’habitue (régularité et utilité informative de cette évaluation)</a:t>
            </a:r>
            <a:endParaRPr lang="fr-FR" sz="1600" dirty="0">
              <a:solidFill>
                <a:schemeClr val="tx1"/>
              </a:solidFill>
            </a:endParaRPr>
          </a:p>
        </p:txBody>
      </p:sp>
      <p:sp>
        <p:nvSpPr>
          <p:cNvPr id="57" name="Rectangle 56"/>
          <p:cNvSpPr/>
          <p:nvPr/>
        </p:nvSpPr>
        <p:spPr>
          <a:xfrm>
            <a:off x="3409406" y="4826514"/>
            <a:ext cx="2479829" cy="1754448"/>
          </a:xfrm>
          <a:prstGeom prst="rect">
            <a:avLst/>
          </a:prstGeom>
          <a:solidFill>
            <a:srgbClr val="19AF9D"/>
          </a:solidFill>
          <a:ln>
            <a:solidFill>
              <a:srgbClr val="19AF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Plus puissant levier des apprentissages </a:t>
            </a:r>
          </a:p>
          <a:p>
            <a:pPr algn="ctr"/>
            <a:r>
              <a:rPr lang="fr-FR" sz="1600" dirty="0" smtClean="0">
                <a:solidFill>
                  <a:schemeClr val="tx1"/>
                </a:solidFill>
              </a:rPr>
              <a:t>P. Simonet</a:t>
            </a:r>
          </a:p>
          <a:p>
            <a:pPr algn="ctr"/>
            <a:r>
              <a:rPr lang="fr-FR" sz="1600" dirty="0">
                <a:solidFill>
                  <a:schemeClr val="tx1"/>
                </a:solidFill>
              </a:rPr>
              <a:t>Une utilité certaine: permettre à l’élève de se situer, de savoir où il en </a:t>
            </a:r>
            <a:r>
              <a:rPr lang="fr-FR" sz="1600" dirty="0" smtClean="0">
                <a:solidFill>
                  <a:schemeClr val="tx1"/>
                </a:solidFill>
              </a:rPr>
              <a:t>est</a:t>
            </a:r>
            <a:endParaRPr lang="fr-FR" sz="1600" dirty="0">
              <a:solidFill>
                <a:schemeClr val="tx1"/>
              </a:solidFill>
            </a:endParaRPr>
          </a:p>
        </p:txBody>
      </p:sp>
      <p:sp>
        <p:nvSpPr>
          <p:cNvPr id="2" name="Titre 1"/>
          <p:cNvSpPr>
            <a:spLocks noGrp="1"/>
          </p:cNvSpPr>
          <p:nvPr>
            <p:ph type="title"/>
          </p:nvPr>
        </p:nvSpPr>
        <p:spPr>
          <a:xfrm>
            <a:off x="1577818" y="155413"/>
            <a:ext cx="10390010" cy="911180"/>
          </a:xfrm>
        </p:spPr>
        <p:txBody>
          <a:bodyPr/>
          <a:lstStyle/>
          <a:p>
            <a:r>
              <a:rPr lang="fr-FR" dirty="0"/>
              <a:t>Une évaluation au service des élèves</a:t>
            </a:r>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19</a:t>
            </a:fld>
            <a:endParaRPr lang="fr-FR"/>
          </a:p>
        </p:txBody>
      </p:sp>
      <p:sp>
        <p:nvSpPr>
          <p:cNvPr id="47" name="Rectangle 46"/>
          <p:cNvSpPr/>
          <p:nvPr/>
        </p:nvSpPr>
        <p:spPr>
          <a:xfrm>
            <a:off x="291990" y="4799302"/>
            <a:ext cx="2438147" cy="178166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Une finalité: faire réussir tous les élèves.</a:t>
            </a:r>
          </a:p>
          <a:p>
            <a:pPr algn="ctr">
              <a:spcBef>
                <a:spcPts val="600"/>
              </a:spcBef>
            </a:pPr>
            <a:r>
              <a:rPr lang="fr-FR" sz="1600" dirty="0" smtClean="0"/>
              <a:t>Une obligation institutionnelle.</a:t>
            </a:r>
          </a:p>
        </p:txBody>
      </p:sp>
      <p:sp>
        <p:nvSpPr>
          <p:cNvPr id="50" name="Flèche droite 49"/>
          <p:cNvSpPr/>
          <p:nvPr/>
        </p:nvSpPr>
        <p:spPr>
          <a:xfrm>
            <a:off x="4094402" y="1840498"/>
            <a:ext cx="297001" cy="431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53" name="Groupe 52"/>
          <p:cNvGrpSpPr/>
          <p:nvPr/>
        </p:nvGrpSpPr>
        <p:grpSpPr>
          <a:xfrm>
            <a:off x="4364092" y="1415979"/>
            <a:ext cx="1329482" cy="1449977"/>
            <a:chOff x="5512526" y="4694087"/>
            <a:chExt cx="1449977" cy="1449977"/>
          </a:xfrm>
        </p:grpSpPr>
        <p:sp>
          <p:nvSpPr>
            <p:cNvPr id="54" name="Rectangle 53"/>
            <p:cNvSpPr/>
            <p:nvPr/>
          </p:nvSpPr>
          <p:spPr>
            <a:xfrm>
              <a:off x="5567749" y="5017577"/>
              <a:ext cx="1258115" cy="637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Évaluation diagnostique</a:t>
              </a:r>
              <a:endParaRPr lang="fr-FR" sz="1400" dirty="0"/>
            </a:p>
          </p:txBody>
        </p:sp>
        <p:sp>
          <p:nvSpPr>
            <p:cNvPr id="55" name="Forme libre 54"/>
            <p:cNvSpPr/>
            <p:nvPr/>
          </p:nvSpPr>
          <p:spPr>
            <a:xfrm>
              <a:off x="5512526" y="4990011"/>
              <a:ext cx="1449977" cy="849086"/>
            </a:xfrm>
            <a:custGeom>
              <a:avLst/>
              <a:gdLst>
                <a:gd name="connsiteX0" fmla="*/ 0 w 1449977"/>
                <a:gd name="connsiteY0" fmla="*/ 0 h 849086"/>
                <a:gd name="connsiteX1" fmla="*/ 65314 w 1449977"/>
                <a:gd name="connsiteY1" fmla="*/ 39189 h 849086"/>
                <a:gd name="connsiteX2" fmla="*/ 182880 w 1449977"/>
                <a:gd name="connsiteY2" fmla="*/ 117566 h 849086"/>
                <a:gd name="connsiteX3" fmla="*/ 261257 w 1449977"/>
                <a:gd name="connsiteY3" fmla="*/ 182880 h 849086"/>
                <a:gd name="connsiteX4" fmla="*/ 287383 w 1449977"/>
                <a:gd name="connsiteY4" fmla="*/ 222069 h 849086"/>
                <a:gd name="connsiteX5" fmla="*/ 378823 w 1449977"/>
                <a:gd name="connsiteY5" fmla="*/ 274320 h 849086"/>
                <a:gd name="connsiteX6" fmla="*/ 418011 w 1449977"/>
                <a:gd name="connsiteY6" fmla="*/ 300446 h 849086"/>
                <a:gd name="connsiteX7" fmla="*/ 587828 w 1449977"/>
                <a:gd name="connsiteY7" fmla="*/ 326572 h 849086"/>
                <a:gd name="connsiteX8" fmla="*/ 705394 w 1449977"/>
                <a:gd name="connsiteY8" fmla="*/ 378823 h 849086"/>
                <a:gd name="connsiteX9" fmla="*/ 757645 w 1449977"/>
                <a:gd name="connsiteY9" fmla="*/ 431075 h 849086"/>
                <a:gd name="connsiteX10" fmla="*/ 796834 w 1449977"/>
                <a:gd name="connsiteY10" fmla="*/ 457200 h 849086"/>
                <a:gd name="connsiteX11" fmla="*/ 849085 w 1449977"/>
                <a:gd name="connsiteY11" fmla="*/ 522515 h 849086"/>
                <a:gd name="connsiteX12" fmla="*/ 888274 w 1449977"/>
                <a:gd name="connsiteY12" fmla="*/ 548640 h 849086"/>
                <a:gd name="connsiteX13" fmla="*/ 992777 w 1449977"/>
                <a:gd name="connsiteY13" fmla="*/ 627018 h 849086"/>
                <a:gd name="connsiteX14" fmla="*/ 1084217 w 1449977"/>
                <a:gd name="connsiteY14" fmla="*/ 653143 h 849086"/>
                <a:gd name="connsiteX15" fmla="*/ 1123405 w 1449977"/>
                <a:gd name="connsiteY15" fmla="*/ 679269 h 849086"/>
                <a:gd name="connsiteX16" fmla="*/ 1214845 w 1449977"/>
                <a:gd name="connsiteY16" fmla="*/ 705395 h 849086"/>
                <a:gd name="connsiteX17" fmla="*/ 1319348 w 1449977"/>
                <a:gd name="connsiteY17" fmla="*/ 757646 h 849086"/>
                <a:gd name="connsiteX18" fmla="*/ 1397725 w 1449977"/>
                <a:gd name="connsiteY18" fmla="*/ 796835 h 849086"/>
                <a:gd name="connsiteX19" fmla="*/ 1449977 w 1449977"/>
                <a:gd name="connsiteY19" fmla="*/ 849086 h 84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9977" h="849086">
                  <a:moveTo>
                    <a:pt x="0" y="0"/>
                  </a:moveTo>
                  <a:cubicBezTo>
                    <a:pt x="21771" y="13063"/>
                    <a:pt x="43957" y="25459"/>
                    <a:pt x="65314" y="39189"/>
                  </a:cubicBezTo>
                  <a:cubicBezTo>
                    <a:pt x="104933" y="64658"/>
                    <a:pt x="182880" y="117566"/>
                    <a:pt x="182880" y="117566"/>
                  </a:cubicBezTo>
                  <a:cubicBezTo>
                    <a:pt x="246528" y="213042"/>
                    <a:pt x="161818" y="100016"/>
                    <a:pt x="261257" y="182880"/>
                  </a:cubicBezTo>
                  <a:cubicBezTo>
                    <a:pt x="273318" y="192931"/>
                    <a:pt x="276282" y="210968"/>
                    <a:pt x="287383" y="222069"/>
                  </a:cubicBezTo>
                  <a:cubicBezTo>
                    <a:pt x="326926" y="261613"/>
                    <a:pt x="333984" y="259375"/>
                    <a:pt x="378823" y="274320"/>
                  </a:cubicBezTo>
                  <a:cubicBezTo>
                    <a:pt x="391886" y="283029"/>
                    <a:pt x="403117" y="295481"/>
                    <a:pt x="418011" y="300446"/>
                  </a:cubicBezTo>
                  <a:cubicBezTo>
                    <a:pt x="431604" y="304977"/>
                    <a:pt x="580783" y="325566"/>
                    <a:pt x="587828" y="326572"/>
                  </a:cubicBezTo>
                  <a:cubicBezTo>
                    <a:pt x="641480" y="344456"/>
                    <a:pt x="665877" y="344951"/>
                    <a:pt x="705394" y="378823"/>
                  </a:cubicBezTo>
                  <a:cubicBezTo>
                    <a:pt x="724096" y="394853"/>
                    <a:pt x="738943" y="415045"/>
                    <a:pt x="757645" y="431075"/>
                  </a:cubicBezTo>
                  <a:cubicBezTo>
                    <a:pt x="769565" y="441292"/>
                    <a:pt x="785733" y="446099"/>
                    <a:pt x="796834" y="457200"/>
                  </a:cubicBezTo>
                  <a:cubicBezTo>
                    <a:pt x="816549" y="476915"/>
                    <a:pt x="829370" y="502800"/>
                    <a:pt x="849085" y="522515"/>
                  </a:cubicBezTo>
                  <a:cubicBezTo>
                    <a:pt x="860186" y="533616"/>
                    <a:pt x="875577" y="539406"/>
                    <a:pt x="888274" y="548640"/>
                  </a:cubicBezTo>
                  <a:cubicBezTo>
                    <a:pt x="923489" y="574251"/>
                    <a:pt x="950534" y="616458"/>
                    <a:pt x="992777" y="627018"/>
                  </a:cubicBezTo>
                  <a:cubicBezTo>
                    <a:pt x="1058387" y="643419"/>
                    <a:pt x="1027996" y="634403"/>
                    <a:pt x="1084217" y="653143"/>
                  </a:cubicBezTo>
                  <a:cubicBezTo>
                    <a:pt x="1097280" y="661852"/>
                    <a:pt x="1108975" y="673085"/>
                    <a:pt x="1123405" y="679269"/>
                  </a:cubicBezTo>
                  <a:cubicBezTo>
                    <a:pt x="1298062" y="754123"/>
                    <a:pt x="1074992" y="641826"/>
                    <a:pt x="1214845" y="705395"/>
                  </a:cubicBezTo>
                  <a:cubicBezTo>
                    <a:pt x="1250300" y="721511"/>
                    <a:pt x="1286943" y="736043"/>
                    <a:pt x="1319348" y="757646"/>
                  </a:cubicBezTo>
                  <a:cubicBezTo>
                    <a:pt x="1369994" y="791410"/>
                    <a:pt x="1343643" y="778807"/>
                    <a:pt x="1397725" y="796835"/>
                  </a:cubicBezTo>
                  <a:lnTo>
                    <a:pt x="1449977" y="849086"/>
                  </a:lnTo>
                </a:path>
              </a:pathLst>
            </a:custGeom>
            <a:noFill/>
            <a:ln w="444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56" name="Forme libre 55"/>
            <p:cNvSpPr/>
            <p:nvPr/>
          </p:nvSpPr>
          <p:spPr>
            <a:xfrm rot="17776732">
              <a:off x="5400476" y="4994533"/>
              <a:ext cx="1449977" cy="849086"/>
            </a:xfrm>
            <a:custGeom>
              <a:avLst/>
              <a:gdLst>
                <a:gd name="connsiteX0" fmla="*/ 0 w 1449977"/>
                <a:gd name="connsiteY0" fmla="*/ 0 h 849086"/>
                <a:gd name="connsiteX1" fmla="*/ 65314 w 1449977"/>
                <a:gd name="connsiteY1" fmla="*/ 39189 h 849086"/>
                <a:gd name="connsiteX2" fmla="*/ 182880 w 1449977"/>
                <a:gd name="connsiteY2" fmla="*/ 117566 h 849086"/>
                <a:gd name="connsiteX3" fmla="*/ 261257 w 1449977"/>
                <a:gd name="connsiteY3" fmla="*/ 182880 h 849086"/>
                <a:gd name="connsiteX4" fmla="*/ 287383 w 1449977"/>
                <a:gd name="connsiteY4" fmla="*/ 222069 h 849086"/>
                <a:gd name="connsiteX5" fmla="*/ 378823 w 1449977"/>
                <a:gd name="connsiteY5" fmla="*/ 274320 h 849086"/>
                <a:gd name="connsiteX6" fmla="*/ 418011 w 1449977"/>
                <a:gd name="connsiteY6" fmla="*/ 300446 h 849086"/>
                <a:gd name="connsiteX7" fmla="*/ 587828 w 1449977"/>
                <a:gd name="connsiteY7" fmla="*/ 326572 h 849086"/>
                <a:gd name="connsiteX8" fmla="*/ 705394 w 1449977"/>
                <a:gd name="connsiteY8" fmla="*/ 378823 h 849086"/>
                <a:gd name="connsiteX9" fmla="*/ 757645 w 1449977"/>
                <a:gd name="connsiteY9" fmla="*/ 431075 h 849086"/>
                <a:gd name="connsiteX10" fmla="*/ 796834 w 1449977"/>
                <a:gd name="connsiteY10" fmla="*/ 457200 h 849086"/>
                <a:gd name="connsiteX11" fmla="*/ 849085 w 1449977"/>
                <a:gd name="connsiteY11" fmla="*/ 522515 h 849086"/>
                <a:gd name="connsiteX12" fmla="*/ 888274 w 1449977"/>
                <a:gd name="connsiteY12" fmla="*/ 548640 h 849086"/>
                <a:gd name="connsiteX13" fmla="*/ 992777 w 1449977"/>
                <a:gd name="connsiteY13" fmla="*/ 627018 h 849086"/>
                <a:gd name="connsiteX14" fmla="*/ 1084217 w 1449977"/>
                <a:gd name="connsiteY14" fmla="*/ 653143 h 849086"/>
                <a:gd name="connsiteX15" fmla="*/ 1123405 w 1449977"/>
                <a:gd name="connsiteY15" fmla="*/ 679269 h 849086"/>
                <a:gd name="connsiteX16" fmla="*/ 1214845 w 1449977"/>
                <a:gd name="connsiteY16" fmla="*/ 705395 h 849086"/>
                <a:gd name="connsiteX17" fmla="*/ 1319348 w 1449977"/>
                <a:gd name="connsiteY17" fmla="*/ 757646 h 849086"/>
                <a:gd name="connsiteX18" fmla="*/ 1397725 w 1449977"/>
                <a:gd name="connsiteY18" fmla="*/ 796835 h 849086"/>
                <a:gd name="connsiteX19" fmla="*/ 1449977 w 1449977"/>
                <a:gd name="connsiteY19" fmla="*/ 849086 h 84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9977" h="849086">
                  <a:moveTo>
                    <a:pt x="0" y="0"/>
                  </a:moveTo>
                  <a:cubicBezTo>
                    <a:pt x="21771" y="13063"/>
                    <a:pt x="43957" y="25459"/>
                    <a:pt x="65314" y="39189"/>
                  </a:cubicBezTo>
                  <a:cubicBezTo>
                    <a:pt x="104933" y="64658"/>
                    <a:pt x="182880" y="117566"/>
                    <a:pt x="182880" y="117566"/>
                  </a:cubicBezTo>
                  <a:cubicBezTo>
                    <a:pt x="246528" y="213042"/>
                    <a:pt x="161818" y="100016"/>
                    <a:pt x="261257" y="182880"/>
                  </a:cubicBezTo>
                  <a:cubicBezTo>
                    <a:pt x="273318" y="192931"/>
                    <a:pt x="276282" y="210968"/>
                    <a:pt x="287383" y="222069"/>
                  </a:cubicBezTo>
                  <a:cubicBezTo>
                    <a:pt x="326926" y="261613"/>
                    <a:pt x="333984" y="259375"/>
                    <a:pt x="378823" y="274320"/>
                  </a:cubicBezTo>
                  <a:cubicBezTo>
                    <a:pt x="391886" y="283029"/>
                    <a:pt x="403117" y="295481"/>
                    <a:pt x="418011" y="300446"/>
                  </a:cubicBezTo>
                  <a:cubicBezTo>
                    <a:pt x="431604" y="304977"/>
                    <a:pt x="580783" y="325566"/>
                    <a:pt x="587828" y="326572"/>
                  </a:cubicBezTo>
                  <a:cubicBezTo>
                    <a:pt x="641480" y="344456"/>
                    <a:pt x="665877" y="344951"/>
                    <a:pt x="705394" y="378823"/>
                  </a:cubicBezTo>
                  <a:cubicBezTo>
                    <a:pt x="724096" y="394853"/>
                    <a:pt x="738943" y="415045"/>
                    <a:pt x="757645" y="431075"/>
                  </a:cubicBezTo>
                  <a:cubicBezTo>
                    <a:pt x="769565" y="441292"/>
                    <a:pt x="785733" y="446099"/>
                    <a:pt x="796834" y="457200"/>
                  </a:cubicBezTo>
                  <a:cubicBezTo>
                    <a:pt x="816549" y="476915"/>
                    <a:pt x="829370" y="502800"/>
                    <a:pt x="849085" y="522515"/>
                  </a:cubicBezTo>
                  <a:cubicBezTo>
                    <a:pt x="860186" y="533616"/>
                    <a:pt x="875577" y="539406"/>
                    <a:pt x="888274" y="548640"/>
                  </a:cubicBezTo>
                  <a:cubicBezTo>
                    <a:pt x="923489" y="574251"/>
                    <a:pt x="950534" y="616458"/>
                    <a:pt x="992777" y="627018"/>
                  </a:cubicBezTo>
                  <a:cubicBezTo>
                    <a:pt x="1058387" y="643419"/>
                    <a:pt x="1027996" y="634403"/>
                    <a:pt x="1084217" y="653143"/>
                  </a:cubicBezTo>
                  <a:cubicBezTo>
                    <a:pt x="1097280" y="661852"/>
                    <a:pt x="1108975" y="673085"/>
                    <a:pt x="1123405" y="679269"/>
                  </a:cubicBezTo>
                  <a:cubicBezTo>
                    <a:pt x="1298062" y="754123"/>
                    <a:pt x="1074992" y="641826"/>
                    <a:pt x="1214845" y="705395"/>
                  </a:cubicBezTo>
                  <a:cubicBezTo>
                    <a:pt x="1250300" y="721511"/>
                    <a:pt x="1286943" y="736043"/>
                    <a:pt x="1319348" y="757646"/>
                  </a:cubicBezTo>
                  <a:cubicBezTo>
                    <a:pt x="1369994" y="791410"/>
                    <a:pt x="1343643" y="778807"/>
                    <a:pt x="1397725" y="796835"/>
                  </a:cubicBezTo>
                  <a:lnTo>
                    <a:pt x="1449977" y="849086"/>
                  </a:lnTo>
                </a:path>
              </a:pathLst>
            </a:custGeom>
            <a:noFill/>
            <a:ln w="444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grpSp>
      <p:sp>
        <p:nvSpPr>
          <p:cNvPr id="67" name="Rectangle 66"/>
          <p:cNvSpPr/>
          <p:nvPr/>
        </p:nvSpPr>
        <p:spPr>
          <a:xfrm>
            <a:off x="9969981" y="4806705"/>
            <a:ext cx="1963750" cy="1774257"/>
          </a:xfrm>
          <a:prstGeom prst="rect">
            <a:avLst/>
          </a:prstGeom>
          <a:solidFill>
            <a:srgbClr val="E64AC5"/>
          </a:solidFill>
          <a:ln>
            <a:solidFill>
              <a:srgbClr val="E64A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Pour une utilisation éthique du résultat: constat des progrès</a:t>
            </a:r>
            <a:endParaRPr lang="fr-FR" sz="1600" dirty="0">
              <a:solidFill>
                <a:schemeClr val="tx1"/>
              </a:solidFill>
            </a:endParaRPr>
          </a:p>
        </p:txBody>
      </p:sp>
      <p:sp>
        <p:nvSpPr>
          <p:cNvPr id="3" name="Rectangle 2"/>
          <p:cNvSpPr/>
          <p:nvPr/>
        </p:nvSpPr>
        <p:spPr>
          <a:xfrm>
            <a:off x="146608" y="3614315"/>
            <a:ext cx="1707041" cy="539677"/>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p:cNvSpPr/>
          <p:nvPr/>
        </p:nvSpPr>
        <p:spPr>
          <a:xfrm>
            <a:off x="1861288" y="3614315"/>
            <a:ext cx="1724551" cy="53532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a:off x="3594492" y="3624479"/>
            <a:ext cx="1724551" cy="535321"/>
          </a:xfrm>
          <a:prstGeom prst="rect">
            <a:avLst/>
          </a:prstGeom>
          <a:solidFill>
            <a:srgbClr val="19AF9D"/>
          </a:solidFill>
          <a:ln>
            <a:solidFill>
              <a:srgbClr val="19AF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p:cNvSpPr/>
          <p:nvPr/>
        </p:nvSpPr>
        <p:spPr>
          <a:xfrm>
            <a:off x="5335292" y="3624478"/>
            <a:ext cx="1724551" cy="530966"/>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p:cNvSpPr/>
          <p:nvPr/>
        </p:nvSpPr>
        <p:spPr>
          <a:xfrm>
            <a:off x="7063034" y="3616352"/>
            <a:ext cx="1724551" cy="535321"/>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p:cNvSpPr/>
          <p:nvPr/>
        </p:nvSpPr>
        <p:spPr>
          <a:xfrm>
            <a:off x="8798456" y="3624478"/>
            <a:ext cx="1724551" cy="535321"/>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10536069" y="3343900"/>
            <a:ext cx="1555847" cy="1078173"/>
          </a:xfrm>
          <a:prstGeom prst="rightArrow">
            <a:avLst/>
          </a:prstGeom>
          <a:solidFill>
            <a:srgbClr val="E64AC5"/>
          </a:solidFill>
          <a:ln>
            <a:solidFill>
              <a:srgbClr val="E64A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639217" y="3678204"/>
            <a:ext cx="7751928" cy="461665"/>
          </a:xfrm>
          <a:prstGeom prst="rect">
            <a:avLst/>
          </a:prstGeom>
          <a:noFill/>
        </p:spPr>
        <p:txBody>
          <a:bodyPr wrap="square" rtlCol="0">
            <a:spAutoFit/>
          </a:bodyPr>
          <a:lstStyle/>
          <a:p>
            <a:r>
              <a:rPr lang="fr-FR" sz="2400" dirty="0" smtClean="0"/>
              <a:t>Un continuum : du critère de réussite aux séances de bilan </a:t>
            </a:r>
            <a:endParaRPr lang="fr-FR" sz="2400" dirty="0"/>
          </a:p>
        </p:txBody>
      </p:sp>
      <p:sp>
        <p:nvSpPr>
          <p:cNvPr id="12" name="Flèche vers le bas 11"/>
          <p:cNvSpPr/>
          <p:nvPr/>
        </p:nvSpPr>
        <p:spPr>
          <a:xfrm>
            <a:off x="1325044" y="4146736"/>
            <a:ext cx="713602" cy="503644"/>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Flèche vers le bas 32"/>
          <p:cNvSpPr/>
          <p:nvPr/>
        </p:nvSpPr>
        <p:spPr>
          <a:xfrm>
            <a:off x="4799993" y="4153992"/>
            <a:ext cx="713602" cy="503644"/>
          </a:xfrm>
          <a:prstGeom prst="downArrow">
            <a:avLst/>
          </a:prstGeom>
          <a:solidFill>
            <a:srgbClr val="19A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lèche vers le bas 33"/>
          <p:cNvSpPr/>
          <p:nvPr/>
        </p:nvSpPr>
        <p:spPr>
          <a:xfrm>
            <a:off x="8264671" y="4165406"/>
            <a:ext cx="713602" cy="503644"/>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lèche vers le bas 34"/>
          <p:cNvSpPr/>
          <p:nvPr/>
        </p:nvSpPr>
        <p:spPr>
          <a:xfrm>
            <a:off x="10870638" y="4146736"/>
            <a:ext cx="713602" cy="503644"/>
          </a:xfrm>
          <a:prstGeom prst="downArrow">
            <a:avLst/>
          </a:prstGeom>
          <a:solidFill>
            <a:srgbClr val="E64A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lèche vers le bas 35"/>
          <p:cNvSpPr/>
          <p:nvPr/>
        </p:nvSpPr>
        <p:spPr>
          <a:xfrm rot="10800000">
            <a:off x="3052781" y="3126643"/>
            <a:ext cx="713602" cy="503644"/>
          </a:xfrm>
          <a:prstGeom prst="down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lèche vers le bas 36"/>
          <p:cNvSpPr/>
          <p:nvPr/>
        </p:nvSpPr>
        <p:spPr>
          <a:xfrm rot="10800000">
            <a:off x="6529007" y="3108698"/>
            <a:ext cx="713602" cy="503644"/>
          </a:xfrm>
          <a:prstGeom prst="down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Flèche vers le bas 37"/>
          <p:cNvSpPr/>
          <p:nvPr/>
        </p:nvSpPr>
        <p:spPr>
          <a:xfrm rot="10800000">
            <a:off x="9996502" y="3116389"/>
            <a:ext cx="713602" cy="503644"/>
          </a:xfrm>
          <a:prstGeom prst="downArrow">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Bouton d'action : Précédent 12">
            <a:hlinkClick r:id="rId4" action="ppaction://hlinksldjump" highlightClick="1"/>
          </p:cNvPr>
          <p:cNvSpPr/>
          <p:nvPr/>
        </p:nvSpPr>
        <p:spPr>
          <a:xfrm>
            <a:off x="11407819" y="298938"/>
            <a:ext cx="525912" cy="50995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4765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grpId="0" nodeType="after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up)">
                                      <p:cBhvr>
                                        <p:cTn id="10" dur="500"/>
                                        <p:tgtEl>
                                          <p:spTgt spid="1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4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childTnLst>
                                </p:cTn>
                              </p:par>
                            </p:childTnLst>
                          </p:cTn>
                        </p:par>
                        <p:par>
                          <p:cTn id="18" fill="hold">
                            <p:stCondLst>
                              <p:cond delay="0"/>
                            </p:stCondLst>
                            <p:childTnLst>
                              <p:par>
                                <p:cTn id="19" presetID="22" presetClass="entr" presetSubtype="4" fill="hold" grpId="0"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wipe(down)">
                                      <p:cBhvr>
                                        <p:cTn id="21" dur="500"/>
                                        <p:tgtEl>
                                          <p:spTgt spid="36"/>
                                        </p:tgtEl>
                                      </p:cBhvr>
                                    </p:animEffect>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par>
                          <p:cTn id="33" fill="hold">
                            <p:stCondLst>
                              <p:cond delay="0"/>
                            </p:stCondLst>
                            <p:childTnLst>
                              <p:par>
                                <p:cTn id="34" presetID="22" presetClass="entr" presetSubtype="1"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up)">
                                      <p:cBhvr>
                                        <p:cTn id="36" dur="500"/>
                                        <p:tgtEl>
                                          <p:spTgt spid="33"/>
                                        </p:tgtEl>
                                      </p:cBhvr>
                                    </p:animEffec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5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childTnLst>
                                </p:cTn>
                              </p:par>
                            </p:childTnLst>
                          </p:cTn>
                        </p:par>
                        <p:par>
                          <p:cTn id="44" fill="hold">
                            <p:stCondLst>
                              <p:cond delay="0"/>
                            </p:stCondLst>
                            <p:childTnLst>
                              <p:par>
                                <p:cTn id="45" presetID="22" presetClass="entr" presetSubtype="4" fill="hold" grpId="0"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down)">
                                      <p:cBhvr>
                                        <p:cTn id="47" dur="500"/>
                                        <p:tgtEl>
                                          <p:spTgt spid="37"/>
                                        </p:tgtEl>
                                      </p:cBhvr>
                                    </p:animEffec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par>
                          <p:cTn id="55" fill="hold">
                            <p:stCondLst>
                              <p:cond delay="0"/>
                            </p:stCondLst>
                            <p:childTnLst>
                              <p:par>
                                <p:cTn id="56" presetID="22" presetClass="entr" presetSubtype="1" fill="hold" grpId="0" nodeType="after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wipe(up)">
                                      <p:cBhvr>
                                        <p:cTn id="58" dur="500"/>
                                        <p:tgtEl>
                                          <p:spTgt spid="34"/>
                                        </p:tgtEl>
                                      </p:cBhvr>
                                    </p:animEffect>
                                  </p:childTnLst>
                                </p:cTn>
                              </p:par>
                            </p:childTnLst>
                          </p:cTn>
                        </p:par>
                        <p:par>
                          <p:cTn id="59" fill="hold">
                            <p:stCondLst>
                              <p:cond delay="500"/>
                            </p:stCondLst>
                            <p:childTnLst>
                              <p:par>
                                <p:cTn id="60" presetID="1" presetClass="entr" presetSubtype="0" fill="hold" grpId="0" nodeType="afterEffect">
                                  <p:stCondLst>
                                    <p:cond delay="0"/>
                                  </p:stCondLst>
                                  <p:childTnLst>
                                    <p:set>
                                      <p:cBhvr>
                                        <p:cTn id="61" dur="1" fill="hold">
                                          <p:stCondLst>
                                            <p:cond delay="0"/>
                                          </p:stCondLst>
                                        </p:cTn>
                                        <p:tgtEl>
                                          <p:spTgt spid="63"/>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9"/>
                                        </p:tgtEl>
                                        <p:attrNameLst>
                                          <p:attrName>style.visibility</p:attrName>
                                        </p:attrNameLst>
                                      </p:cBhvr>
                                      <p:to>
                                        <p:strVal val="visible"/>
                                      </p:to>
                                    </p:set>
                                  </p:childTnLst>
                                </p:cTn>
                              </p:par>
                            </p:childTnLst>
                          </p:cTn>
                        </p:par>
                        <p:par>
                          <p:cTn id="66" fill="hold">
                            <p:stCondLst>
                              <p:cond delay="0"/>
                            </p:stCondLst>
                            <p:childTnLst>
                              <p:par>
                                <p:cTn id="67" presetID="22" presetClass="entr" presetSubtype="4" fill="hold" grpId="0" nodeType="after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wipe(down)">
                                      <p:cBhvr>
                                        <p:cTn id="69" dur="500"/>
                                        <p:tgtEl>
                                          <p:spTgt spid="38"/>
                                        </p:tgtEl>
                                      </p:cBhvr>
                                    </p:animEffect>
                                  </p:childTnLst>
                                </p:cTn>
                              </p:par>
                            </p:childTnLst>
                          </p:cTn>
                        </p:par>
                        <p:par>
                          <p:cTn id="70" fill="hold">
                            <p:stCondLst>
                              <p:cond delay="500"/>
                            </p:stCondLst>
                            <p:childTnLst>
                              <p:par>
                                <p:cTn id="71" presetID="1" presetClass="entr" presetSubtype="0" fill="hold" grpId="0" nodeType="afterEffect">
                                  <p:stCondLst>
                                    <p:cond delay="0"/>
                                  </p:stCondLst>
                                  <p:childTnLst>
                                    <p:set>
                                      <p:cBhvr>
                                        <p:cTn id="72" dur="1" fill="hold">
                                          <p:stCondLst>
                                            <p:cond delay="0"/>
                                          </p:stCondLst>
                                        </p:cTn>
                                        <p:tgtEl>
                                          <p:spTgt spid="6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
                                        </p:tgtEl>
                                        <p:attrNameLst>
                                          <p:attrName>style.visibility</p:attrName>
                                        </p:attrNameLst>
                                      </p:cBhvr>
                                      <p:to>
                                        <p:strVal val="visible"/>
                                      </p:to>
                                    </p:set>
                                  </p:childTnLst>
                                </p:cTn>
                              </p:par>
                            </p:childTnLst>
                          </p:cTn>
                        </p:par>
                        <p:par>
                          <p:cTn id="77" fill="hold">
                            <p:stCondLst>
                              <p:cond delay="0"/>
                            </p:stCondLst>
                            <p:childTnLst>
                              <p:par>
                                <p:cTn id="78" presetID="22" presetClass="entr" presetSubtype="1" fill="hold" grpId="0"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wipe(up)">
                                      <p:cBhvr>
                                        <p:cTn id="80" dur="500"/>
                                        <p:tgtEl>
                                          <p:spTgt spid="35"/>
                                        </p:tgtEl>
                                      </p:cBhvr>
                                    </p:animEffect>
                                  </p:childTnLst>
                                </p:cTn>
                              </p:par>
                            </p:childTnLst>
                          </p:cTn>
                        </p:par>
                        <p:par>
                          <p:cTn id="81" fill="hold">
                            <p:stCondLst>
                              <p:cond delay="500"/>
                            </p:stCondLst>
                            <p:childTnLst>
                              <p:par>
                                <p:cTn id="82" presetID="1" presetClass="entr" presetSubtype="0" fill="hold" grpId="0" nodeType="afterEffect">
                                  <p:stCondLst>
                                    <p:cond delay="0"/>
                                  </p:stCondLst>
                                  <p:childTnLst>
                                    <p:set>
                                      <p:cBhvr>
                                        <p:cTn id="83" dur="1" fill="hold">
                                          <p:stCondLst>
                                            <p:cond delay="0"/>
                                          </p:stCondLst>
                                        </p:cTn>
                                        <p:tgtEl>
                                          <p:spTgt spid="67"/>
                                        </p:tgtEl>
                                        <p:attrNameLst>
                                          <p:attrName>style.visibility</p:attrName>
                                        </p:attrNameLst>
                                      </p:cBhvr>
                                      <p:to>
                                        <p:strVal val="visible"/>
                                      </p:to>
                                    </p:set>
                                  </p:childTnLst>
                                </p:cTn>
                              </p:par>
                            </p:childTnLst>
                          </p:cTn>
                        </p:par>
                        <p:par>
                          <p:cTn id="84" fill="hold">
                            <p:stCondLst>
                              <p:cond delay="500"/>
                            </p:stCondLst>
                            <p:childTnLst>
                              <p:par>
                                <p:cTn id="85" presetID="22" presetClass="entr" presetSubtype="8" fill="hold" grpId="0" nodeType="after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wipe(left)">
                                      <p:cBhvr>
                                        <p:cTn id="8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59" grpId="0" animBg="1"/>
      <p:bldP spid="48" grpId="0" animBg="1"/>
      <p:bldP spid="63" grpId="0" animBg="1"/>
      <p:bldP spid="57" grpId="0" animBg="1"/>
      <p:bldP spid="47" grpId="0" animBg="1"/>
      <p:bldP spid="50" grpId="0" animBg="1"/>
      <p:bldP spid="67" grpId="0" animBg="1"/>
      <p:bldP spid="3" grpId="0" animBg="1"/>
      <p:bldP spid="25" grpId="0" animBg="1"/>
      <p:bldP spid="26" grpId="0" animBg="1"/>
      <p:bldP spid="27" grpId="0" animBg="1"/>
      <p:bldP spid="28" grpId="0" animBg="1"/>
      <p:bldP spid="29" grpId="0" animBg="1"/>
      <p:bldP spid="5" grpId="0" animBg="1"/>
      <p:bldP spid="11" grpId="0"/>
      <p:bldP spid="12" grpId="0" animBg="1"/>
      <p:bldP spid="33" grpId="0" animBg="1"/>
      <p:bldP spid="34" grpId="0" animBg="1"/>
      <p:bldP spid="35" grpId="0" animBg="1"/>
      <p:bldP spid="36" grpId="0" animBg="1"/>
      <p:bldP spid="37" grpId="0" animBg="1"/>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Inscrite dans une très ancienne filiation</a:t>
            </a:r>
            <a:endParaRPr lang="fr-FR" dirty="0"/>
          </a:p>
        </p:txBody>
      </p:sp>
      <p:sp>
        <p:nvSpPr>
          <p:cNvPr id="3" name="Espace réservé du contenu 2"/>
          <p:cNvSpPr>
            <a:spLocks noGrp="1"/>
          </p:cNvSpPr>
          <p:nvPr>
            <p:ph idx="1"/>
          </p:nvPr>
        </p:nvSpPr>
        <p:spPr/>
        <p:txBody>
          <a:bodyPr/>
          <a:lstStyle/>
          <a:p>
            <a:r>
              <a:rPr lang="fr-FR" dirty="0" smtClean="0"/>
              <a:t>Depuis 1998…..pour les notes de service </a:t>
            </a:r>
          </a:p>
          <a:p>
            <a:endParaRPr lang="fr-FR" dirty="0"/>
          </a:p>
          <a:p>
            <a:endParaRPr lang="fr-FR" dirty="0" smtClean="0"/>
          </a:p>
          <a:p>
            <a:r>
              <a:rPr lang="fr-FR" dirty="0" smtClean="0"/>
              <a:t>Qui traduit une dynamique encore plus ancienne apparue du côté de Vaulx en </a:t>
            </a:r>
            <a:r>
              <a:rPr lang="fr-FR" dirty="0" err="1" smtClean="0"/>
              <a:t>Velin</a:t>
            </a:r>
            <a:r>
              <a:rPr lang="fr-FR" dirty="0" smtClean="0"/>
              <a:t> et que Roland Michaud date de 1988 avec les acteurs historiques que sont Jacques Hugon, Charly Castro, Jean Gay, Georges Vicente et lui-même et le fameux « nager, réussir et comprendre »</a:t>
            </a:r>
            <a:endParaRPr lang="fr-FR"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2</a:t>
            </a:fld>
            <a:endParaRPr lang="fr-FR"/>
          </a:p>
        </p:txBody>
      </p:sp>
    </p:spTree>
    <p:extLst>
      <p:ext uri="{BB962C8B-B14F-4D97-AF65-F5344CB8AC3E}">
        <p14:creationId xmlns:p14="http://schemas.microsoft.com/office/powerpoint/2010/main" val="1421915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évaluation au service des élèves</a:t>
            </a:r>
            <a:endParaRPr lang="fr-FR" dirty="0"/>
          </a:p>
        </p:txBody>
      </p:sp>
      <p:sp>
        <p:nvSpPr>
          <p:cNvPr id="3" name="Espace réservé du contenu 2"/>
          <p:cNvSpPr>
            <a:spLocks noGrp="1"/>
          </p:cNvSpPr>
          <p:nvPr>
            <p:ph idx="1"/>
          </p:nvPr>
        </p:nvSpPr>
        <p:spPr/>
        <p:txBody>
          <a:bodyPr>
            <a:normAutofit fontScale="85000" lnSpcReduction="20000"/>
          </a:bodyPr>
          <a:lstStyle/>
          <a:p>
            <a:endParaRPr lang="fr-FR" dirty="0" smtClean="0"/>
          </a:p>
          <a:p>
            <a:endParaRPr lang="fr-FR" dirty="0"/>
          </a:p>
          <a:p>
            <a:r>
              <a:rPr lang="fr-FR" dirty="0" smtClean="0"/>
              <a:t>Critère de réussite (CR)</a:t>
            </a:r>
          </a:p>
          <a:p>
            <a:r>
              <a:rPr lang="fr-FR" dirty="0" smtClean="0"/>
              <a:t>Continuum entre CR et bilan</a:t>
            </a:r>
          </a:p>
          <a:p>
            <a:r>
              <a:rPr lang="fr-FR" dirty="0" err="1" smtClean="0"/>
              <a:t>Critériée</a:t>
            </a:r>
            <a:r>
              <a:rPr lang="fr-FR" dirty="0" smtClean="0"/>
              <a:t> (sur les manières de faire) plutôt que normative (</a:t>
            </a:r>
            <a:r>
              <a:rPr lang="fr-FR" dirty="0" err="1" smtClean="0"/>
              <a:t>classante</a:t>
            </a:r>
            <a:r>
              <a:rPr lang="fr-FR" dirty="0" smtClean="0"/>
              <a:t>)</a:t>
            </a:r>
          </a:p>
          <a:p>
            <a:r>
              <a:rPr lang="fr-FR" dirty="0" smtClean="0"/>
              <a:t>Une régularité  dans sa construction et dans son utilisation et dans sa confrontation</a:t>
            </a:r>
          </a:p>
          <a:p>
            <a:r>
              <a:rPr lang="fr-FR" dirty="0" smtClean="0"/>
              <a:t>Repères (adaptation à l’élève et lisibilité appropriation autonome par l’élève) </a:t>
            </a:r>
          </a:p>
          <a:p>
            <a:r>
              <a:rPr lang="fr-FR" dirty="0" smtClean="0"/>
              <a:t>Utilisation des résultats individuels (pas de comparaison)</a:t>
            </a:r>
          </a:p>
          <a:p>
            <a:r>
              <a:rPr lang="fr-FR" dirty="0" smtClean="0"/>
              <a:t>Constats des progrès – estime de soi – plaisir de réussir et de poursuivre la pratique</a:t>
            </a:r>
          </a:p>
          <a:p>
            <a:r>
              <a:rPr lang="fr-FR" dirty="0" smtClean="0"/>
              <a:t>Pas de stigmatisation des élèves</a:t>
            </a:r>
          </a:p>
          <a:p>
            <a:r>
              <a:rPr lang="fr-FR" dirty="0" smtClean="0"/>
              <a:t>Moments pour faire le point sur les progrès</a:t>
            </a:r>
          </a:p>
          <a:p>
            <a:endParaRPr lang="fr-FR" dirty="0" smtClean="0"/>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20</a:t>
            </a:fld>
            <a:endParaRPr lang="fr-FR"/>
          </a:p>
        </p:txBody>
      </p:sp>
    </p:spTree>
    <p:extLst>
      <p:ext uri="{BB962C8B-B14F-4D97-AF65-F5344CB8AC3E}">
        <p14:creationId xmlns:p14="http://schemas.microsoft.com/office/powerpoint/2010/main" val="913443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savoir nager (arrêté du 9 juillet 2015)</a:t>
            </a:r>
            <a:endParaRPr lang="fr-FR" dirty="0"/>
          </a:p>
        </p:txBody>
      </p:sp>
      <p:sp>
        <p:nvSpPr>
          <p:cNvPr id="3" name="Espace réservé du contenu 2"/>
          <p:cNvSpPr>
            <a:spLocks noGrp="1"/>
          </p:cNvSpPr>
          <p:nvPr>
            <p:ph idx="1"/>
          </p:nvPr>
        </p:nvSpPr>
        <p:spPr>
          <a:xfrm>
            <a:off x="1484311" y="1976980"/>
            <a:ext cx="10390011" cy="4417454"/>
          </a:xfrm>
        </p:spPr>
        <p:txBody>
          <a:bodyPr anchor="t">
            <a:normAutofit/>
          </a:bodyPr>
          <a:lstStyle/>
          <a:p>
            <a:pPr marL="0" indent="0">
              <a:buNone/>
            </a:pPr>
            <a:r>
              <a:rPr lang="fr-FR" sz="2800" b="1" dirty="0" smtClean="0"/>
              <a:t>   Rappel de l’arrêté de 2015</a:t>
            </a:r>
          </a:p>
          <a:p>
            <a:pPr marL="0" indent="0">
              <a:buNone/>
            </a:pPr>
            <a:endParaRPr lang="fr-FR" sz="2800" b="1" dirty="0" smtClean="0"/>
          </a:p>
          <a:p>
            <a:pPr marL="0" indent="0">
              <a:buNone/>
            </a:pPr>
            <a:r>
              <a:rPr lang="fr-FR" dirty="0" smtClean="0"/>
              <a:t>« Le </a:t>
            </a:r>
            <a:r>
              <a:rPr lang="fr-FR" dirty="0"/>
              <a:t>savoir-nager correspond à une maîtrise du milieu aquatique. Il reconnaît la </a:t>
            </a:r>
            <a:r>
              <a:rPr lang="fr-FR" b="1" u="sng" dirty="0"/>
              <a:t>compétence</a:t>
            </a:r>
            <a:r>
              <a:rPr lang="fr-FR" dirty="0"/>
              <a:t> à nager en sécurité, dans un établissement de bains ou un espace surveillé (piscine, parc aquatique, plan d’eau calme à pente douce). </a:t>
            </a:r>
            <a:r>
              <a:rPr lang="fr-FR" u="sng" dirty="0"/>
              <a:t>Il ne doit pas être confondu avec les activités de la natation fixées par les programmes </a:t>
            </a:r>
            <a:r>
              <a:rPr lang="fr-FR" u="sng" dirty="0" smtClean="0"/>
              <a:t>d’enseignement</a:t>
            </a:r>
            <a:r>
              <a:rPr lang="fr-FR" dirty="0" smtClean="0"/>
              <a:t> ». </a:t>
            </a:r>
          </a:p>
          <a:p>
            <a:pPr marL="0" indent="0">
              <a:buNone/>
            </a:pPr>
            <a:endParaRPr lang="fr-FR" dirty="0"/>
          </a:p>
          <a:p>
            <a:pPr marL="0" indent="0">
              <a:buNone/>
            </a:pPr>
            <a:endParaRPr lang="fr-FR" dirty="0" smtClean="0"/>
          </a:p>
          <a:p>
            <a:pPr marL="0" indent="0">
              <a:buNone/>
            </a:pPr>
            <a:endParaRPr lang="fr-FR" dirty="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21</a:t>
            </a:fld>
            <a:endParaRPr lang="fr-FR"/>
          </a:p>
        </p:txBody>
      </p:sp>
      <p:pic>
        <p:nvPicPr>
          <p:cNvPr id="5" name="Image 4"/>
          <p:cNvPicPr>
            <a:picLocks noChangeAspect="1"/>
          </p:cNvPicPr>
          <p:nvPr/>
        </p:nvPicPr>
        <p:blipFill>
          <a:blip r:embed="rId2"/>
          <a:stretch>
            <a:fillRect/>
          </a:stretch>
        </p:blipFill>
        <p:spPr>
          <a:xfrm>
            <a:off x="1405034" y="1831491"/>
            <a:ext cx="602689" cy="602689"/>
          </a:xfrm>
          <a:prstGeom prst="rect">
            <a:avLst/>
          </a:prstGeom>
        </p:spPr>
      </p:pic>
    </p:spTree>
    <p:extLst>
      <p:ext uri="{BB962C8B-B14F-4D97-AF65-F5344CB8AC3E}">
        <p14:creationId xmlns:p14="http://schemas.microsoft.com/office/powerpoint/2010/main" val="23427500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373656"/>
            <a:ext cx="10390010" cy="911180"/>
          </a:xfrm>
        </p:spPr>
        <p:txBody>
          <a:bodyPr>
            <a:normAutofit fontScale="90000"/>
          </a:bodyPr>
          <a:lstStyle/>
          <a:p>
            <a:r>
              <a:rPr lang="fr-FR" dirty="0"/>
              <a:t>Pour le cycle </a:t>
            </a:r>
            <a:r>
              <a:rPr lang="fr-FR" dirty="0" smtClean="0"/>
              <a:t>3 :</a:t>
            </a:r>
            <a:br>
              <a:rPr lang="fr-FR" dirty="0" smtClean="0"/>
            </a:br>
            <a:r>
              <a:rPr lang="fr-FR" dirty="0" smtClean="0"/>
              <a:t>natation </a:t>
            </a:r>
            <a:r>
              <a:rPr lang="fr-FR" dirty="0"/>
              <a:t>dans </a:t>
            </a:r>
            <a:r>
              <a:rPr lang="fr-FR" dirty="0" smtClean="0"/>
              <a:t>les champs </a:t>
            </a:r>
            <a:r>
              <a:rPr lang="fr-FR" dirty="0"/>
              <a:t>d’apprentissage n° </a:t>
            </a:r>
            <a:r>
              <a:rPr lang="fr-FR" dirty="0" smtClean="0"/>
              <a:t>1 et 2</a:t>
            </a:r>
            <a:endParaRPr lang="fr-FR" dirty="0"/>
          </a:p>
        </p:txBody>
      </p:sp>
      <p:sp>
        <p:nvSpPr>
          <p:cNvPr id="3" name="Espace réservé du contenu 2"/>
          <p:cNvSpPr>
            <a:spLocks noGrp="1"/>
          </p:cNvSpPr>
          <p:nvPr>
            <p:ph idx="1"/>
          </p:nvPr>
        </p:nvSpPr>
        <p:spPr/>
        <p:txBody>
          <a:bodyPr>
            <a:normAutofit/>
          </a:bodyPr>
          <a:lstStyle/>
          <a:p>
            <a:endParaRPr lang="fr-FR" dirty="0"/>
          </a:p>
          <a:p>
            <a:endParaRPr lang="fr-FR" dirty="0" smtClean="0"/>
          </a:p>
          <a:p>
            <a:endParaRPr lang="fr-FR" dirty="0"/>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644934854"/>
              </p:ext>
            </p:extLst>
          </p:nvPr>
        </p:nvGraphicFramePr>
        <p:xfrm>
          <a:off x="257577" y="1690688"/>
          <a:ext cx="11745533" cy="5186680"/>
        </p:xfrm>
        <a:graphic>
          <a:graphicData uri="http://schemas.openxmlformats.org/drawingml/2006/table">
            <a:tbl>
              <a:tblPr firstRow="1" bandRow="1">
                <a:tableStyleId>{5C22544A-7EE6-4342-B048-85BDC9FD1C3A}</a:tableStyleId>
              </a:tblPr>
              <a:tblGrid>
                <a:gridCol w="1764406">
                  <a:extLst>
                    <a:ext uri="{9D8B030D-6E8A-4147-A177-3AD203B41FA5}">
                      <a16:colId xmlns:a16="http://schemas.microsoft.com/office/drawing/2014/main" val="20000"/>
                    </a:ext>
                  </a:extLst>
                </a:gridCol>
                <a:gridCol w="4121240">
                  <a:extLst>
                    <a:ext uri="{9D8B030D-6E8A-4147-A177-3AD203B41FA5}">
                      <a16:colId xmlns:a16="http://schemas.microsoft.com/office/drawing/2014/main" val="20001"/>
                    </a:ext>
                  </a:extLst>
                </a:gridCol>
                <a:gridCol w="5859887">
                  <a:extLst>
                    <a:ext uri="{9D8B030D-6E8A-4147-A177-3AD203B41FA5}">
                      <a16:colId xmlns:a16="http://schemas.microsoft.com/office/drawing/2014/main" val="20002"/>
                    </a:ext>
                  </a:extLst>
                </a:gridCol>
              </a:tblGrid>
              <a:tr h="370840">
                <a:tc>
                  <a:txBody>
                    <a:bodyPr/>
                    <a:lstStyle/>
                    <a:p>
                      <a:pPr algn="l"/>
                      <a:endParaRPr lang="fr-FR" dirty="0"/>
                    </a:p>
                  </a:txBody>
                  <a:tcPr/>
                </a:tc>
                <a:tc>
                  <a:txBody>
                    <a:bodyPr/>
                    <a:lstStyle/>
                    <a:p>
                      <a:pPr algn="ctr"/>
                      <a:r>
                        <a:rPr lang="fr-FR" dirty="0" smtClean="0"/>
                        <a:t>Des attendus</a:t>
                      </a:r>
                      <a:r>
                        <a:rPr lang="fr-FR" baseline="0" dirty="0" smtClean="0"/>
                        <a:t> de fin de cycle</a:t>
                      </a:r>
                      <a:endParaRPr lang="fr-FR" dirty="0"/>
                    </a:p>
                  </a:txBody>
                  <a:tcPr/>
                </a:tc>
                <a:tc>
                  <a:txBody>
                    <a:bodyPr/>
                    <a:lstStyle/>
                    <a:p>
                      <a:pPr algn="ctr"/>
                      <a:r>
                        <a:rPr lang="fr-FR" dirty="0" smtClean="0"/>
                        <a:t>Des compétences travaillées</a:t>
                      </a:r>
                      <a:endParaRPr lang="fr-FR" dirty="0"/>
                    </a:p>
                  </a:txBody>
                  <a:tcPr/>
                </a:tc>
                <a:extLst>
                  <a:ext uri="{0D108BD9-81ED-4DB2-BD59-A6C34878D82A}">
                    <a16:rowId xmlns:a16="http://schemas.microsoft.com/office/drawing/2014/main" val="10000"/>
                  </a:ext>
                </a:extLst>
              </a:tr>
              <a:tr h="370840">
                <a:tc>
                  <a:txBody>
                    <a:bodyPr/>
                    <a:lstStyle/>
                    <a:p>
                      <a:pPr algn="ctr">
                        <a:lnSpc>
                          <a:spcPct val="200000"/>
                        </a:lnSpc>
                      </a:pPr>
                      <a:r>
                        <a:rPr lang="fr-FR" dirty="0" smtClean="0"/>
                        <a:t>Champ d’apprentissage n° 1</a:t>
                      </a:r>
                      <a:endParaRPr lang="fr-FR" dirty="0"/>
                    </a:p>
                  </a:txBody>
                  <a:tcPr/>
                </a:tc>
                <a:tc>
                  <a:txBody>
                    <a:bodyPr/>
                    <a:lstStyle/>
                    <a:p>
                      <a:pPr algn="l"/>
                      <a:r>
                        <a:rPr lang="fr-FR" sz="1600" dirty="0" smtClean="0"/>
                        <a:t>Réaliser des efforts et enchainer plusieurs actions motrices dans différentes familles pour aller plus vite, plus longtemps, </a:t>
                      </a:r>
                      <a:r>
                        <a:rPr lang="fr-FR" sz="1600" strike="sngStrike" dirty="0" smtClean="0"/>
                        <a:t>plus haut</a:t>
                      </a:r>
                      <a:r>
                        <a:rPr lang="fr-FR" sz="1600" dirty="0" smtClean="0"/>
                        <a:t>, plus loin.</a:t>
                      </a:r>
                      <a:endParaRPr lang="fr-FR" sz="1600" strike="sngStrike" dirty="0" smtClean="0"/>
                    </a:p>
                    <a:p>
                      <a:pPr algn="l"/>
                      <a:r>
                        <a:rPr lang="fr-FR" sz="1600" dirty="0" smtClean="0"/>
                        <a:t>Mesurer et quantifier les performances, les enregistrer, les comparer, les classer, les traduire en représentations graphiques.</a:t>
                      </a:r>
                    </a:p>
                    <a:p>
                      <a:pPr algn="l"/>
                      <a:r>
                        <a:rPr lang="fr-FR" sz="1600" dirty="0" smtClean="0"/>
                        <a:t>Assumer les rôles de chronométreur et d'observateur.</a:t>
                      </a:r>
                      <a:endParaRPr lang="fr-FR" sz="1600" dirty="0"/>
                    </a:p>
                  </a:txBody>
                  <a:tcPr/>
                </a:tc>
                <a:tc>
                  <a:txBody>
                    <a:bodyPr/>
                    <a:lstStyle/>
                    <a:p>
                      <a:pPr algn="l"/>
                      <a:r>
                        <a:rPr lang="fr-FR" sz="1600" dirty="0" smtClean="0"/>
                        <a:t>Appliquer des principes simples pour améliorer la performance dans des activités </a:t>
                      </a:r>
                      <a:r>
                        <a:rPr lang="fr-FR" sz="1600" strike="sngStrike" dirty="0" smtClean="0"/>
                        <a:t>athlétiques et/ou </a:t>
                      </a:r>
                      <a:r>
                        <a:rPr lang="fr-FR" sz="1600" dirty="0" smtClean="0"/>
                        <a:t>nautiques.</a:t>
                      </a:r>
                    </a:p>
                    <a:p>
                      <a:pPr algn="l"/>
                      <a:r>
                        <a:rPr lang="fr-FR" sz="1600" dirty="0" smtClean="0"/>
                        <a:t>Rester horizontalement et sans appui en équilibre dans l'eau.</a:t>
                      </a:r>
                    </a:p>
                    <a:p>
                      <a:pPr algn="l"/>
                      <a:r>
                        <a:rPr lang="fr-FR" sz="1600" dirty="0" smtClean="0"/>
                        <a:t>Pendant la pratique, prendre des repères extérieurs et des repères sur son corps pour contrôler son déplacement et son effort.</a:t>
                      </a:r>
                    </a:p>
                    <a:p>
                      <a:pPr algn="l"/>
                      <a:r>
                        <a:rPr lang="fr-FR" sz="1600" dirty="0" smtClean="0"/>
                        <a:t>Utiliser des outils de mesures simples pour évaluer sa performance.</a:t>
                      </a:r>
                    </a:p>
                    <a:p>
                      <a:pPr algn="l"/>
                      <a:r>
                        <a:rPr lang="fr-FR" sz="1600" dirty="0" smtClean="0"/>
                        <a:t>Respecter les règles des activités.</a:t>
                      </a:r>
                    </a:p>
                    <a:p>
                      <a:pPr algn="l"/>
                      <a:r>
                        <a:rPr lang="fr-FR" sz="1600" dirty="0" smtClean="0"/>
                        <a:t>Passer par les différents rôles sociaux.</a:t>
                      </a:r>
                      <a:endParaRPr lang="fr-FR" sz="1600" dirty="0"/>
                    </a:p>
                  </a:txBody>
                  <a:tcPr/>
                </a:tc>
                <a:extLst>
                  <a:ext uri="{0D108BD9-81ED-4DB2-BD59-A6C34878D82A}">
                    <a16:rowId xmlns:a16="http://schemas.microsoft.com/office/drawing/2014/main" val="10001"/>
                  </a:ext>
                </a:extLst>
              </a:tr>
              <a:tr h="370840">
                <a:tc>
                  <a:txBody>
                    <a:bodyPr/>
                    <a:lstStyle/>
                    <a:p>
                      <a:pPr algn="ctr">
                        <a:lnSpc>
                          <a:spcPct val="200000"/>
                        </a:lnSpc>
                      </a:pPr>
                      <a:r>
                        <a:rPr lang="fr-FR" dirty="0" smtClean="0"/>
                        <a:t>Champ d’apprentissage n° 2</a:t>
                      </a:r>
                      <a:endParaRPr lang="fr-FR" dirty="0"/>
                    </a:p>
                  </a:txBody>
                  <a:tcPr/>
                </a:tc>
                <a:tc>
                  <a:txBody>
                    <a:bodyPr/>
                    <a:lstStyle/>
                    <a:p>
                      <a:pPr algn="l"/>
                      <a:r>
                        <a:rPr lang="fr-FR" sz="1600" dirty="0" smtClean="0"/>
                        <a:t>Réaliser, seul ou à plusieurs, un parcours dans plusieurs environnements inhabituels, en milieu naturel aménagé ou artificiel.</a:t>
                      </a:r>
                    </a:p>
                    <a:p>
                      <a:pPr algn="l"/>
                      <a:r>
                        <a:rPr lang="fr-FR" sz="1600" dirty="0" smtClean="0"/>
                        <a:t>Connaitre et respecter les règles de sécurité qui s'appliquent à chaque environnement.</a:t>
                      </a:r>
                    </a:p>
                    <a:p>
                      <a:pPr algn="l"/>
                      <a:r>
                        <a:rPr lang="fr-FR" sz="1600" dirty="0" smtClean="0"/>
                        <a:t>Identifier la personne responsable à alerter ou la procédure en cas de problème.</a:t>
                      </a:r>
                    </a:p>
                    <a:p>
                      <a:pPr algn="l"/>
                      <a:r>
                        <a:rPr lang="fr-FR" sz="1600" dirty="0" smtClean="0"/>
                        <a:t>Valider l'attestation scolaire du savoir nager (ASSN), conformément à l'arrêté du 9 juillet 2015.</a:t>
                      </a:r>
                      <a:endParaRPr lang="fr-FR" sz="1600" dirty="0"/>
                    </a:p>
                  </a:txBody>
                  <a:tcPr/>
                </a:tc>
                <a:tc>
                  <a:txBody>
                    <a:bodyPr/>
                    <a:lstStyle/>
                    <a:p>
                      <a:pPr algn="l"/>
                      <a:r>
                        <a:rPr lang="fr-FR" sz="1600" dirty="0" smtClean="0"/>
                        <a:t>Conduire un déplacement sans appréhension et en toute sécurité.</a:t>
                      </a:r>
                    </a:p>
                    <a:p>
                      <a:pPr algn="l"/>
                      <a:r>
                        <a:rPr lang="fr-FR" sz="1600" dirty="0" smtClean="0"/>
                        <a:t>Adapter son déplacement aux différents milieux.</a:t>
                      </a:r>
                    </a:p>
                    <a:p>
                      <a:pPr algn="l"/>
                      <a:r>
                        <a:rPr lang="fr-FR" sz="1600" dirty="0" smtClean="0"/>
                        <a:t>Tenir compte du milieu et de ses évolutions (vent, eau, végétation etc.).</a:t>
                      </a:r>
                    </a:p>
                    <a:p>
                      <a:pPr algn="l"/>
                      <a:r>
                        <a:rPr lang="fr-FR" sz="1600" dirty="0" smtClean="0"/>
                        <a:t>Gérer son effort pour pouvoir revenir au point de départ.</a:t>
                      </a:r>
                    </a:p>
                    <a:p>
                      <a:pPr algn="l"/>
                      <a:r>
                        <a:rPr lang="fr-FR" sz="1600" dirty="0" smtClean="0"/>
                        <a:t>Aider l'autre.</a:t>
                      </a:r>
                    </a:p>
                    <a:p>
                      <a:pPr algn="l"/>
                      <a:endParaRPr lang="fr-FR" sz="16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82198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p:cNvPicPr>
            <a:picLocks noGrp="1" noChangeAspect="1"/>
          </p:cNvPicPr>
          <p:nvPr>
            <p:ph idx="1"/>
          </p:nvPr>
        </p:nvPicPr>
        <p:blipFill>
          <a:blip r:embed="rId2"/>
          <a:stretch>
            <a:fillRect/>
          </a:stretch>
        </p:blipFill>
        <p:spPr>
          <a:xfrm>
            <a:off x="368490" y="450375"/>
            <a:ext cx="11532357" cy="6114197"/>
          </a:xfrm>
          <a:prstGeom prst="rect">
            <a:avLst/>
          </a:prstGeom>
        </p:spPr>
      </p:pic>
      <p:sp>
        <p:nvSpPr>
          <p:cNvPr id="4" name="Espace réservé du numéro de diapositive 3"/>
          <p:cNvSpPr>
            <a:spLocks noGrp="1"/>
          </p:cNvSpPr>
          <p:nvPr>
            <p:ph type="sldNum" sz="quarter" idx="12"/>
          </p:nvPr>
        </p:nvSpPr>
        <p:spPr/>
        <p:txBody>
          <a:bodyPr/>
          <a:lstStyle/>
          <a:p>
            <a:fld id="{91C5BAAB-ADE1-44A7-AFE0-DCF6E608AA05}" type="slidenum">
              <a:rPr lang="fr-FR" smtClean="0"/>
              <a:t>23</a:t>
            </a:fld>
            <a:endParaRPr lang="fr-FR"/>
          </a:p>
        </p:txBody>
      </p:sp>
    </p:spTree>
    <p:extLst>
      <p:ext uri="{BB962C8B-B14F-4D97-AF65-F5344CB8AC3E}">
        <p14:creationId xmlns:p14="http://schemas.microsoft.com/office/powerpoint/2010/main" val="17878170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différence Test / Bilan</a:t>
            </a:r>
            <a:endParaRPr lang="fr-FR" dirty="0"/>
          </a:p>
        </p:txBody>
      </p:sp>
      <p:sp>
        <p:nvSpPr>
          <p:cNvPr id="3" name="Espace réservé du contenu 2"/>
          <p:cNvSpPr>
            <a:spLocks noGrp="1"/>
          </p:cNvSpPr>
          <p:nvPr>
            <p:ph idx="1"/>
          </p:nvPr>
        </p:nvSpPr>
        <p:spPr>
          <a:xfrm>
            <a:off x="1607405" y="1790163"/>
            <a:ext cx="10390011" cy="4417454"/>
          </a:xfrm>
        </p:spPr>
        <p:txBody>
          <a:bodyPr anchor="t">
            <a:normAutofit/>
          </a:bodyPr>
          <a:lstStyle/>
          <a:p>
            <a:pPr marL="0" indent="0">
              <a:buNone/>
            </a:pPr>
            <a:r>
              <a:rPr lang="fr-FR" sz="2800" dirty="0" smtClean="0"/>
              <a:t>De nombreuses </a:t>
            </a:r>
            <a:r>
              <a:rPr lang="fr-FR" sz="2800" dirty="0" smtClean="0">
                <a:hlinkClick r:id="rId2" action="ppaction://hlinkfile"/>
              </a:rPr>
              <a:t>différences</a:t>
            </a:r>
            <a:r>
              <a:rPr lang="fr-FR" sz="2800" dirty="0" smtClean="0"/>
              <a:t> et une ou deux similitudes</a:t>
            </a:r>
          </a:p>
          <a:p>
            <a:pPr marL="0" indent="0">
              <a:spcBef>
                <a:spcPts val="1200"/>
              </a:spcBef>
              <a:buNone/>
            </a:pPr>
            <a:r>
              <a:rPr lang="fr-FR" sz="2800" dirty="0" smtClean="0"/>
              <a:t>Une caractéristique particulière fondamentale:</a:t>
            </a:r>
          </a:p>
          <a:p>
            <a:pPr marL="457200" lvl="1" indent="0">
              <a:buNone/>
            </a:pPr>
            <a:r>
              <a:rPr lang="fr-FR" sz="2400" dirty="0" smtClean="0"/>
              <a:t>« Le savoir nager est une norme construite, issue d’un CHOIX d’actions  dont la réussite relève d’exigences </a:t>
            </a:r>
            <a:r>
              <a:rPr lang="fr-FR" sz="2400" dirty="0" smtClean="0">
                <a:hlinkClick r:id="rId3" action="ppaction://hlinkfile"/>
              </a:rPr>
              <a:t>uniquement quantitatives </a:t>
            </a:r>
            <a:r>
              <a:rPr lang="fr-FR" sz="2400" dirty="0" smtClean="0"/>
              <a:t>(temps de flottaison, de surplace, hauteur de chute, distances du mur, d’immersion et de nage) et quasiment sans aucune exigence qualitative (visage et voies respiratoires émergées) ».</a:t>
            </a:r>
          </a:p>
          <a:p>
            <a:pPr marL="0" indent="0">
              <a:spcBef>
                <a:spcPts val="1200"/>
              </a:spcBef>
              <a:buNone/>
            </a:pPr>
            <a:r>
              <a:rPr lang="fr-FR" sz="2800" dirty="0" smtClean="0"/>
              <a:t>Accompagnée de connaissances et d’attitudes, négligées ? lors de la passation.</a:t>
            </a:r>
            <a:endParaRPr lang="fr-FR" sz="2800"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24</a:t>
            </a:fld>
            <a:endParaRPr lang="fr-FR"/>
          </a:p>
        </p:txBody>
      </p:sp>
      <p:grpSp>
        <p:nvGrpSpPr>
          <p:cNvPr id="5" name="Group 338"/>
          <p:cNvGrpSpPr>
            <a:grpSpLocks noChangeAspect="1"/>
          </p:cNvGrpSpPr>
          <p:nvPr/>
        </p:nvGrpSpPr>
        <p:grpSpPr>
          <a:xfrm>
            <a:off x="1346214" y="2339360"/>
            <a:ext cx="591209" cy="591209"/>
            <a:chOff x="1382807" y="174388"/>
            <a:chExt cx="3025588" cy="3025588"/>
          </a:xfrm>
        </p:grpSpPr>
        <p:sp>
          <p:nvSpPr>
            <p:cNvPr id="6" name="Rectangle 5"/>
            <p:cNvSpPr/>
            <p:nvPr/>
          </p:nvSpPr>
          <p:spPr>
            <a:xfrm>
              <a:off x="1382807" y="174388"/>
              <a:ext cx="3025588" cy="3025588"/>
            </a:xfrm>
            <a:prstGeom prst="rect">
              <a:avLst/>
            </a:prstGeom>
            <a:solidFill>
              <a:srgbClr val="E7E6E6">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7" name="TextBox 340"/>
            <p:cNvSpPr txBox="1"/>
            <p:nvPr/>
          </p:nvSpPr>
          <p:spPr>
            <a:xfrm>
              <a:off x="2349291" y="813177"/>
              <a:ext cx="2059104" cy="2386798"/>
            </a:xfrm>
            <a:custGeom>
              <a:avLst/>
              <a:gdLst>
                <a:gd name="connsiteX0" fmla="*/ 1326726 w 2059104"/>
                <a:gd name="connsiteY0" fmla="*/ 12482 h 2386798"/>
                <a:gd name="connsiteX1" fmla="*/ 2059104 w 2059104"/>
                <a:gd name="connsiteY1" fmla="*/ 647796 h 2386798"/>
                <a:gd name="connsiteX2" fmla="*/ 2059104 w 2059104"/>
                <a:gd name="connsiteY2" fmla="*/ 2386798 h 2386798"/>
                <a:gd name="connsiteX3" fmla="*/ 714958 w 2059104"/>
                <a:gd name="connsiteY3" fmla="*/ 2386798 h 2386798"/>
                <a:gd name="connsiteX4" fmla="*/ 0 w 2059104"/>
                <a:gd name="connsiteY4" fmla="*/ 1766596 h 2386798"/>
                <a:gd name="connsiteX5" fmla="*/ 77929 w 2059104"/>
                <a:gd name="connsiteY5" fmla="*/ 1823212 h 2386798"/>
                <a:gd name="connsiteX6" fmla="*/ 210713 w 2059104"/>
                <a:gd name="connsiteY6" fmla="*/ 1880147 h 2386798"/>
                <a:gd name="connsiteX7" fmla="*/ 535628 w 2059104"/>
                <a:gd name="connsiteY7" fmla="*/ 1925397 h 2386798"/>
                <a:gd name="connsiteX8" fmla="*/ 876863 w 2059104"/>
                <a:gd name="connsiteY8" fmla="*/ 1874954 h 2386798"/>
                <a:gd name="connsiteX9" fmla="*/ 1126113 w 2059104"/>
                <a:gd name="connsiteY9" fmla="*/ 1728074 h 2386798"/>
                <a:gd name="connsiteX10" fmla="*/ 1278927 w 2059104"/>
                <a:gd name="connsiteY10" fmla="*/ 1492177 h 2386798"/>
                <a:gd name="connsiteX11" fmla="*/ 1330854 w 2059104"/>
                <a:gd name="connsiteY11" fmla="*/ 1176164 h 2386798"/>
                <a:gd name="connsiteX12" fmla="*/ 1330854 w 2059104"/>
                <a:gd name="connsiteY12" fmla="*/ 24866 h 2386798"/>
                <a:gd name="connsiteX13" fmla="*/ 143872 w 2059104"/>
                <a:gd name="connsiteY13" fmla="*/ 0 h 2386798"/>
                <a:gd name="connsiteX14" fmla="*/ 945110 w 2059104"/>
                <a:gd name="connsiteY14" fmla="*/ 695047 h 2386798"/>
                <a:gd name="connsiteX15" fmla="*/ 945110 w 2059104"/>
                <a:gd name="connsiteY15" fmla="*/ 1180615 h 2386798"/>
                <a:gd name="connsiteX16" fmla="*/ 917663 w 2059104"/>
                <a:gd name="connsiteY16" fmla="*/ 1360876 h 2386798"/>
                <a:gd name="connsiteX17" fmla="*/ 839773 w 2059104"/>
                <a:gd name="connsiteY17" fmla="*/ 1494403 h 2386798"/>
                <a:gd name="connsiteX18" fmla="*/ 716631 w 2059104"/>
                <a:gd name="connsiteY18" fmla="*/ 1576744 h 2386798"/>
                <a:gd name="connsiteX19" fmla="*/ 551948 w 2059104"/>
                <a:gd name="connsiteY19" fmla="*/ 1604933 h 2386798"/>
                <a:gd name="connsiteX20" fmla="*/ 388007 w 2059104"/>
                <a:gd name="connsiteY20" fmla="*/ 1577486 h 2386798"/>
                <a:gd name="connsiteX21" fmla="*/ 261899 w 2059104"/>
                <a:gd name="connsiteY21" fmla="*/ 1495144 h 2386798"/>
                <a:gd name="connsiteX22" fmla="*/ 181041 w 2059104"/>
                <a:gd name="connsiteY22" fmla="*/ 1356425 h 2386798"/>
                <a:gd name="connsiteX23" fmla="*/ 152852 w 2059104"/>
                <a:gd name="connsiteY23" fmla="*/ 1158360 h 2386798"/>
                <a:gd name="connsiteX24" fmla="*/ 152852 w 2059104"/>
                <a:gd name="connsiteY24" fmla="*/ 24866 h 238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59104" h="2386798">
                  <a:moveTo>
                    <a:pt x="1326726" y="12482"/>
                  </a:moveTo>
                  <a:lnTo>
                    <a:pt x="2059104" y="647796"/>
                  </a:lnTo>
                  <a:lnTo>
                    <a:pt x="2059104" y="2386798"/>
                  </a:lnTo>
                  <a:lnTo>
                    <a:pt x="714958" y="2386798"/>
                  </a:lnTo>
                  <a:lnTo>
                    <a:pt x="0" y="1766596"/>
                  </a:lnTo>
                  <a:lnTo>
                    <a:pt x="77929" y="1823212"/>
                  </a:lnTo>
                  <a:cubicBezTo>
                    <a:pt x="118481" y="1846085"/>
                    <a:pt x="162743" y="1865063"/>
                    <a:pt x="210713" y="1880147"/>
                  </a:cubicBezTo>
                  <a:cubicBezTo>
                    <a:pt x="306655" y="1910314"/>
                    <a:pt x="414960" y="1925397"/>
                    <a:pt x="535628" y="1925397"/>
                  </a:cubicBezTo>
                  <a:cubicBezTo>
                    <a:pt x="664210" y="1925397"/>
                    <a:pt x="777955" y="1908583"/>
                    <a:pt x="876863" y="1874954"/>
                  </a:cubicBezTo>
                  <a:cubicBezTo>
                    <a:pt x="975772" y="1841325"/>
                    <a:pt x="1058856" y="1792365"/>
                    <a:pt x="1126113" y="1728074"/>
                  </a:cubicBezTo>
                  <a:cubicBezTo>
                    <a:pt x="1193371" y="1663784"/>
                    <a:pt x="1244309" y="1585151"/>
                    <a:pt x="1278927" y="1492177"/>
                  </a:cubicBezTo>
                  <a:cubicBezTo>
                    <a:pt x="1313545" y="1399203"/>
                    <a:pt x="1330854" y="1293865"/>
                    <a:pt x="1330854" y="1176164"/>
                  </a:cubicBezTo>
                  <a:lnTo>
                    <a:pt x="1330854" y="24866"/>
                  </a:lnTo>
                  <a:close/>
                  <a:moveTo>
                    <a:pt x="143872" y="0"/>
                  </a:moveTo>
                  <a:lnTo>
                    <a:pt x="945110" y="695047"/>
                  </a:lnTo>
                  <a:lnTo>
                    <a:pt x="945110" y="1180615"/>
                  </a:lnTo>
                  <a:cubicBezTo>
                    <a:pt x="945110" y="1247873"/>
                    <a:pt x="935961" y="1307960"/>
                    <a:pt x="917663" y="1360876"/>
                  </a:cubicBezTo>
                  <a:cubicBezTo>
                    <a:pt x="899365" y="1413792"/>
                    <a:pt x="873402" y="1458301"/>
                    <a:pt x="839773" y="1494403"/>
                  </a:cubicBezTo>
                  <a:cubicBezTo>
                    <a:pt x="806144" y="1530504"/>
                    <a:pt x="765097" y="1557951"/>
                    <a:pt x="716631" y="1576744"/>
                  </a:cubicBezTo>
                  <a:cubicBezTo>
                    <a:pt x="668166" y="1595537"/>
                    <a:pt x="613272" y="1604933"/>
                    <a:pt x="551948" y="1604933"/>
                  </a:cubicBezTo>
                  <a:cubicBezTo>
                    <a:pt x="491614" y="1604933"/>
                    <a:pt x="436967" y="1595784"/>
                    <a:pt x="388007" y="1577486"/>
                  </a:cubicBezTo>
                  <a:cubicBezTo>
                    <a:pt x="339047" y="1559188"/>
                    <a:pt x="297011" y="1531740"/>
                    <a:pt x="261899" y="1495144"/>
                  </a:cubicBezTo>
                  <a:cubicBezTo>
                    <a:pt x="226786" y="1458548"/>
                    <a:pt x="199833" y="1412308"/>
                    <a:pt x="181041" y="1356425"/>
                  </a:cubicBezTo>
                  <a:cubicBezTo>
                    <a:pt x="162248" y="1300541"/>
                    <a:pt x="152852" y="1234520"/>
                    <a:pt x="152852" y="1158360"/>
                  </a:cubicBezTo>
                  <a:lnTo>
                    <a:pt x="152852" y="24866"/>
                  </a:lnTo>
                  <a:close/>
                </a:path>
              </a:pathLst>
            </a:custGeom>
            <a:solidFill>
              <a:srgbClr val="000000">
                <a:alpha val="20000"/>
              </a:srgbClr>
            </a:solidFill>
            <a:ln w="12700" cap="flat" cmpd="sng" algn="ctr">
              <a:noFill/>
              <a:prstDash val="solid"/>
              <a:miter lim="800000"/>
            </a:ln>
            <a:effectLst/>
          </p:spPr>
          <p:txBody>
            <a:bodyPr wrap="square" rtlCol="0" anchor="ctr">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Freeform 341"/>
            <p:cNvSpPr/>
            <p:nvPr/>
          </p:nvSpPr>
          <p:spPr>
            <a:xfrm>
              <a:off x="2111949" y="775733"/>
              <a:ext cx="1568197" cy="1962843"/>
            </a:xfrm>
            <a:custGeom>
              <a:avLst/>
              <a:gdLst/>
              <a:ahLst/>
              <a:cxnLst/>
              <a:rect l="l" t="t" r="r" b="b"/>
              <a:pathLst>
                <a:path w="1568197" h="1962843">
                  <a:moveTo>
                    <a:pt x="195839" y="0"/>
                  </a:moveTo>
                  <a:cubicBezTo>
                    <a:pt x="233424" y="0"/>
                    <a:pt x="264581" y="1484"/>
                    <a:pt x="289308" y="4451"/>
                  </a:cubicBezTo>
                  <a:cubicBezTo>
                    <a:pt x="314035" y="7418"/>
                    <a:pt x="333817" y="11374"/>
                    <a:pt x="348653" y="16320"/>
                  </a:cubicBezTo>
                  <a:cubicBezTo>
                    <a:pt x="363489" y="21265"/>
                    <a:pt x="374122" y="27694"/>
                    <a:pt x="380551" y="35607"/>
                  </a:cubicBezTo>
                  <a:cubicBezTo>
                    <a:pt x="386980" y="43520"/>
                    <a:pt x="390195" y="52422"/>
                    <a:pt x="390195" y="62312"/>
                  </a:cubicBezTo>
                  <a:lnTo>
                    <a:pt x="390195" y="1195806"/>
                  </a:lnTo>
                  <a:cubicBezTo>
                    <a:pt x="390195" y="1271966"/>
                    <a:pt x="399591" y="1337987"/>
                    <a:pt x="418384" y="1393871"/>
                  </a:cubicBezTo>
                  <a:cubicBezTo>
                    <a:pt x="437176" y="1449754"/>
                    <a:pt x="464129" y="1495994"/>
                    <a:pt x="499242" y="1532590"/>
                  </a:cubicBezTo>
                  <a:cubicBezTo>
                    <a:pt x="534354" y="1569186"/>
                    <a:pt x="576390" y="1596634"/>
                    <a:pt x="625350" y="1614932"/>
                  </a:cubicBezTo>
                  <a:cubicBezTo>
                    <a:pt x="674310" y="1633230"/>
                    <a:pt x="728957" y="1642379"/>
                    <a:pt x="789291" y="1642379"/>
                  </a:cubicBezTo>
                  <a:cubicBezTo>
                    <a:pt x="850615" y="1642379"/>
                    <a:pt x="905509" y="1632983"/>
                    <a:pt x="953974" y="1614190"/>
                  </a:cubicBezTo>
                  <a:cubicBezTo>
                    <a:pt x="1002440" y="1595397"/>
                    <a:pt x="1043487" y="1567950"/>
                    <a:pt x="1077116" y="1531849"/>
                  </a:cubicBezTo>
                  <a:cubicBezTo>
                    <a:pt x="1110745" y="1495747"/>
                    <a:pt x="1136708" y="1451238"/>
                    <a:pt x="1155006" y="1398322"/>
                  </a:cubicBezTo>
                  <a:cubicBezTo>
                    <a:pt x="1173304" y="1345406"/>
                    <a:pt x="1182453" y="1285319"/>
                    <a:pt x="1182453" y="1218061"/>
                  </a:cubicBezTo>
                  <a:lnTo>
                    <a:pt x="1182453" y="62312"/>
                  </a:lnTo>
                  <a:cubicBezTo>
                    <a:pt x="1182453" y="52422"/>
                    <a:pt x="1185421" y="43520"/>
                    <a:pt x="1191355" y="35607"/>
                  </a:cubicBezTo>
                  <a:cubicBezTo>
                    <a:pt x="1197290" y="27694"/>
                    <a:pt x="1207675" y="21265"/>
                    <a:pt x="1222511" y="16320"/>
                  </a:cubicBezTo>
                  <a:cubicBezTo>
                    <a:pt x="1237348" y="11374"/>
                    <a:pt x="1257377" y="7418"/>
                    <a:pt x="1282598" y="4451"/>
                  </a:cubicBezTo>
                  <a:cubicBezTo>
                    <a:pt x="1307820" y="1484"/>
                    <a:pt x="1339224" y="0"/>
                    <a:pt x="1376809" y="0"/>
                  </a:cubicBezTo>
                  <a:cubicBezTo>
                    <a:pt x="1414394" y="0"/>
                    <a:pt x="1445303" y="1484"/>
                    <a:pt x="1469536" y="4451"/>
                  </a:cubicBezTo>
                  <a:cubicBezTo>
                    <a:pt x="1493769" y="7418"/>
                    <a:pt x="1513303" y="11374"/>
                    <a:pt x="1528139" y="16320"/>
                  </a:cubicBezTo>
                  <a:cubicBezTo>
                    <a:pt x="1542976" y="21265"/>
                    <a:pt x="1553361" y="27694"/>
                    <a:pt x="1559296" y="35607"/>
                  </a:cubicBezTo>
                  <a:cubicBezTo>
                    <a:pt x="1565230" y="43520"/>
                    <a:pt x="1568197" y="52422"/>
                    <a:pt x="1568197" y="62312"/>
                  </a:cubicBezTo>
                  <a:lnTo>
                    <a:pt x="1568197" y="1213610"/>
                  </a:lnTo>
                  <a:cubicBezTo>
                    <a:pt x="1568197" y="1331311"/>
                    <a:pt x="1550888" y="1436649"/>
                    <a:pt x="1516270" y="1529623"/>
                  </a:cubicBezTo>
                  <a:cubicBezTo>
                    <a:pt x="1481652" y="1622597"/>
                    <a:pt x="1430714" y="1701230"/>
                    <a:pt x="1363456" y="1765520"/>
                  </a:cubicBezTo>
                  <a:cubicBezTo>
                    <a:pt x="1296199" y="1829811"/>
                    <a:pt x="1213115" y="1878771"/>
                    <a:pt x="1114206" y="1912400"/>
                  </a:cubicBezTo>
                  <a:cubicBezTo>
                    <a:pt x="1015298" y="1946029"/>
                    <a:pt x="901553" y="1962843"/>
                    <a:pt x="772971" y="1962843"/>
                  </a:cubicBezTo>
                  <a:cubicBezTo>
                    <a:pt x="652303" y="1962843"/>
                    <a:pt x="543998" y="1947760"/>
                    <a:pt x="448056" y="1917593"/>
                  </a:cubicBezTo>
                  <a:cubicBezTo>
                    <a:pt x="352115" y="1887425"/>
                    <a:pt x="271010" y="1841680"/>
                    <a:pt x="204741" y="1780357"/>
                  </a:cubicBezTo>
                  <a:cubicBezTo>
                    <a:pt x="138472" y="1719033"/>
                    <a:pt x="87781" y="1642626"/>
                    <a:pt x="52669" y="1551136"/>
                  </a:cubicBezTo>
                  <a:cubicBezTo>
                    <a:pt x="17556" y="1459645"/>
                    <a:pt x="0" y="1352576"/>
                    <a:pt x="0" y="1229930"/>
                  </a:cubicBezTo>
                  <a:lnTo>
                    <a:pt x="0" y="62312"/>
                  </a:lnTo>
                  <a:cubicBezTo>
                    <a:pt x="0" y="52422"/>
                    <a:pt x="2967" y="43520"/>
                    <a:pt x="8902" y="35607"/>
                  </a:cubicBezTo>
                  <a:cubicBezTo>
                    <a:pt x="14836" y="27694"/>
                    <a:pt x="25469" y="21265"/>
                    <a:pt x="40800" y="16320"/>
                  </a:cubicBezTo>
                  <a:cubicBezTo>
                    <a:pt x="56131" y="11374"/>
                    <a:pt x="76160" y="7418"/>
                    <a:pt x="100887" y="4451"/>
                  </a:cubicBezTo>
                  <a:cubicBezTo>
                    <a:pt x="125614" y="1484"/>
                    <a:pt x="157265" y="0"/>
                    <a:pt x="195839"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9" name="Group 267"/>
          <p:cNvGrpSpPr>
            <a:grpSpLocks noChangeAspect="1"/>
          </p:cNvGrpSpPr>
          <p:nvPr/>
        </p:nvGrpSpPr>
        <p:grpSpPr>
          <a:xfrm>
            <a:off x="1318846" y="1579937"/>
            <a:ext cx="618577" cy="618577"/>
            <a:chOff x="1382807" y="174388"/>
            <a:chExt cx="3025589" cy="3025588"/>
          </a:xfrm>
        </p:grpSpPr>
        <p:sp>
          <p:nvSpPr>
            <p:cNvPr id="10" name="Rectangle 9"/>
            <p:cNvSpPr/>
            <p:nvPr/>
          </p:nvSpPr>
          <p:spPr>
            <a:xfrm>
              <a:off x="1382807" y="174388"/>
              <a:ext cx="3025588" cy="3025588"/>
            </a:xfrm>
            <a:prstGeom prst="rect">
              <a:avLst/>
            </a:prstGeom>
            <a:solidFill>
              <a:srgbClr val="C0392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1" name="Freeform 269"/>
            <p:cNvSpPr/>
            <p:nvPr/>
          </p:nvSpPr>
          <p:spPr>
            <a:xfrm>
              <a:off x="2189699" y="1032250"/>
              <a:ext cx="2218697" cy="2167726"/>
            </a:xfrm>
            <a:custGeom>
              <a:avLst/>
              <a:gdLst>
                <a:gd name="connsiteX0" fmla="*/ 347336 w 2218697"/>
                <a:gd name="connsiteY0" fmla="*/ 58012 h 2167726"/>
                <a:gd name="connsiteX1" fmla="*/ 544659 w 2218697"/>
                <a:gd name="connsiteY1" fmla="*/ 58012 h 2167726"/>
                <a:gd name="connsiteX2" fmla="*/ 834708 w 2218697"/>
                <a:gd name="connsiteY2" fmla="*/ 106230 h 2167726"/>
                <a:gd name="connsiteX3" fmla="*/ 1015711 w 2218697"/>
                <a:gd name="connsiteY3" fmla="*/ 240498 h 2167726"/>
                <a:gd name="connsiteX4" fmla="*/ 1118082 w 2218697"/>
                <a:gd name="connsiteY4" fmla="*/ 443756 h 2167726"/>
                <a:gd name="connsiteX5" fmla="*/ 1149980 w 2218697"/>
                <a:gd name="connsiteY5" fmla="*/ 697456 h 2167726"/>
                <a:gd name="connsiteX6" fmla="*/ 1113631 w 2218697"/>
                <a:gd name="connsiteY6" fmla="*/ 988248 h 2167726"/>
                <a:gd name="connsiteX7" fmla="*/ 1003842 w 2218697"/>
                <a:gd name="connsiteY7" fmla="*/ 1196698 h 2167726"/>
                <a:gd name="connsiteX8" fmla="*/ 820614 w 2218697"/>
                <a:gd name="connsiteY8" fmla="*/ 1322065 h 2167726"/>
                <a:gd name="connsiteX9" fmla="*/ 550593 w 2218697"/>
                <a:gd name="connsiteY9" fmla="*/ 1363607 h 2167726"/>
                <a:gd name="connsiteX10" fmla="*/ 347336 w 2218697"/>
                <a:gd name="connsiteY10" fmla="*/ 1363607 h 2167726"/>
                <a:gd name="connsiteX11" fmla="*/ 1311292 w 2218697"/>
                <a:gd name="connsiteY11" fmla="*/ 0 h 2167726"/>
                <a:gd name="connsiteX12" fmla="*/ 2218697 w 2218697"/>
                <a:gd name="connsiteY12" fmla="*/ 787144 h 2167726"/>
                <a:gd name="connsiteX13" fmla="*/ 2218697 w 2218697"/>
                <a:gd name="connsiteY13" fmla="*/ 2167726 h 2167726"/>
                <a:gd name="connsiteX14" fmla="*/ 599219 w 2218697"/>
                <a:gd name="connsiteY14" fmla="*/ 2167726 h 2167726"/>
                <a:gd name="connsiteX15" fmla="*/ 0 w 2218697"/>
                <a:gd name="connsiteY15" fmla="*/ 1647924 h 2167726"/>
                <a:gd name="connsiteX16" fmla="*/ 29283 w 2218697"/>
                <a:gd name="connsiteY16" fmla="*/ 1664969 h 2167726"/>
                <a:gd name="connsiteX17" fmla="*/ 74348 w 2218697"/>
                <a:gd name="connsiteY17" fmla="*/ 1672202 h 2167726"/>
                <a:gd name="connsiteX18" fmla="*/ 532790 w 2218697"/>
                <a:gd name="connsiteY18" fmla="*/ 1672202 h 2167726"/>
                <a:gd name="connsiteX19" fmla="*/ 972686 w 2218697"/>
                <a:gd name="connsiteY19" fmla="*/ 1616566 h 2167726"/>
                <a:gd name="connsiteX20" fmla="*/ 1286474 w 2218697"/>
                <a:gd name="connsiteY20" fmla="*/ 1442239 h 2167726"/>
                <a:gd name="connsiteX21" fmla="*/ 1484538 w 2218697"/>
                <a:gd name="connsiteY21" fmla="*/ 1135869 h 2167726"/>
                <a:gd name="connsiteX22" fmla="*/ 1553527 w 2218697"/>
                <a:gd name="connsiteY22" fmla="*/ 684104 h 2167726"/>
                <a:gd name="connsiteX23" fmla="*/ 1489731 w 2218697"/>
                <a:gd name="connsiteY23" fmla="*/ 282040 h 2167726"/>
                <a:gd name="connsiteX24" fmla="*/ 1411284 w 2218697"/>
                <a:gd name="connsiteY24" fmla="*/ 122364 h 216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18697" h="2167726">
                  <a:moveTo>
                    <a:pt x="347336" y="58012"/>
                  </a:moveTo>
                  <a:lnTo>
                    <a:pt x="544659" y="58012"/>
                  </a:lnTo>
                  <a:cubicBezTo>
                    <a:pt x="664338" y="58012"/>
                    <a:pt x="761021" y="74084"/>
                    <a:pt x="834708" y="106230"/>
                  </a:cubicBezTo>
                  <a:cubicBezTo>
                    <a:pt x="908395" y="138375"/>
                    <a:pt x="968729" y="183131"/>
                    <a:pt x="1015711" y="240498"/>
                  </a:cubicBezTo>
                  <a:cubicBezTo>
                    <a:pt x="1062693" y="297865"/>
                    <a:pt x="1096816" y="365618"/>
                    <a:pt x="1118082" y="443756"/>
                  </a:cubicBezTo>
                  <a:cubicBezTo>
                    <a:pt x="1139347" y="521894"/>
                    <a:pt x="1149980" y="606460"/>
                    <a:pt x="1149980" y="697456"/>
                  </a:cubicBezTo>
                  <a:cubicBezTo>
                    <a:pt x="1149980" y="808234"/>
                    <a:pt x="1137863" y="905165"/>
                    <a:pt x="1113631" y="988248"/>
                  </a:cubicBezTo>
                  <a:cubicBezTo>
                    <a:pt x="1089398" y="1071331"/>
                    <a:pt x="1052802" y="1140815"/>
                    <a:pt x="1003842" y="1196698"/>
                  </a:cubicBezTo>
                  <a:cubicBezTo>
                    <a:pt x="954882" y="1252581"/>
                    <a:pt x="893806" y="1294370"/>
                    <a:pt x="820614" y="1322065"/>
                  </a:cubicBezTo>
                  <a:cubicBezTo>
                    <a:pt x="747421" y="1349759"/>
                    <a:pt x="657414" y="1363607"/>
                    <a:pt x="550593" y="1363607"/>
                  </a:cubicBezTo>
                  <a:lnTo>
                    <a:pt x="347336" y="1363607"/>
                  </a:lnTo>
                  <a:close/>
                  <a:moveTo>
                    <a:pt x="1311292" y="0"/>
                  </a:moveTo>
                  <a:lnTo>
                    <a:pt x="2218697" y="787144"/>
                  </a:lnTo>
                  <a:lnTo>
                    <a:pt x="2218697" y="2167726"/>
                  </a:lnTo>
                  <a:lnTo>
                    <a:pt x="599219" y="2167726"/>
                  </a:lnTo>
                  <a:lnTo>
                    <a:pt x="0" y="1647924"/>
                  </a:lnTo>
                  <a:lnTo>
                    <a:pt x="29283" y="1664969"/>
                  </a:lnTo>
                  <a:cubicBezTo>
                    <a:pt x="43006" y="1669791"/>
                    <a:pt x="58028" y="1672202"/>
                    <a:pt x="74348" y="1672202"/>
                  </a:cubicBezTo>
                  <a:lnTo>
                    <a:pt x="532790" y="1672202"/>
                  </a:lnTo>
                  <a:cubicBezTo>
                    <a:pt x="702913" y="1672202"/>
                    <a:pt x="849545" y="1653656"/>
                    <a:pt x="972686" y="1616566"/>
                  </a:cubicBezTo>
                  <a:cubicBezTo>
                    <a:pt x="1095827" y="1579475"/>
                    <a:pt x="1200423" y="1521366"/>
                    <a:pt x="1286474" y="1442239"/>
                  </a:cubicBezTo>
                  <a:cubicBezTo>
                    <a:pt x="1372524" y="1363112"/>
                    <a:pt x="1438546" y="1260989"/>
                    <a:pt x="1484538" y="1135869"/>
                  </a:cubicBezTo>
                  <a:cubicBezTo>
                    <a:pt x="1530531" y="1010750"/>
                    <a:pt x="1553527" y="860161"/>
                    <a:pt x="1553527" y="684104"/>
                  </a:cubicBezTo>
                  <a:cubicBezTo>
                    <a:pt x="1553527" y="531784"/>
                    <a:pt x="1532262" y="397763"/>
                    <a:pt x="1489731" y="282040"/>
                  </a:cubicBezTo>
                  <a:cubicBezTo>
                    <a:pt x="1468466" y="224179"/>
                    <a:pt x="1442317" y="170953"/>
                    <a:pt x="1411284" y="122364"/>
                  </a:cubicBezTo>
                  <a:close/>
                </a:path>
              </a:pathLst>
            </a:custGeom>
            <a:solidFill>
              <a:srgbClr val="000000">
                <a:alpha val="20000"/>
              </a:srgbClr>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2" name="Freeform 270"/>
            <p:cNvSpPr/>
            <p:nvPr/>
          </p:nvSpPr>
          <p:spPr>
            <a:xfrm>
              <a:off x="2148324" y="784634"/>
              <a:ext cx="1594902" cy="1919818"/>
            </a:xfrm>
            <a:custGeom>
              <a:avLst/>
              <a:gdLst/>
              <a:ahLst/>
              <a:cxnLst/>
              <a:rect l="l" t="t" r="r" b="b"/>
              <a:pathLst>
                <a:path w="1594902" h="1919818">
                  <a:moveTo>
                    <a:pt x="115723" y="0"/>
                  </a:moveTo>
                  <a:lnTo>
                    <a:pt x="608288" y="0"/>
                  </a:lnTo>
                  <a:cubicBezTo>
                    <a:pt x="779400" y="0"/>
                    <a:pt x="924549" y="20029"/>
                    <a:pt x="1043733" y="60087"/>
                  </a:cubicBezTo>
                  <a:cubicBezTo>
                    <a:pt x="1162918" y="100145"/>
                    <a:pt x="1263311" y="159490"/>
                    <a:pt x="1344910" y="238123"/>
                  </a:cubicBezTo>
                  <a:cubicBezTo>
                    <a:pt x="1426510" y="316755"/>
                    <a:pt x="1488575" y="413933"/>
                    <a:pt x="1531106" y="529656"/>
                  </a:cubicBezTo>
                  <a:cubicBezTo>
                    <a:pt x="1573637" y="645379"/>
                    <a:pt x="1594902" y="779400"/>
                    <a:pt x="1594902" y="931720"/>
                  </a:cubicBezTo>
                  <a:cubicBezTo>
                    <a:pt x="1594902" y="1107777"/>
                    <a:pt x="1571906" y="1258366"/>
                    <a:pt x="1525913" y="1383485"/>
                  </a:cubicBezTo>
                  <a:cubicBezTo>
                    <a:pt x="1479921" y="1508605"/>
                    <a:pt x="1413899" y="1610728"/>
                    <a:pt x="1327849" y="1689855"/>
                  </a:cubicBezTo>
                  <a:cubicBezTo>
                    <a:pt x="1241798" y="1768982"/>
                    <a:pt x="1137202" y="1827091"/>
                    <a:pt x="1014061" y="1864182"/>
                  </a:cubicBezTo>
                  <a:cubicBezTo>
                    <a:pt x="890920" y="1901272"/>
                    <a:pt x="744288" y="1919818"/>
                    <a:pt x="574165" y="1919818"/>
                  </a:cubicBezTo>
                  <a:lnTo>
                    <a:pt x="115723" y="1919818"/>
                  </a:lnTo>
                  <a:cubicBezTo>
                    <a:pt x="83083" y="1919818"/>
                    <a:pt x="55636" y="1910174"/>
                    <a:pt x="33381" y="1890887"/>
                  </a:cubicBezTo>
                  <a:cubicBezTo>
                    <a:pt x="11127" y="1871600"/>
                    <a:pt x="0" y="1840196"/>
                    <a:pt x="0" y="1796676"/>
                  </a:cubicBezTo>
                  <a:lnTo>
                    <a:pt x="0" y="123141"/>
                  </a:lnTo>
                  <a:cubicBezTo>
                    <a:pt x="0" y="79621"/>
                    <a:pt x="11127" y="48218"/>
                    <a:pt x="33381" y="28931"/>
                  </a:cubicBezTo>
                  <a:cubicBezTo>
                    <a:pt x="55636" y="9643"/>
                    <a:pt x="83083" y="0"/>
                    <a:pt x="115723" y="0"/>
                  </a:cubicBezTo>
                  <a:close/>
                  <a:moveTo>
                    <a:pt x="388711" y="305628"/>
                  </a:moveTo>
                  <a:lnTo>
                    <a:pt x="388711" y="1611223"/>
                  </a:lnTo>
                  <a:lnTo>
                    <a:pt x="591968" y="1611223"/>
                  </a:lnTo>
                  <a:cubicBezTo>
                    <a:pt x="698789" y="1611223"/>
                    <a:pt x="788796" y="1597375"/>
                    <a:pt x="861989" y="1569681"/>
                  </a:cubicBezTo>
                  <a:cubicBezTo>
                    <a:pt x="935181" y="1541986"/>
                    <a:pt x="996257" y="1500197"/>
                    <a:pt x="1045217" y="1444314"/>
                  </a:cubicBezTo>
                  <a:cubicBezTo>
                    <a:pt x="1094177" y="1388431"/>
                    <a:pt x="1130773" y="1318947"/>
                    <a:pt x="1155006" y="1235864"/>
                  </a:cubicBezTo>
                  <a:cubicBezTo>
                    <a:pt x="1179238" y="1152781"/>
                    <a:pt x="1191355" y="1055850"/>
                    <a:pt x="1191355" y="945072"/>
                  </a:cubicBezTo>
                  <a:cubicBezTo>
                    <a:pt x="1191355" y="854076"/>
                    <a:pt x="1180722" y="769510"/>
                    <a:pt x="1159457" y="691372"/>
                  </a:cubicBezTo>
                  <a:cubicBezTo>
                    <a:pt x="1138191" y="613234"/>
                    <a:pt x="1104068" y="545481"/>
                    <a:pt x="1057086" y="488114"/>
                  </a:cubicBezTo>
                  <a:cubicBezTo>
                    <a:pt x="1010104" y="430747"/>
                    <a:pt x="949770" y="385991"/>
                    <a:pt x="876083" y="353846"/>
                  </a:cubicBezTo>
                  <a:cubicBezTo>
                    <a:pt x="802396" y="321700"/>
                    <a:pt x="705713" y="305628"/>
                    <a:pt x="586034" y="305628"/>
                  </a:cubicBezTo>
                  <a:lnTo>
                    <a:pt x="388711" y="305628"/>
                  </a:ln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13" name="Group 255"/>
          <p:cNvGrpSpPr>
            <a:grpSpLocks noChangeAspect="1"/>
          </p:cNvGrpSpPr>
          <p:nvPr/>
        </p:nvGrpSpPr>
        <p:grpSpPr>
          <a:xfrm>
            <a:off x="1310600" y="4853354"/>
            <a:ext cx="609197" cy="609197"/>
            <a:chOff x="1382807" y="174388"/>
            <a:chExt cx="3025588" cy="3025588"/>
          </a:xfrm>
        </p:grpSpPr>
        <p:sp>
          <p:nvSpPr>
            <p:cNvPr id="14" name="Rectangle 13"/>
            <p:cNvSpPr/>
            <p:nvPr/>
          </p:nvSpPr>
          <p:spPr>
            <a:xfrm>
              <a:off x="1382807" y="174388"/>
              <a:ext cx="3025588" cy="3025588"/>
            </a:xfrm>
            <a:prstGeom prst="rect">
              <a:avLst/>
            </a:prstGeom>
            <a:solidFill>
              <a:srgbClr val="16A08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5" name="Freeform 257"/>
            <p:cNvSpPr/>
            <p:nvPr/>
          </p:nvSpPr>
          <p:spPr>
            <a:xfrm>
              <a:off x="2070319" y="829424"/>
              <a:ext cx="2338075" cy="2370551"/>
            </a:xfrm>
            <a:custGeom>
              <a:avLst/>
              <a:gdLst>
                <a:gd name="connsiteX0" fmla="*/ 804405 w 2338075"/>
                <a:gd name="connsiteY0" fmla="*/ 321667 h 2370551"/>
                <a:gd name="connsiteX1" fmla="*/ 805889 w 2338075"/>
                <a:gd name="connsiteY1" fmla="*/ 321667 h 2370551"/>
                <a:gd name="connsiteX2" fmla="*/ 1077393 w 2338075"/>
                <a:gd name="connsiteY2" fmla="*/ 1137663 h 2370551"/>
                <a:gd name="connsiteX3" fmla="*/ 532901 w 2338075"/>
                <a:gd name="connsiteY3" fmla="*/ 1137663 h 2370551"/>
                <a:gd name="connsiteX4" fmla="*/ 1080225 w 2338075"/>
                <a:gd name="connsiteY4" fmla="*/ 0 h 2370551"/>
                <a:gd name="connsiteX5" fmla="*/ 2338075 w 2338075"/>
                <a:gd name="connsiteY5" fmla="*/ 1091143 h 2370551"/>
                <a:gd name="connsiteX6" fmla="*/ 2338075 w 2338075"/>
                <a:gd name="connsiteY6" fmla="*/ 2370551 h 2370551"/>
                <a:gd name="connsiteX7" fmla="*/ 568165 w 2338075"/>
                <a:gd name="connsiteY7" fmla="*/ 2370551 h 2370551"/>
                <a:gd name="connsiteX8" fmla="*/ 0 w 2338075"/>
                <a:gd name="connsiteY8" fmla="*/ 1877687 h 2370551"/>
                <a:gd name="connsiteX9" fmla="*/ 7697 w 2338075"/>
                <a:gd name="connsiteY9" fmla="*/ 1879480 h 2370551"/>
                <a:gd name="connsiteX10" fmla="*/ 114518 w 2338075"/>
                <a:gd name="connsiteY10" fmla="*/ 1883931 h 2370551"/>
                <a:gd name="connsiteX11" fmla="*/ 217630 w 2338075"/>
                <a:gd name="connsiteY11" fmla="*/ 1880963 h 2370551"/>
                <a:gd name="connsiteX12" fmla="*/ 278459 w 2338075"/>
                <a:gd name="connsiteY12" fmla="*/ 1869836 h 2370551"/>
                <a:gd name="connsiteX13" fmla="*/ 309615 w 2338075"/>
                <a:gd name="connsiteY13" fmla="*/ 1847582 h 2370551"/>
                <a:gd name="connsiteX14" fmla="*/ 325194 w 2338075"/>
                <a:gd name="connsiteY14" fmla="*/ 1812716 h 2370551"/>
                <a:gd name="connsiteX15" fmla="*/ 446851 w 2338075"/>
                <a:gd name="connsiteY15" fmla="*/ 1437358 h 2370551"/>
                <a:gd name="connsiteX16" fmla="*/ 1167896 w 2338075"/>
                <a:gd name="connsiteY16" fmla="*/ 1437358 h 2370551"/>
                <a:gd name="connsiteX17" fmla="*/ 1296972 w 2338075"/>
                <a:gd name="connsiteY17" fmla="*/ 1823102 h 2370551"/>
                <a:gd name="connsiteX18" fmla="*/ 1311808 w 2338075"/>
                <a:gd name="connsiteY18" fmla="*/ 1854258 h 2370551"/>
                <a:gd name="connsiteX19" fmla="*/ 1342964 w 2338075"/>
                <a:gd name="connsiteY19" fmla="*/ 1872803 h 2370551"/>
                <a:gd name="connsiteX20" fmla="*/ 1407502 w 2338075"/>
                <a:gd name="connsiteY20" fmla="*/ 1881705 h 2370551"/>
                <a:gd name="connsiteX21" fmla="*/ 1525451 w 2338075"/>
                <a:gd name="connsiteY21" fmla="*/ 1883931 h 2370551"/>
                <a:gd name="connsiteX22" fmla="*/ 1639690 w 2338075"/>
                <a:gd name="connsiteY22" fmla="*/ 1880221 h 2370551"/>
                <a:gd name="connsiteX23" fmla="*/ 1697552 w 2338075"/>
                <a:gd name="connsiteY23" fmla="*/ 1860934 h 2370551"/>
                <a:gd name="connsiteX24" fmla="*/ 1709421 w 2338075"/>
                <a:gd name="connsiteY24" fmla="*/ 1814200 h 2370551"/>
                <a:gd name="connsiteX25" fmla="*/ 1687166 w 2338075"/>
                <a:gd name="connsiteY25" fmla="*/ 1729633 h 2370551"/>
                <a:gd name="connsiteX26" fmla="*/ 1093714 w 2338075"/>
                <a:gd name="connsiteY26" fmla="*/ 27909 h 2370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338075" h="2370551">
                  <a:moveTo>
                    <a:pt x="804405" y="321667"/>
                  </a:moveTo>
                  <a:lnTo>
                    <a:pt x="805889" y="321667"/>
                  </a:lnTo>
                  <a:lnTo>
                    <a:pt x="1077393" y="1137663"/>
                  </a:lnTo>
                  <a:lnTo>
                    <a:pt x="532901" y="1137663"/>
                  </a:lnTo>
                  <a:close/>
                  <a:moveTo>
                    <a:pt x="1080225" y="0"/>
                  </a:moveTo>
                  <a:lnTo>
                    <a:pt x="2338075" y="1091143"/>
                  </a:lnTo>
                  <a:lnTo>
                    <a:pt x="2338075" y="2370551"/>
                  </a:lnTo>
                  <a:lnTo>
                    <a:pt x="568165" y="2370551"/>
                  </a:lnTo>
                  <a:lnTo>
                    <a:pt x="0" y="1877687"/>
                  </a:lnTo>
                  <a:lnTo>
                    <a:pt x="7697" y="1879480"/>
                  </a:lnTo>
                  <a:cubicBezTo>
                    <a:pt x="33413" y="1882447"/>
                    <a:pt x="69020" y="1883931"/>
                    <a:pt x="114518" y="1883931"/>
                  </a:cubicBezTo>
                  <a:cubicBezTo>
                    <a:pt x="157049" y="1883931"/>
                    <a:pt x="191420" y="1882941"/>
                    <a:pt x="217630" y="1880963"/>
                  </a:cubicBezTo>
                  <a:cubicBezTo>
                    <a:pt x="243841" y="1878985"/>
                    <a:pt x="264117" y="1875276"/>
                    <a:pt x="278459" y="1869836"/>
                  </a:cubicBezTo>
                  <a:cubicBezTo>
                    <a:pt x="292801" y="1864396"/>
                    <a:pt x="303186" y="1856978"/>
                    <a:pt x="309615" y="1847582"/>
                  </a:cubicBezTo>
                  <a:cubicBezTo>
                    <a:pt x="316045" y="1838185"/>
                    <a:pt x="321237" y="1826563"/>
                    <a:pt x="325194" y="1812716"/>
                  </a:cubicBezTo>
                  <a:lnTo>
                    <a:pt x="446851" y="1437358"/>
                  </a:lnTo>
                  <a:lnTo>
                    <a:pt x="1167896" y="1437358"/>
                  </a:lnTo>
                  <a:lnTo>
                    <a:pt x="1296972" y="1823102"/>
                  </a:lnTo>
                  <a:cubicBezTo>
                    <a:pt x="1300928" y="1835960"/>
                    <a:pt x="1305873" y="1846345"/>
                    <a:pt x="1311808" y="1854258"/>
                  </a:cubicBezTo>
                  <a:cubicBezTo>
                    <a:pt x="1317742" y="1862171"/>
                    <a:pt x="1328128" y="1868352"/>
                    <a:pt x="1342964" y="1872803"/>
                  </a:cubicBezTo>
                  <a:cubicBezTo>
                    <a:pt x="1357800" y="1877254"/>
                    <a:pt x="1379313" y="1880221"/>
                    <a:pt x="1407502" y="1881705"/>
                  </a:cubicBezTo>
                  <a:cubicBezTo>
                    <a:pt x="1435691" y="1883189"/>
                    <a:pt x="1475007" y="1883931"/>
                    <a:pt x="1525451" y="1883931"/>
                  </a:cubicBezTo>
                  <a:cubicBezTo>
                    <a:pt x="1573916" y="1883931"/>
                    <a:pt x="1611996" y="1882694"/>
                    <a:pt x="1639690" y="1880221"/>
                  </a:cubicBezTo>
                  <a:cubicBezTo>
                    <a:pt x="1667385" y="1877749"/>
                    <a:pt x="1686672" y="1871320"/>
                    <a:pt x="1697552" y="1860934"/>
                  </a:cubicBezTo>
                  <a:cubicBezTo>
                    <a:pt x="1708432" y="1850549"/>
                    <a:pt x="1712388" y="1834971"/>
                    <a:pt x="1709421" y="1814200"/>
                  </a:cubicBezTo>
                  <a:cubicBezTo>
                    <a:pt x="1706454" y="1793429"/>
                    <a:pt x="1699035" y="1765240"/>
                    <a:pt x="1687166" y="1729633"/>
                  </a:cubicBezTo>
                  <a:lnTo>
                    <a:pt x="1093714" y="27909"/>
                  </a:lnTo>
                  <a:close/>
                </a:path>
              </a:pathLst>
            </a:custGeom>
            <a:solidFill>
              <a:srgbClr val="000000">
                <a:alpha val="2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6" name="TextBox 258"/>
            <p:cNvSpPr txBox="1"/>
            <p:nvPr/>
          </p:nvSpPr>
          <p:spPr>
            <a:xfrm>
              <a:off x="2013191" y="775732"/>
              <a:ext cx="1767501" cy="1937622"/>
            </a:xfrm>
            <a:custGeom>
              <a:avLst/>
              <a:gdLst/>
              <a:ahLst/>
              <a:cxnLst/>
              <a:rect l="l" t="t" r="r" b="b"/>
              <a:pathLst>
                <a:path w="1767501" h="1937622">
                  <a:moveTo>
                    <a:pt x="867468" y="0"/>
                  </a:moveTo>
                  <a:cubicBezTo>
                    <a:pt x="925824" y="0"/>
                    <a:pt x="972311" y="742"/>
                    <a:pt x="1006929" y="2225"/>
                  </a:cubicBezTo>
                  <a:cubicBezTo>
                    <a:pt x="1041547" y="3709"/>
                    <a:pt x="1068500" y="7171"/>
                    <a:pt x="1087787" y="12611"/>
                  </a:cubicBezTo>
                  <a:cubicBezTo>
                    <a:pt x="1107074" y="18051"/>
                    <a:pt x="1120921" y="26211"/>
                    <a:pt x="1129329" y="37091"/>
                  </a:cubicBezTo>
                  <a:cubicBezTo>
                    <a:pt x="1137736" y="47971"/>
                    <a:pt x="1144907" y="62807"/>
                    <a:pt x="1150841" y="81600"/>
                  </a:cubicBezTo>
                  <a:lnTo>
                    <a:pt x="1744293" y="1783324"/>
                  </a:lnTo>
                  <a:cubicBezTo>
                    <a:pt x="1756162" y="1818931"/>
                    <a:pt x="1763581" y="1847120"/>
                    <a:pt x="1766548" y="1867891"/>
                  </a:cubicBezTo>
                  <a:cubicBezTo>
                    <a:pt x="1769515" y="1888662"/>
                    <a:pt x="1765559" y="1904240"/>
                    <a:pt x="1754679" y="1914625"/>
                  </a:cubicBezTo>
                  <a:cubicBezTo>
                    <a:pt x="1743799" y="1925011"/>
                    <a:pt x="1724512" y="1931440"/>
                    <a:pt x="1696817" y="1933912"/>
                  </a:cubicBezTo>
                  <a:cubicBezTo>
                    <a:pt x="1669123" y="1936385"/>
                    <a:pt x="1631043" y="1937622"/>
                    <a:pt x="1582578" y="1937622"/>
                  </a:cubicBezTo>
                  <a:cubicBezTo>
                    <a:pt x="1532134" y="1937622"/>
                    <a:pt x="1492818" y="1936880"/>
                    <a:pt x="1464629" y="1935396"/>
                  </a:cubicBezTo>
                  <a:cubicBezTo>
                    <a:pt x="1436440" y="1933912"/>
                    <a:pt x="1414927" y="1930945"/>
                    <a:pt x="1400091" y="1926494"/>
                  </a:cubicBezTo>
                  <a:cubicBezTo>
                    <a:pt x="1385255" y="1922043"/>
                    <a:pt x="1374869" y="1915862"/>
                    <a:pt x="1368935" y="1907949"/>
                  </a:cubicBezTo>
                  <a:cubicBezTo>
                    <a:pt x="1363000" y="1900036"/>
                    <a:pt x="1358055" y="1889651"/>
                    <a:pt x="1354099" y="1876793"/>
                  </a:cubicBezTo>
                  <a:lnTo>
                    <a:pt x="1225023" y="1491049"/>
                  </a:lnTo>
                  <a:lnTo>
                    <a:pt x="503978" y="1491049"/>
                  </a:lnTo>
                  <a:lnTo>
                    <a:pt x="382321" y="1866407"/>
                  </a:lnTo>
                  <a:cubicBezTo>
                    <a:pt x="378364" y="1880254"/>
                    <a:pt x="373172" y="1891876"/>
                    <a:pt x="366742" y="1901273"/>
                  </a:cubicBezTo>
                  <a:cubicBezTo>
                    <a:pt x="360313" y="1910669"/>
                    <a:pt x="349928" y="1918087"/>
                    <a:pt x="335586" y="1923527"/>
                  </a:cubicBezTo>
                  <a:cubicBezTo>
                    <a:pt x="321244" y="1928967"/>
                    <a:pt x="300968" y="1932676"/>
                    <a:pt x="274757" y="1934654"/>
                  </a:cubicBezTo>
                  <a:cubicBezTo>
                    <a:pt x="248547" y="1936632"/>
                    <a:pt x="214176" y="1937622"/>
                    <a:pt x="171645" y="1937622"/>
                  </a:cubicBezTo>
                  <a:cubicBezTo>
                    <a:pt x="126147" y="1937622"/>
                    <a:pt x="90540" y="1936138"/>
                    <a:pt x="64824" y="1933171"/>
                  </a:cubicBezTo>
                  <a:cubicBezTo>
                    <a:pt x="39107" y="1930203"/>
                    <a:pt x="21304" y="1923032"/>
                    <a:pt x="11413" y="1911658"/>
                  </a:cubicBezTo>
                  <a:cubicBezTo>
                    <a:pt x="1522" y="1900283"/>
                    <a:pt x="-1940" y="1884211"/>
                    <a:pt x="1027" y="1863440"/>
                  </a:cubicBezTo>
                  <a:cubicBezTo>
                    <a:pt x="3995" y="1842669"/>
                    <a:pt x="11413" y="1814975"/>
                    <a:pt x="23282" y="1780357"/>
                  </a:cubicBezTo>
                  <a:lnTo>
                    <a:pt x="615251" y="77149"/>
                  </a:lnTo>
                  <a:cubicBezTo>
                    <a:pt x="621185" y="60334"/>
                    <a:pt x="628109" y="46734"/>
                    <a:pt x="636021" y="36349"/>
                  </a:cubicBezTo>
                  <a:cubicBezTo>
                    <a:pt x="643934" y="25964"/>
                    <a:pt x="656545" y="18051"/>
                    <a:pt x="673854" y="12611"/>
                  </a:cubicBezTo>
                  <a:cubicBezTo>
                    <a:pt x="691163" y="7171"/>
                    <a:pt x="715148" y="3709"/>
                    <a:pt x="745810" y="2225"/>
                  </a:cubicBezTo>
                  <a:cubicBezTo>
                    <a:pt x="776472" y="742"/>
                    <a:pt x="817024" y="0"/>
                    <a:pt x="867468" y="0"/>
                  </a:cubicBezTo>
                  <a:close/>
                  <a:moveTo>
                    <a:pt x="861533" y="375359"/>
                  </a:moveTo>
                  <a:lnTo>
                    <a:pt x="590029" y="1191355"/>
                  </a:lnTo>
                  <a:lnTo>
                    <a:pt x="1134521" y="1191355"/>
                  </a:lnTo>
                  <a:lnTo>
                    <a:pt x="863017" y="375359"/>
                  </a:lnTo>
                  <a:lnTo>
                    <a:pt x="861533" y="375359"/>
                  </a:lnTo>
                  <a:close/>
                </a:path>
              </a:pathLst>
            </a:custGeom>
            <a:solidFill>
              <a:sysClr val="window" lastClr="FFFFF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3900" b="1" i="0" u="none" strike="noStrike" kern="0" cap="none" spc="0" normalizeH="0" baseline="0" noProof="0" dirty="0" smtClean="0">
                <a:ln>
                  <a:noFill/>
                </a:ln>
                <a:solidFill>
                  <a:prstClr val="black"/>
                </a:solidFill>
                <a:effectLst/>
                <a:uLnTx/>
                <a:uFillTx/>
              </a:endParaRPr>
            </a:p>
          </p:txBody>
        </p:sp>
      </p:grpSp>
    </p:spTree>
    <p:extLst>
      <p:ext uri="{BB962C8B-B14F-4D97-AF65-F5344CB8AC3E}">
        <p14:creationId xmlns:p14="http://schemas.microsoft.com/office/powerpoint/2010/main" val="23037323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Un savoir nager dans toutes ses dimensions</a:t>
            </a:r>
            <a:endParaRPr lang="fr-FR" dirty="0"/>
          </a:p>
        </p:txBody>
      </p:sp>
      <p:sp>
        <p:nvSpPr>
          <p:cNvPr id="3" name="Espace réservé du contenu 2"/>
          <p:cNvSpPr>
            <a:spLocks noGrp="1"/>
          </p:cNvSpPr>
          <p:nvPr>
            <p:ph idx="1"/>
          </p:nvPr>
        </p:nvSpPr>
        <p:spPr/>
        <p:txBody>
          <a:bodyPr>
            <a:normAutofit/>
          </a:bodyPr>
          <a:lstStyle/>
          <a:p>
            <a:endParaRPr lang="fr-FR" sz="3200" dirty="0" smtClean="0"/>
          </a:p>
          <a:p>
            <a:pPr marL="0" indent="0">
              <a:buNone/>
            </a:pPr>
            <a:r>
              <a:rPr lang="fr-FR" sz="3200" dirty="0" smtClean="0"/>
              <a:t>Un impératif: associer des connaissances (sur soi, sur le milieu, sur les conditions de pratique locales) et des attitudes (prudence, volonté de s’informer et de tenir compte des informations recueillies) </a:t>
            </a:r>
            <a:endParaRPr lang="fr-FR" sz="3200" dirty="0"/>
          </a:p>
          <a:p>
            <a:endParaRPr lang="fr-FR" sz="3200" dirty="0" smtClean="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25</a:t>
            </a:fld>
            <a:endParaRPr lang="fr-FR"/>
          </a:p>
        </p:txBody>
      </p:sp>
      <p:grpSp>
        <p:nvGrpSpPr>
          <p:cNvPr id="5" name="Group 338"/>
          <p:cNvGrpSpPr>
            <a:grpSpLocks noChangeAspect="1"/>
          </p:cNvGrpSpPr>
          <p:nvPr/>
        </p:nvGrpSpPr>
        <p:grpSpPr>
          <a:xfrm>
            <a:off x="1213338" y="2824787"/>
            <a:ext cx="652766" cy="652766"/>
            <a:chOff x="1382807" y="174388"/>
            <a:chExt cx="3025588" cy="3025588"/>
          </a:xfrm>
        </p:grpSpPr>
        <p:sp>
          <p:nvSpPr>
            <p:cNvPr id="6" name="Rectangle 5"/>
            <p:cNvSpPr/>
            <p:nvPr/>
          </p:nvSpPr>
          <p:spPr>
            <a:xfrm>
              <a:off x="1382807" y="174388"/>
              <a:ext cx="3025588" cy="3025588"/>
            </a:xfrm>
            <a:prstGeom prst="rect">
              <a:avLst/>
            </a:prstGeom>
            <a:solidFill>
              <a:srgbClr val="E7E6E6">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7" name="TextBox 340"/>
            <p:cNvSpPr txBox="1"/>
            <p:nvPr/>
          </p:nvSpPr>
          <p:spPr>
            <a:xfrm>
              <a:off x="2349291" y="813177"/>
              <a:ext cx="2059104" cy="2386798"/>
            </a:xfrm>
            <a:custGeom>
              <a:avLst/>
              <a:gdLst>
                <a:gd name="connsiteX0" fmla="*/ 1326726 w 2059104"/>
                <a:gd name="connsiteY0" fmla="*/ 12482 h 2386798"/>
                <a:gd name="connsiteX1" fmla="*/ 2059104 w 2059104"/>
                <a:gd name="connsiteY1" fmla="*/ 647796 h 2386798"/>
                <a:gd name="connsiteX2" fmla="*/ 2059104 w 2059104"/>
                <a:gd name="connsiteY2" fmla="*/ 2386798 h 2386798"/>
                <a:gd name="connsiteX3" fmla="*/ 714958 w 2059104"/>
                <a:gd name="connsiteY3" fmla="*/ 2386798 h 2386798"/>
                <a:gd name="connsiteX4" fmla="*/ 0 w 2059104"/>
                <a:gd name="connsiteY4" fmla="*/ 1766596 h 2386798"/>
                <a:gd name="connsiteX5" fmla="*/ 77929 w 2059104"/>
                <a:gd name="connsiteY5" fmla="*/ 1823212 h 2386798"/>
                <a:gd name="connsiteX6" fmla="*/ 210713 w 2059104"/>
                <a:gd name="connsiteY6" fmla="*/ 1880147 h 2386798"/>
                <a:gd name="connsiteX7" fmla="*/ 535628 w 2059104"/>
                <a:gd name="connsiteY7" fmla="*/ 1925397 h 2386798"/>
                <a:gd name="connsiteX8" fmla="*/ 876863 w 2059104"/>
                <a:gd name="connsiteY8" fmla="*/ 1874954 h 2386798"/>
                <a:gd name="connsiteX9" fmla="*/ 1126113 w 2059104"/>
                <a:gd name="connsiteY9" fmla="*/ 1728074 h 2386798"/>
                <a:gd name="connsiteX10" fmla="*/ 1278927 w 2059104"/>
                <a:gd name="connsiteY10" fmla="*/ 1492177 h 2386798"/>
                <a:gd name="connsiteX11" fmla="*/ 1330854 w 2059104"/>
                <a:gd name="connsiteY11" fmla="*/ 1176164 h 2386798"/>
                <a:gd name="connsiteX12" fmla="*/ 1330854 w 2059104"/>
                <a:gd name="connsiteY12" fmla="*/ 24866 h 2386798"/>
                <a:gd name="connsiteX13" fmla="*/ 143872 w 2059104"/>
                <a:gd name="connsiteY13" fmla="*/ 0 h 2386798"/>
                <a:gd name="connsiteX14" fmla="*/ 945110 w 2059104"/>
                <a:gd name="connsiteY14" fmla="*/ 695047 h 2386798"/>
                <a:gd name="connsiteX15" fmla="*/ 945110 w 2059104"/>
                <a:gd name="connsiteY15" fmla="*/ 1180615 h 2386798"/>
                <a:gd name="connsiteX16" fmla="*/ 917663 w 2059104"/>
                <a:gd name="connsiteY16" fmla="*/ 1360876 h 2386798"/>
                <a:gd name="connsiteX17" fmla="*/ 839773 w 2059104"/>
                <a:gd name="connsiteY17" fmla="*/ 1494403 h 2386798"/>
                <a:gd name="connsiteX18" fmla="*/ 716631 w 2059104"/>
                <a:gd name="connsiteY18" fmla="*/ 1576744 h 2386798"/>
                <a:gd name="connsiteX19" fmla="*/ 551948 w 2059104"/>
                <a:gd name="connsiteY19" fmla="*/ 1604933 h 2386798"/>
                <a:gd name="connsiteX20" fmla="*/ 388007 w 2059104"/>
                <a:gd name="connsiteY20" fmla="*/ 1577486 h 2386798"/>
                <a:gd name="connsiteX21" fmla="*/ 261899 w 2059104"/>
                <a:gd name="connsiteY21" fmla="*/ 1495144 h 2386798"/>
                <a:gd name="connsiteX22" fmla="*/ 181041 w 2059104"/>
                <a:gd name="connsiteY22" fmla="*/ 1356425 h 2386798"/>
                <a:gd name="connsiteX23" fmla="*/ 152852 w 2059104"/>
                <a:gd name="connsiteY23" fmla="*/ 1158360 h 2386798"/>
                <a:gd name="connsiteX24" fmla="*/ 152852 w 2059104"/>
                <a:gd name="connsiteY24" fmla="*/ 24866 h 238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59104" h="2386798">
                  <a:moveTo>
                    <a:pt x="1326726" y="12482"/>
                  </a:moveTo>
                  <a:lnTo>
                    <a:pt x="2059104" y="647796"/>
                  </a:lnTo>
                  <a:lnTo>
                    <a:pt x="2059104" y="2386798"/>
                  </a:lnTo>
                  <a:lnTo>
                    <a:pt x="714958" y="2386798"/>
                  </a:lnTo>
                  <a:lnTo>
                    <a:pt x="0" y="1766596"/>
                  </a:lnTo>
                  <a:lnTo>
                    <a:pt x="77929" y="1823212"/>
                  </a:lnTo>
                  <a:cubicBezTo>
                    <a:pt x="118481" y="1846085"/>
                    <a:pt x="162743" y="1865063"/>
                    <a:pt x="210713" y="1880147"/>
                  </a:cubicBezTo>
                  <a:cubicBezTo>
                    <a:pt x="306655" y="1910314"/>
                    <a:pt x="414960" y="1925397"/>
                    <a:pt x="535628" y="1925397"/>
                  </a:cubicBezTo>
                  <a:cubicBezTo>
                    <a:pt x="664210" y="1925397"/>
                    <a:pt x="777955" y="1908583"/>
                    <a:pt x="876863" y="1874954"/>
                  </a:cubicBezTo>
                  <a:cubicBezTo>
                    <a:pt x="975772" y="1841325"/>
                    <a:pt x="1058856" y="1792365"/>
                    <a:pt x="1126113" y="1728074"/>
                  </a:cubicBezTo>
                  <a:cubicBezTo>
                    <a:pt x="1193371" y="1663784"/>
                    <a:pt x="1244309" y="1585151"/>
                    <a:pt x="1278927" y="1492177"/>
                  </a:cubicBezTo>
                  <a:cubicBezTo>
                    <a:pt x="1313545" y="1399203"/>
                    <a:pt x="1330854" y="1293865"/>
                    <a:pt x="1330854" y="1176164"/>
                  </a:cubicBezTo>
                  <a:lnTo>
                    <a:pt x="1330854" y="24866"/>
                  </a:lnTo>
                  <a:close/>
                  <a:moveTo>
                    <a:pt x="143872" y="0"/>
                  </a:moveTo>
                  <a:lnTo>
                    <a:pt x="945110" y="695047"/>
                  </a:lnTo>
                  <a:lnTo>
                    <a:pt x="945110" y="1180615"/>
                  </a:lnTo>
                  <a:cubicBezTo>
                    <a:pt x="945110" y="1247873"/>
                    <a:pt x="935961" y="1307960"/>
                    <a:pt x="917663" y="1360876"/>
                  </a:cubicBezTo>
                  <a:cubicBezTo>
                    <a:pt x="899365" y="1413792"/>
                    <a:pt x="873402" y="1458301"/>
                    <a:pt x="839773" y="1494403"/>
                  </a:cubicBezTo>
                  <a:cubicBezTo>
                    <a:pt x="806144" y="1530504"/>
                    <a:pt x="765097" y="1557951"/>
                    <a:pt x="716631" y="1576744"/>
                  </a:cubicBezTo>
                  <a:cubicBezTo>
                    <a:pt x="668166" y="1595537"/>
                    <a:pt x="613272" y="1604933"/>
                    <a:pt x="551948" y="1604933"/>
                  </a:cubicBezTo>
                  <a:cubicBezTo>
                    <a:pt x="491614" y="1604933"/>
                    <a:pt x="436967" y="1595784"/>
                    <a:pt x="388007" y="1577486"/>
                  </a:cubicBezTo>
                  <a:cubicBezTo>
                    <a:pt x="339047" y="1559188"/>
                    <a:pt x="297011" y="1531740"/>
                    <a:pt x="261899" y="1495144"/>
                  </a:cubicBezTo>
                  <a:cubicBezTo>
                    <a:pt x="226786" y="1458548"/>
                    <a:pt x="199833" y="1412308"/>
                    <a:pt x="181041" y="1356425"/>
                  </a:cubicBezTo>
                  <a:cubicBezTo>
                    <a:pt x="162248" y="1300541"/>
                    <a:pt x="152852" y="1234520"/>
                    <a:pt x="152852" y="1158360"/>
                  </a:cubicBezTo>
                  <a:lnTo>
                    <a:pt x="152852" y="24866"/>
                  </a:lnTo>
                  <a:close/>
                </a:path>
              </a:pathLst>
            </a:custGeom>
            <a:solidFill>
              <a:srgbClr val="000000">
                <a:alpha val="20000"/>
              </a:srgbClr>
            </a:solidFill>
            <a:ln w="12700" cap="flat" cmpd="sng" algn="ctr">
              <a:noFill/>
              <a:prstDash val="solid"/>
              <a:miter lim="800000"/>
            </a:ln>
            <a:effectLst/>
          </p:spPr>
          <p:txBody>
            <a:bodyPr wrap="square" rtlCol="0" anchor="ctr">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Freeform 341"/>
            <p:cNvSpPr/>
            <p:nvPr/>
          </p:nvSpPr>
          <p:spPr>
            <a:xfrm>
              <a:off x="2111949" y="775733"/>
              <a:ext cx="1568197" cy="1962843"/>
            </a:xfrm>
            <a:custGeom>
              <a:avLst/>
              <a:gdLst/>
              <a:ahLst/>
              <a:cxnLst/>
              <a:rect l="l" t="t" r="r" b="b"/>
              <a:pathLst>
                <a:path w="1568197" h="1962843">
                  <a:moveTo>
                    <a:pt x="195839" y="0"/>
                  </a:moveTo>
                  <a:cubicBezTo>
                    <a:pt x="233424" y="0"/>
                    <a:pt x="264581" y="1484"/>
                    <a:pt x="289308" y="4451"/>
                  </a:cubicBezTo>
                  <a:cubicBezTo>
                    <a:pt x="314035" y="7418"/>
                    <a:pt x="333817" y="11374"/>
                    <a:pt x="348653" y="16320"/>
                  </a:cubicBezTo>
                  <a:cubicBezTo>
                    <a:pt x="363489" y="21265"/>
                    <a:pt x="374122" y="27694"/>
                    <a:pt x="380551" y="35607"/>
                  </a:cubicBezTo>
                  <a:cubicBezTo>
                    <a:pt x="386980" y="43520"/>
                    <a:pt x="390195" y="52422"/>
                    <a:pt x="390195" y="62312"/>
                  </a:cubicBezTo>
                  <a:lnTo>
                    <a:pt x="390195" y="1195806"/>
                  </a:lnTo>
                  <a:cubicBezTo>
                    <a:pt x="390195" y="1271966"/>
                    <a:pt x="399591" y="1337987"/>
                    <a:pt x="418384" y="1393871"/>
                  </a:cubicBezTo>
                  <a:cubicBezTo>
                    <a:pt x="437176" y="1449754"/>
                    <a:pt x="464129" y="1495994"/>
                    <a:pt x="499242" y="1532590"/>
                  </a:cubicBezTo>
                  <a:cubicBezTo>
                    <a:pt x="534354" y="1569186"/>
                    <a:pt x="576390" y="1596634"/>
                    <a:pt x="625350" y="1614932"/>
                  </a:cubicBezTo>
                  <a:cubicBezTo>
                    <a:pt x="674310" y="1633230"/>
                    <a:pt x="728957" y="1642379"/>
                    <a:pt x="789291" y="1642379"/>
                  </a:cubicBezTo>
                  <a:cubicBezTo>
                    <a:pt x="850615" y="1642379"/>
                    <a:pt x="905509" y="1632983"/>
                    <a:pt x="953974" y="1614190"/>
                  </a:cubicBezTo>
                  <a:cubicBezTo>
                    <a:pt x="1002440" y="1595397"/>
                    <a:pt x="1043487" y="1567950"/>
                    <a:pt x="1077116" y="1531849"/>
                  </a:cubicBezTo>
                  <a:cubicBezTo>
                    <a:pt x="1110745" y="1495747"/>
                    <a:pt x="1136708" y="1451238"/>
                    <a:pt x="1155006" y="1398322"/>
                  </a:cubicBezTo>
                  <a:cubicBezTo>
                    <a:pt x="1173304" y="1345406"/>
                    <a:pt x="1182453" y="1285319"/>
                    <a:pt x="1182453" y="1218061"/>
                  </a:cubicBezTo>
                  <a:lnTo>
                    <a:pt x="1182453" y="62312"/>
                  </a:lnTo>
                  <a:cubicBezTo>
                    <a:pt x="1182453" y="52422"/>
                    <a:pt x="1185421" y="43520"/>
                    <a:pt x="1191355" y="35607"/>
                  </a:cubicBezTo>
                  <a:cubicBezTo>
                    <a:pt x="1197290" y="27694"/>
                    <a:pt x="1207675" y="21265"/>
                    <a:pt x="1222511" y="16320"/>
                  </a:cubicBezTo>
                  <a:cubicBezTo>
                    <a:pt x="1237348" y="11374"/>
                    <a:pt x="1257377" y="7418"/>
                    <a:pt x="1282598" y="4451"/>
                  </a:cubicBezTo>
                  <a:cubicBezTo>
                    <a:pt x="1307820" y="1484"/>
                    <a:pt x="1339224" y="0"/>
                    <a:pt x="1376809" y="0"/>
                  </a:cubicBezTo>
                  <a:cubicBezTo>
                    <a:pt x="1414394" y="0"/>
                    <a:pt x="1445303" y="1484"/>
                    <a:pt x="1469536" y="4451"/>
                  </a:cubicBezTo>
                  <a:cubicBezTo>
                    <a:pt x="1493769" y="7418"/>
                    <a:pt x="1513303" y="11374"/>
                    <a:pt x="1528139" y="16320"/>
                  </a:cubicBezTo>
                  <a:cubicBezTo>
                    <a:pt x="1542976" y="21265"/>
                    <a:pt x="1553361" y="27694"/>
                    <a:pt x="1559296" y="35607"/>
                  </a:cubicBezTo>
                  <a:cubicBezTo>
                    <a:pt x="1565230" y="43520"/>
                    <a:pt x="1568197" y="52422"/>
                    <a:pt x="1568197" y="62312"/>
                  </a:cubicBezTo>
                  <a:lnTo>
                    <a:pt x="1568197" y="1213610"/>
                  </a:lnTo>
                  <a:cubicBezTo>
                    <a:pt x="1568197" y="1331311"/>
                    <a:pt x="1550888" y="1436649"/>
                    <a:pt x="1516270" y="1529623"/>
                  </a:cubicBezTo>
                  <a:cubicBezTo>
                    <a:pt x="1481652" y="1622597"/>
                    <a:pt x="1430714" y="1701230"/>
                    <a:pt x="1363456" y="1765520"/>
                  </a:cubicBezTo>
                  <a:cubicBezTo>
                    <a:pt x="1296199" y="1829811"/>
                    <a:pt x="1213115" y="1878771"/>
                    <a:pt x="1114206" y="1912400"/>
                  </a:cubicBezTo>
                  <a:cubicBezTo>
                    <a:pt x="1015298" y="1946029"/>
                    <a:pt x="901553" y="1962843"/>
                    <a:pt x="772971" y="1962843"/>
                  </a:cubicBezTo>
                  <a:cubicBezTo>
                    <a:pt x="652303" y="1962843"/>
                    <a:pt x="543998" y="1947760"/>
                    <a:pt x="448056" y="1917593"/>
                  </a:cubicBezTo>
                  <a:cubicBezTo>
                    <a:pt x="352115" y="1887425"/>
                    <a:pt x="271010" y="1841680"/>
                    <a:pt x="204741" y="1780357"/>
                  </a:cubicBezTo>
                  <a:cubicBezTo>
                    <a:pt x="138472" y="1719033"/>
                    <a:pt x="87781" y="1642626"/>
                    <a:pt x="52669" y="1551136"/>
                  </a:cubicBezTo>
                  <a:cubicBezTo>
                    <a:pt x="17556" y="1459645"/>
                    <a:pt x="0" y="1352576"/>
                    <a:pt x="0" y="1229930"/>
                  </a:cubicBezTo>
                  <a:lnTo>
                    <a:pt x="0" y="62312"/>
                  </a:lnTo>
                  <a:cubicBezTo>
                    <a:pt x="0" y="52422"/>
                    <a:pt x="2967" y="43520"/>
                    <a:pt x="8902" y="35607"/>
                  </a:cubicBezTo>
                  <a:cubicBezTo>
                    <a:pt x="14836" y="27694"/>
                    <a:pt x="25469" y="21265"/>
                    <a:pt x="40800" y="16320"/>
                  </a:cubicBezTo>
                  <a:cubicBezTo>
                    <a:pt x="56131" y="11374"/>
                    <a:pt x="76160" y="7418"/>
                    <a:pt x="100887" y="4451"/>
                  </a:cubicBezTo>
                  <a:cubicBezTo>
                    <a:pt x="125614" y="1484"/>
                    <a:pt x="157265" y="0"/>
                    <a:pt x="195839"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680063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a:bodyPr>
          <a:lstStyle/>
          <a:p>
            <a:pPr marL="0" indent="0">
              <a:buNone/>
            </a:pPr>
            <a:r>
              <a:rPr lang="fr-FR" sz="3200" dirty="0"/>
              <a:t>Un parallèle, un pari, un parti pris un pas en tout cas dans la formation de l’élève, du jeune, du citoyen: une filiation entre la mise en projet de l’élève tout au long de son évolution dans le bassin d’une piscine et la mise en projet dans son évolution d’adulte</a:t>
            </a:r>
          </a:p>
          <a:p>
            <a:endParaRPr lang="fr-FR" sz="3200"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26</a:t>
            </a:fld>
            <a:endParaRPr lang="fr-FR"/>
          </a:p>
        </p:txBody>
      </p:sp>
      <p:grpSp>
        <p:nvGrpSpPr>
          <p:cNvPr id="5" name="Group 338"/>
          <p:cNvGrpSpPr>
            <a:grpSpLocks noChangeAspect="1"/>
          </p:cNvGrpSpPr>
          <p:nvPr/>
        </p:nvGrpSpPr>
        <p:grpSpPr>
          <a:xfrm>
            <a:off x="1213338" y="2262073"/>
            <a:ext cx="652766" cy="652766"/>
            <a:chOff x="1382807" y="174388"/>
            <a:chExt cx="3025588" cy="3025588"/>
          </a:xfrm>
        </p:grpSpPr>
        <p:sp>
          <p:nvSpPr>
            <p:cNvPr id="6" name="Rectangle 5"/>
            <p:cNvSpPr/>
            <p:nvPr/>
          </p:nvSpPr>
          <p:spPr>
            <a:xfrm>
              <a:off x="1382807" y="174388"/>
              <a:ext cx="3025588" cy="3025588"/>
            </a:xfrm>
            <a:prstGeom prst="rect">
              <a:avLst/>
            </a:prstGeom>
            <a:solidFill>
              <a:srgbClr val="E7E6E6">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7" name="TextBox 340"/>
            <p:cNvSpPr txBox="1"/>
            <p:nvPr/>
          </p:nvSpPr>
          <p:spPr>
            <a:xfrm>
              <a:off x="2349291" y="813177"/>
              <a:ext cx="2059104" cy="2386798"/>
            </a:xfrm>
            <a:custGeom>
              <a:avLst/>
              <a:gdLst>
                <a:gd name="connsiteX0" fmla="*/ 1326726 w 2059104"/>
                <a:gd name="connsiteY0" fmla="*/ 12482 h 2386798"/>
                <a:gd name="connsiteX1" fmla="*/ 2059104 w 2059104"/>
                <a:gd name="connsiteY1" fmla="*/ 647796 h 2386798"/>
                <a:gd name="connsiteX2" fmla="*/ 2059104 w 2059104"/>
                <a:gd name="connsiteY2" fmla="*/ 2386798 h 2386798"/>
                <a:gd name="connsiteX3" fmla="*/ 714958 w 2059104"/>
                <a:gd name="connsiteY3" fmla="*/ 2386798 h 2386798"/>
                <a:gd name="connsiteX4" fmla="*/ 0 w 2059104"/>
                <a:gd name="connsiteY4" fmla="*/ 1766596 h 2386798"/>
                <a:gd name="connsiteX5" fmla="*/ 77929 w 2059104"/>
                <a:gd name="connsiteY5" fmla="*/ 1823212 h 2386798"/>
                <a:gd name="connsiteX6" fmla="*/ 210713 w 2059104"/>
                <a:gd name="connsiteY6" fmla="*/ 1880147 h 2386798"/>
                <a:gd name="connsiteX7" fmla="*/ 535628 w 2059104"/>
                <a:gd name="connsiteY7" fmla="*/ 1925397 h 2386798"/>
                <a:gd name="connsiteX8" fmla="*/ 876863 w 2059104"/>
                <a:gd name="connsiteY8" fmla="*/ 1874954 h 2386798"/>
                <a:gd name="connsiteX9" fmla="*/ 1126113 w 2059104"/>
                <a:gd name="connsiteY9" fmla="*/ 1728074 h 2386798"/>
                <a:gd name="connsiteX10" fmla="*/ 1278927 w 2059104"/>
                <a:gd name="connsiteY10" fmla="*/ 1492177 h 2386798"/>
                <a:gd name="connsiteX11" fmla="*/ 1330854 w 2059104"/>
                <a:gd name="connsiteY11" fmla="*/ 1176164 h 2386798"/>
                <a:gd name="connsiteX12" fmla="*/ 1330854 w 2059104"/>
                <a:gd name="connsiteY12" fmla="*/ 24866 h 2386798"/>
                <a:gd name="connsiteX13" fmla="*/ 143872 w 2059104"/>
                <a:gd name="connsiteY13" fmla="*/ 0 h 2386798"/>
                <a:gd name="connsiteX14" fmla="*/ 945110 w 2059104"/>
                <a:gd name="connsiteY14" fmla="*/ 695047 h 2386798"/>
                <a:gd name="connsiteX15" fmla="*/ 945110 w 2059104"/>
                <a:gd name="connsiteY15" fmla="*/ 1180615 h 2386798"/>
                <a:gd name="connsiteX16" fmla="*/ 917663 w 2059104"/>
                <a:gd name="connsiteY16" fmla="*/ 1360876 h 2386798"/>
                <a:gd name="connsiteX17" fmla="*/ 839773 w 2059104"/>
                <a:gd name="connsiteY17" fmla="*/ 1494403 h 2386798"/>
                <a:gd name="connsiteX18" fmla="*/ 716631 w 2059104"/>
                <a:gd name="connsiteY18" fmla="*/ 1576744 h 2386798"/>
                <a:gd name="connsiteX19" fmla="*/ 551948 w 2059104"/>
                <a:gd name="connsiteY19" fmla="*/ 1604933 h 2386798"/>
                <a:gd name="connsiteX20" fmla="*/ 388007 w 2059104"/>
                <a:gd name="connsiteY20" fmla="*/ 1577486 h 2386798"/>
                <a:gd name="connsiteX21" fmla="*/ 261899 w 2059104"/>
                <a:gd name="connsiteY21" fmla="*/ 1495144 h 2386798"/>
                <a:gd name="connsiteX22" fmla="*/ 181041 w 2059104"/>
                <a:gd name="connsiteY22" fmla="*/ 1356425 h 2386798"/>
                <a:gd name="connsiteX23" fmla="*/ 152852 w 2059104"/>
                <a:gd name="connsiteY23" fmla="*/ 1158360 h 2386798"/>
                <a:gd name="connsiteX24" fmla="*/ 152852 w 2059104"/>
                <a:gd name="connsiteY24" fmla="*/ 24866 h 238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59104" h="2386798">
                  <a:moveTo>
                    <a:pt x="1326726" y="12482"/>
                  </a:moveTo>
                  <a:lnTo>
                    <a:pt x="2059104" y="647796"/>
                  </a:lnTo>
                  <a:lnTo>
                    <a:pt x="2059104" y="2386798"/>
                  </a:lnTo>
                  <a:lnTo>
                    <a:pt x="714958" y="2386798"/>
                  </a:lnTo>
                  <a:lnTo>
                    <a:pt x="0" y="1766596"/>
                  </a:lnTo>
                  <a:lnTo>
                    <a:pt x="77929" y="1823212"/>
                  </a:lnTo>
                  <a:cubicBezTo>
                    <a:pt x="118481" y="1846085"/>
                    <a:pt x="162743" y="1865063"/>
                    <a:pt x="210713" y="1880147"/>
                  </a:cubicBezTo>
                  <a:cubicBezTo>
                    <a:pt x="306655" y="1910314"/>
                    <a:pt x="414960" y="1925397"/>
                    <a:pt x="535628" y="1925397"/>
                  </a:cubicBezTo>
                  <a:cubicBezTo>
                    <a:pt x="664210" y="1925397"/>
                    <a:pt x="777955" y="1908583"/>
                    <a:pt x="876863" y="1874954"/>
                  </a:cubicBezTo>
                  <a:cubicBezTo>
                    <a:pt x="975772" y="1841325"/>
                    <a:pt x="1058856" y="1792365"/>
                    <a:pt x="1126113" y="1728074"/>
                  </a:cubicBezTo>
                  <a:cubicBezTo>
                    <a:pt x="1193371" y="1663784"/>
                    <a:pt x="1244309" y="1585151"/>
                    <a:pt x="1278927" y="1492177"/>
                  </a:cubicBezTo>
                  <a:cubicBezTo>
                    <a:pt x="1313545" y="1399203"/>
                    <a:pt x="1330854" y="1293865"/>
                    <a:pt x="1330854" y="1176164"/>
                  </a:cubicBezTo>
                  <a:lnTo>
                    <a:pt x="1330854" y="24866"/>
                  </a:lnTo>
                  <a:close/>
                  <a:moveTo>
                    <a:pt x="143872" y="0"/>
                  </a:moveTo>
                  <a:lnTo>
                    <a:pt x="945110" y="695047"/>
                  </a:lnTo>
                  <a:lnTo>
                    <a:pt x="945110" y="1180615"/>
                  </a:lnTo>
                  <a:cubicBezTo>
                    <a:pt x="945110" y="1247873"/>
                    <a:pt x="935961" y="1307960"/>
                    <a:pt x="917663" y="1360876"/>
                  </a:cubicBezTo>
                  <a:cubicBezTo>
                    <a:pt x="899365" y="1413792"/>
                    <a:pt x="873402" y="1458301"/>
                    <a:pt x="839773" y="1494403"/>
                  </a:cubicBezTo>
                  <a:cubicBezTo>
                    <a:pt x="806144" y="1530504"/>
                    <a:pt x="765097" y="1557951"/>
                    <a:pt x="716631" y="1576744"/>
                  </a:cubicBezTo>
                  <a:cubicBezTo>
                    <a:pt x="668166" y="1595537"/>
                    <a:pt x="613272" y="1604933"/>
                    <a:pt x="551948" y="1604933"/>
                  </a:cubicBezTo>
                  <a:cubicBezTo>
                    <a:pt x="491614" y="1604933"/>
                    <a:pt x="436967" y="1595784"/>
                    <a:pt x="388007" y="1577486"/>
                  </a:cubicBezTo>
                  <a:cubicBezTo>
                    <a:pt x="339047" y="1559188"/>
                    <a:pt x="297011" y="1531740"/>
                    <a:pt x="261899" y="1495144"/>
                  </a:cubicBezTo>
                  <a:cubicBezTo>
                    <a:pt x="226786" y="1458548"/>
                    <a:pt x="199833" y="1412308"/>
                    <a:pt x="181041" y="1356425"/>
                  </a:cubicBezTo>
                  <a:cubicBezTo>
                    <a:pt x="162248" y="1300541"/>
                    <a:pt x="152852" y="1234520"/>
                    <a:pt x="152852" y="1158360"/>
                  </a:cubicBezTo>
                  <a:lnTo>
                    <a:pt x="152852" y="24866"/>
                  </a:lnTo>
                  <a:close/>
                </a:path>
              </a:pathLst>
            </a:custGeom>
            <a:solidFill>
              <a:srgbClr val="000000">
                <a:alpha val="20000"/>
              </a:srgbClr>
            </a:solidFill>
            <a:ln w="12700" cap="flat" cmpd="sng" algn="ctr">
              <a:noFill/>
              <a:prstDash val="solid"/>
              <a:miter lim="800000"/>
            </a:ln>
            <a:effectLst/>
          </p:spPr>
          <p:txBody>
            <a:bodyPr wrap="square" rtlCol="0" anchor="ctr">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Freeform 341"/>
            <p:cNvSpPr/>
            <p:nvPr/>
          </p:nvSpPr>
          <p:spPr>
            <a:xfrm>
              <a:off x="2111949" y="775733"/>
              <a:ext cx="1568197" cy="1962843"/>
            </a:xfrm>
            <a:custGeom>
              <a:avLst/>
              <a:gdLst/>
              <a:ahLst/>
              <a:cxnLst/>
              <a:rect l="l" t="t" r="r" b="b"/>
              <a:pathLst>
                <a:path w="1568197" h="1962843">
                  <a:moveTo>
                    <a:pt x="195839" y="0"/>
                  </a:moveTo>
                  <a:cubicBezTo>
                    <a:pt x="233424" y="0"/>
                    <a:pt x="264581" y="1484"/>
                    <a:pt x="289308" y="4451"/>
                  </a:cubicBezTo>
                  <a:cubicBezTo>
                    <a:pt x="314035" y="7418"/>
                    <a:pt x="333817" y="11374"/>
                    <a:pt x="348653" y="16320"/>
                  </a:cubicBezTo>
                  <a:cubicBezTo>
                    <a:pt x="363489" y="21265"/>
                    <a:pt x="374122" y="27694"/>
                    <a:pt x="380551" y="35607"/>
                  </a:cubicBezTo>
                  <a:cubicBezTo>
                    <a:pt x="386980" y="43520"/>
                    <a:pt x="390195" y="52422"/>
                    <a:pt x="390195" y="62312"/>
                  </a:cubicBezTo>
                  <a:lnTo>
                    <a:pt x="390195" y="1195806"/>
                  </a:lnTo>
                  <a:cubicBezTo>
                    <a:pt x="390195" y="1271966"/>
                    <a:pt x="399591" y="1337987"/>
                    <a:pt x="418384" y="1393871"/>
                  </a:cubicBezTo>
                  <a:cubicBezTo>
                    <a:pt x="437176" y="1449754"/>
                    <a:pt x="464129" y="1495994"/>
                    <a:pt x="499242" y="1532590"/>
                  </a:cubicBezTo>
                  <a:cubicBezTo>
                    <a:pt x="534354" y="1569186"/>
                    <a:pt x="576390" y="1596634"/>
                    <a:pt x="625350" y="1614932"/>
                  </a:cubicBezTo>
                  <a:cubicBezTo>
                    <a:pt x="674310" y="1633230"/>
                    <a:pt x="728957" y="1642379"/>
                    <a:pt x="789291" y="1642379"/>
                  </a:cubicBezTo>
                  <a:cubicBezTo>
                    <a:pt x="850615" y="1642379"/>
                    <a:pt x="905509" y="1632983"/>
                    <a:pt x="953974" y="1614190"/>
                  </a:cubicBezTo>
                  <a:cubicBezTo>
                    <a:pt x="1002440" y="1595397"/>
                    <a:pt x="1043487" y="1567950"/>
                    <a:pt x="1077116" y="1531849"/>
                  </a:cubicBezTo>
                  <a:cubicBezTo>
                    <a:pt x="1110745" y="1495747"/>
                    <a:pt x="1136708" y="1451238"/>
                    <a:pt x="1155006" y="1398322"/>
                  </a:cubicBezTo>
                  <a:cubicBezTo>
                    <a:pt x="1173304" y="1345406"/>
                    <a:pt x="1182453" y="1285319"/>
                    <a:pt x="1182453" y="1218061"/>
                  </a:cubicBezTo>
                  <a:lnTo>
                    <a:pt x="1182453" y="62312"/>
                  </a:lnTo>
                  <a:cubicBezTo>
                    <a:pt x="1182453" y="52422"/>
                    <a:pt x="1185421" y="43520"/>
                    <a:pt x="1191355" y="35607"/>
                  </a:cubicBezTo>
                  <a:cubicBezTo>
                    <a:pt x="1197290" y="27694"/>
                    <a:pt x="1207675" y="21265"/>
                    <a:pt x="1222511" y="16320"/>
                  </a:cubicBezTo>
                  <a:cubicBezTo>
                    <a:pt x="1237348" y="11374"/>
                    <a:pt x="1257377" y="7418"/>
                    <a:pt x="1282598" y="4451"/>
                  </a:cubicBezTo>
                  <a:cubicBezTo>
                    <a:pt x="1307820" y="1484"/>
                    <a:pt x="1339224" y="0"/>
                    <a:pt x="1376809" y="0"/>
                  </a:cubicBezTo>
                  <a:cubicBezTo>
                    <a:pt x="1414394" y="0"/>
                    <a:pt x="1445303" y="1484"/>
                    <a:pt x="1469536" y="4451"/>
                  </a:cubicBezTo>
                  <a:cubicBezTo>
                    <a:pt x="1493769" y="7418"/>
                    <a:pt x="1513303" y="11374"/>
                    <a:pt x="1528139" y="16320"/>
                  </a:cubicBezTo>
                  <a:cubicBezTo>
                    <a:pt x="1542976" y="21265"/>
                    <a:pt x="1553361" y="27694"/>
                    <a:pt x="1559296" y="35607"/>
                  </a:cubicBezTo>
                  <a:cubicBezTo>
                    <a:pt x="1565230" y="43520"/>
                    <a:pt x="1568197" y="52422"/>
                    <a:pt x="1568197" y="62312"/>
                  </a:cubicBezTo>
                  <a:lnTo>
                    <a:pt x="1568197" y="1213610"/>
                  </a:lnTo>
                  <a:cubicBezTo>
                    <a:pt x="1568197" y="1331311"/>
                    <a:pt x="1550888" y="1436649"/>
                    <a:pt x="1516270" y="1529623"/>
                  </a:cubicBezTo>
                  <a:cubicBezTo>
                    <a:pt x="1481652" y="1622597"/>
                    <a:pt x="1430714" y="1701230"/>
                    <a:pt x="1363456" y="1765520"/>
                  </a:cubicBezTo>
                  <a:cubicBezTo>
                    <a:pt x="1296199" y="1829811"/>
                    <a:pt x="1213115" y="1878771"/>
                    <a:pt x="1114206" y="1912400"/>
                  </a:cubicBezTo>
                  <a:cubicBezTo>
                    <a:pt x="1015298" y="1946029"/>
                    <a:pt x="901553" y="1962843"/>
                    <a:pt x="772971" y="1962843"/>
                  </a:cubicBezTo>
                  <a:cubicBezTo>
                    <a:pt x="652303" y="1962843"/>
                    <a:pt x="543998" y="1947760"/>
                    <a:pt x="448056" y="1917593"/>
                  </a:cubicBezTo>
                  <a:cubicBezTo>
                    <a:pt x="352115" y="1887425"/>
                    <a:pt x="271010" y="1841680"/>
                    <a:pt x="204741" y="1780357"/>
                  </a:cubicBezTo>
                  <a:cubicBezTo>
                    <a:pt x="138472" y="1719033"/>
                    <a:pt x="87781" y="1642626"/>
                    <a:pt x="52669" y="1551136"/>
                  </a:cubicBezTo>
                  <a:cubicBezTo>
                    <a:pt x="17556" y="1459645"/>
                    <a:pt x="0" y="1352576"/>
                    <a:pt x="0" y="1229930"/>
                  </a:cubicBezTo>
                  <a:lnTo>
                    <a:pt x="0" y="62312"/>
                  </a:lnTo>
                  <a:cubicBezTo>
                    <a:pt x="0" y="52422"/>
                    <a:pt x="2967" y="43520"/>
                    <a:pt x="8902" y="35607"/>
                  </a:cubicBezTo>
                  <a:cubicBezTo>
                    <a:pt x="14836" y="27694"/>
                    <a:pt x="25469" y="21265"/>
                    <a:pt x="40800" y="16320"/>
                  </a:cubicBezTo>
                  <a:cubicBezTo>
                    <a:pt x="56131" y="11374"/>
                    <a:pt x="76160" y="7418"/>
                    <a:pt x="100887" y="4451"/>
                  </a:cubicBezTo>
                  <a:cubicBezTo>
                    <a:pt x="125614" y="1484"/>
                    <a:pt x="157265" y="0"/>
                    <a:pt x="195839"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396877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Qui met en œuvre une obligation réglementaire</a:t>
            </a:r>
            <a:endParaRPr lang="fr-FR" dirty="0"/>
          </a:p>
        </p:txBody>
      </p:sp>
      <p:sp>
        <p:nvSpPr>
          <p:cNvPr id="3" name="Espace réservé du contenu 2"/>
          <p:cNvSpPr>
            <a:spLocks noGrp="1"/>
          </p:cNvSpPr>
          <p:nvPr>
            <p:ph idx="1"/>
          </p:nvPr>
        </p:nvSpPr>
        <p:spPr/>
        <p:txBody>
          <a:bodyPr>
            <a:noAutofit/>
          </a:bodyPr>
          <a:lstStyle/>
          <a:p>
            <a:r>
              <a:rPr lang="fr-FR" sz="3200" dirty="0" smtClean="0"/>
              <a:t>Précisée de manière générale dans la circulaire n° 2017-116 « encadrement des APS »</a:t>
            </a:r>
          </a:p>
          <a:p>
            <a:endParaRPr lang="fr-FR" sz="3200" dirty="0" smtClean="0"/>
          </a:p>
          <a:p>
            <a:r>
              <a:rPr lang="fr-FR" sz="3200" dirty="0" smtClean="0"/>
              <a:t>Rappelée plus discrètement de manière spécifique par la circulaire n° 2017-127 « natation: enseignement dans les 1</a:t>
            </a:r>
            <a:r>
              <a:rPr lang="fr-FR" sz="3200" baseline="30000" dirty="0" smtClean="0"/>
              <a:t>er</a:t>
            </a:r>
            <a:r>
              <a:rPr lang="fr-FR" sz="3200" dirty="0" smtClean="0"/>
              <a:t> et 2</a:t>
            </a:r>
            <a:r>
              <a:rPr lang="fr-FR" sz="3200" baseline="30000" dirty="0" smtClean="0"/>
              <a:t>nd</a:t>
            </a:r>
            <a:r>
              <a:rPr lang="fr-FR" sz="3200" dirty="0" smtClean="0"/>
              <a:t> degrés »</a:t>
            </a:r>
            <a:endParaRPr lang="fr-FR" sz="3200"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3</a:t>
            </a:fld>
            <a:endParaRPr lang="fr-FR"/>
          </a:p>
        </p:txBody>
      </p:sp>
      <p:grpSp>
        <p:nvGrpSpPr>
          <p:cNvPr id="5" name="Group 326"/>
          <p:cNvGrpSpPr>
            <a:grpSpLocks noChangeAspect="1"/>
          </p:cNvGrpSpPr>
          <p:nvPr/>
        </p:nvGrpSpPr>
        <p:grpSpPr>
          <a:xfrm>
            <a:off x="1453329" y="3994234"/>
            <a:ext cx="620290" cy="620290"/>
            <a:chOff x="1382807" y="174388"/>
            <a:chExt cx="3025589" cy="3025588"/>
          </a:xfrm>
        </p:grpSpPr>
        <p:sp>
          <p:nvSpPr>
            <p:cNvPr id="6" name="Rectangle 5"/>
            <p:cNvSpPr/>
            <p:nvPr/>
          </p:nvSpPr>
          <p:spPr>
            <a:xfrm>
              <a:off x="1382807" y="174388"/>
              <a:ext cx="3025588" cy="3025588"/>
            </a:xfrm>
            <a:prstGeom prst="rect">
              <a:avLst/>
            </a:prstGeom>
            <a:solidFill>
              <a:srgbClr val="6E557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7" name="Freeform 328"/>
            <p:cNvSpPr/>
            <p:nvPr/>
          </p:nvSpPr>
          <p:spPr>
            <a:xfrm>
              <a:off x="2242019" y="784634"/>
              <a:ext cx="1424285" cy="1928720"/>
            </a:xfrm>
            <a:custGeom>
              <a:avLst/>
              <a:gdLst/>
              <a:ahLst/>
              <a:cxnLst/>
              <a:rect l="l" t="t" r="r" b="b"/>
              <a:pathLst>
                <a:path w="1424285" h="1928720">
                  <a:moveTo>
                    <a:pt x="115723" y="0"/>
                  </a:moveTo>
                  <a:lnTo>
                    <a:pt x="612739" y="0"/>
                  </a:lnTo>
                  <a:cubicBezTo>
                    <a:pt x="663182" y="0"/>
                    <a:pt x="704724" y="989"/>
                    <a:pt x="737364" y="2967"/>
                  </a:cubicBezTo>
                  <a:cubicBezTo>
                    <a:pt x="770004" y="4945"/>
                    <a:pt x="799676" y="7418"/>
                    <a:pt x="826382" y="10385"/>
                  </a:cubicBezTo>
                  <a:cubicBezTo>
                    <a:pt x="903530" y="21265"/>
                    <a:pt x="973014" y="40058"/>
                    <a:pt x="1034832" y="66763"/>
                  </a:cubicBezTo>
                  <a:cubicBezTo>
                    <a:pt x="1096650" y="93469"/>
                    <a:pt x="1149071" y="128334"/>
                    <a:pt x="1192097" y="171359"/>
                  </a:cubicBezTo>
                  <a:cubicBezTo>
                    <a:pt x="1235122" y="214384"/>
                    <a:pt x="1268009" y="265322"/>
                    <a:pt x="1290758" y="324173"/>
                  </a:cubicBezTo>
                  <a:cubicBezTo>
                    <a:pt x="1313507" y="383024"/>
                    <a:pt x="1324881" y="450529"/>
                    <a:pt x="1324881" y="526689"/>
                  </a:cubicBezTo>
                  <a:cubicBezTo>
                    <a:pt x="1324881" y="590979"/>
                    <a:pt x="1316721" y="649583"/>
                    <a:pt x="1300402" y="702499"/>
                  </a:cubicBezTo>
                  <a:cubicBezTo>
                    <a:pt x="1284082" y="755415"/>
                    <a:pt x="1260096" y="802644"/>
                    <a:pt x="1228445" y="844186"/>
                  </a:cubicBezTo>
                  <a:cubicBezTo>
                    <a:pt x="1196795" y="885727"/>
                    <a:pt x="1157726" y="921829"/>
                    <a:pt x="1111239" y="952491"/>
                  </a:cubicBezTo>
                  <a:cubicBezTo>
                    <a:pt x="1064752" y="983152"/>
                    <a:pt x="1011835" y="1007879"/>
                    <a:pt x="952490" y="1026672"/>
                  </a:cubicBezTo>
                  <a:cubicBezTo>
                    <a:pt x="981174" y="1040519"/>
                    <a:pt x="1008126" y="1057334"/>
                    <a:pt x="1033348" y="1077115"/>
                  </a:cubicBezTo>
                  <a:cubicBezTo>
                    <a:pt x="1058570" y="1096897"/>
                    <a:pt x="1082308" y="1120883"/>
                    <a:pt x="1104562" y="1149072"/>
                  </a:cubicBezTo>
                  <a:cubicBezTo>
                    <a:pt x="1126817" y="1177261"/>
                    <a:pt x="1147835" y="1209406"/>
                    <a:pt x="1167617" y="1245508"/>
                  </a:cubicBezTo>
                  <a:cubicBezTo>
                    <a:pt x="1187398" y="1281609"/>
                    <a:pt x="1206685" y="1322409"/>
                    <a:pt x="1225478" y="1367907"/>
                  </a:cubicBezTo>
                  <a:lnTo>
                    <a:pt x="1387194" y="1746233"/>
                  </a:lnTo>
                  <a:cubicBezTo>
                    <a:pt x="1402030" y="1783818"/>
                    <a:pt x="1411921" y="1811265"/>
                    <a:pt x="1416867" y="1828574"/>
                  </a:cubicBezTo>
                  <a:cubicBezTo>
                    <a:pt x="1421812" y="1845883"/>
                    <a:pt x="1424285" y="1859483"/>
                    <a:pt x="1424285" y="1869374"/>
                  </a:cubicBezTo>
                  <a:cubicBezTo>
                    <a:pt x="1424285" y="1880254"/>
                    <a:pt x="1422306" y="1889403"/>
                    <a:pt x="1418350" y="1896821"/>
                  </a:cubicBezTo>
                  <a:cubicBezTo>
                    <a:pt x="1414394" y="1904240"/>
                    <a:pt x="1404997" y="1910421"/>
                    <a:pt x="1390161" y="1915367"/>
                  </a:cubicBezTo>
                  <a:cubicBezTo>
                    <a:pt x="1375325" y="1920312"/>
                    <a:pt x="1353565" y="1923774"/>
                    <a:pt x="1324881" y="1925752"/>
                  </a:cubicBezTo>
                  <a:cubicBezTo>
                    <a:pt x="1296198" y="1927730"/>
                    <a:pt x="1257129" y="1928720"/>
                    <a:pt x="1207675" y="1928720"/>
                  </a:cubicBezTo>
                  <a:cubicBezTo>
                    <a:pt x="1166133" y="1928720"/>
                    <a:pt x="1132999" y="1927730"/>
                    <a:pt x="1108271" y="1925752"/>
                  </a:cubicBezTo>
                  <a:cubicBezTo>
                    <a:pt x="1083544" y="1923774"/>
                    <a:pt x="1064010" y="1920065"/>
                    <a:pt x="1049668" y="1914625"/>
                  </a:cubicBezTo>
                  <a:cubicBezTo>
                    <a:pt x="1035326" y="1909185"/>
                    <a:pt x="1025188" y="1902261"/>
                    <a:pt x="1019254" y="1893854"/>
                  </a:cubicBezTo>
                  <a:cubicBezTo>
                    <a:pt x="1013319" y="1885447"/>
                    <a:pt x="1008374" y="1875309"/>
                    <a:pt x="1004417" y="1863440"/>
                  </a:cubicBezTo>
                  <a:lnTo>
                    <a:pt x="832316" y="1434670"/>
                  </a:lnTo>
                  <a:cubicBezTo>
                    <a:pt x="811545" y="1386205"/>
                    <a:pt x="791269" y="1343180"/>
                    <a:pt x="771487" y="1305595"/>
                  </a:cubicBezTo>
                  <a:cubicBezTo>
                    <a:pt x="751706" y="1268009"/>
                    <a:pt x="729698" y="1236606"/>
                    <a:pt x="705466" y="1211384"/>
                  </a:cubicBezTo>
                  <a:cubicBezTo>
                    <a:pt x="681233" y="1186162"/>
                    <a:pt x="653291" y="1167122"/>
                    <a:pt x="621641" y="1154264"/>
                  </a:cubicBezTo>
                  <a:cubicBezTo>
                    <a:pt x="589990" y="1141406"/>
                    <a:pt x="553394" y="1134977"/>
                    <a:pt x="511852" y="1134977"/>
                  </a:cubicBezTo>
                  <a:lnTo>
                    <a:pt x="390194" y="1134977"/>
                  </a:lnTo>
                  <a:lnTo>
                    <a:pt x="390194" y="1866407"/>
                  </a:lnTo>
                  <a:cubicBezTo>
                    <a:pt x="390194" y="1876298"/>
                    <a:pt x="386980" y="1885200"/>
                    <a:pt x="380551" y="1893112"/>
                  </a:cubicBezTo>
                  <a:cubicBezTo>
                    <a:pt x="374122" y="1901025"/>
                    <a:pt x="363489" y="1907454"/>
                    <a:pt x="348653" y="1912400"/>
                  </a:cubicBezTo>
                  <a:cubicBezTo>
                    <a:pt x="333816" y="1917345"/>
                    <a:pt x="314035" y="1921301"/>
                    <a:pt x="289307" y="1924269"/>
                  </a:cubicBezTo>
                  <a:cubicBezTo>
                    <a:pt x="264580" y="1927236"/>
                    <a:pt x="232930" y="1928720"/>
                    <a:pt x="194355" y="1928720"/>
                  </a:cubicBezTo>
                  <a:cubicBezTo>
                    <a:pt x="156770" y="1928720"/>
                    <a:pt x="125366" y="1927236"/>
                    <a:pt x="100145" y="1924269"/>
                  </a:cubicBezTo>
                  <a:cubicBezTo>
                    <a:pt x="74923" y="1921301"/>
                    <a:pt x="54894" y="1917345"/>
                    <a:pt x="40058" y="1912400"/>
                  </a:cubicBezTo>
                  <a:cubicBezTo>
                    <a:pt x="25221" y="1907454"/>
                    <a:pt x="14836" y="1901025"/>
                    <a:pt x="8901" y="1893112"/>
                  </a:cubicBezTo>
                  <a:cubicBezTo>
                    <a:pt x="2967" y="1885200"/>
                    <a:pt x="0" y="1876298"/>
                    <a:pt x="0" y="1866407"/>
                  </a:cubicBezTo>
                  <a:lnTo>
                    <a:pt x="0" y="123141"/>
                  </a:lnTo>
                  <a:cubicBezTo>
                    <a:pt x="0" y="79621"/>
                    <a:pt x="11127" y="48218"/>
                    <a:pt x="33381" y="28931"/>
                  </a:cubicBezTo>
                  <a:cubicBezTo>
                    <a:pt x="55636" y="9643"/>
                    <a:pt x="83083" y="0"/>
                    <a:pt x="115723" y="0"/>
                  </a:cubicBezTo>
                  <a:close/>
                  <a:moveTo>
                    <a:pt x="390194" y="298210"/>
                  </a:moveTo>
                  <a:lnTo>
                    <a:pt x="390194" y="842702"/>
                  </a:lnTo>
                  <a:lnTo>
                    <a:pt x="589001" y="842702"/>
                  </a:lnTo>
                  <a:cubicBezTo>
                    <a:pt x="644390" y="842702"/>
                    <a:pt x="692855" y="836026"/>
                    <a:pt x="734397" y="822673"/>
                  </a:cubicBezTo>
                  <a:cubicBezTo>
                    <a:pt x="775938" y="809320"/>
                    <a:pt x="810556" y="790528"/>
                    <a:pt x="838251" y="766295"/>
                  </a:cubicBezTo>
                  <a:cubicBezTo>
                    <a:pt x="865945" y="742062"/>
                    <a:pt x="886716" y="713132"/>
                    <a:pt x="900563" y="679503"/>
                  </a:cubicBezTo>
                  <a:cubicBezTo>
                    <a:pt x="914410" y="645873"/>
                    <a:pt x="921334" y="608288"/>
                    <a:pt x="921334" y="566747"/>
                  </a:cubicBezTo>
                  <a:cubicBezTo>
                    <a:pt x="921334" y="503445"/>
                    <a:pt x="906992" y="450034"/>
                    <a:pt x="878309" y="406515"/>
                  </a:cubicBezTo>
                  <a:cubicBezTo>
                    <a:pt x="849625" y="362995"/>
                    <a:pt x="802644" y="332333"/>
                    <a:pt x="737364" y="314529"/>
                  </a:cubicBezTo>
                  <a:cubicBezTo>
                    <a:pt x="717582" y="309584"/>
                    <a:pt x="695080" y="305628"/>
                    <a:pt x="669859" y="302660"/>
                  </a:cubicBezTo>
                  <a:cubicBezTo>
                    <a:pt x="644637" y="299693"/>
                    <a:pt x="609772" y="298210"/>
                    <a:pt x="565263" y="298210"/>
                  </a:cubicBezTo>
                  <a:lnTo>
                    <a:pt x="390194" y="298210"/>
                  </a:ln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8" name="Freeform 329"/>
            <p:cNvSpPr/>
            <p:nvPr/>
          </p:nvSpPr>
          <p:spPr>
            <a:xfrm>
              <a:off x="2279165" y="973725"/>
              <a:ext cx="2129231" cy="2226251"/>
            </a:xfrm>
            <a:custGeom>
              <a:avLst/>
              <a:gdLst>
                <a:gd name="connsiteX0" fmla="*/ 353047 w 2129231"/>
                <a:gd name="connsiteY0" fmla="*/ 109119 h 2226251"/>
                <a:gd name="connsiteX1" fmla="*/ 528116 w 2129231"/>
                <a:gd name="connsiteY1" fmla="*/ 109119 h 2226251"/>
                <a:gd name="connsiteX2" fmla="*/ 632712 w 2129231"/>
                <a:gd name="connsiteY2" fmla="*/ 113569 h 2226251"/>
                <a:gd name="connsiteX3" fmla="*/ 700217 w 2129231"/>
                <a:gd name="connsiteY3" fmla="*/ 125438 h 2226251"/>
                <a:gd name="connsiteX4" fmla="*/ 841162 w 2129231"/>
                <a:gd name="connsiteY4" fmla="*/ 217424 h 2226251"/>
                <a:gd name="connsiteX5" fmla="*/ 884187 w 2129231"/>
                <a:gd name="connsiteY5" fmla="*/ 377656 h 2226251"/>
                <a:gd name="connsiteX6" fmla="*/ 863416 w 2129231"/>
                <a:gd name="connsiteY6" fmla="*/ 490412 h 2226251"/>
                <a:gd name="connsiteX7" fmla="*/ 801104 w 2129231"/>
                <a:gd name="connsiteY7" fmla="*/ 577204 h 2226251"/>
                <a:gd name="connsiteX8" fmla="*/ 697250 w 2129231"/>
                <a:gd name="connsiteY8" fmla="*/ 633582 h 2226251"/>
                <a:gd name="connsiteX9" fmla="*/ 551854 w 2129231"/>
                <a:gd name="connsiteY9" fmla="*/ 653611 h 2226251"/>
                <a:gd name="connsiteX10" fmla="*/ 353047 w 2129231"/>
                <a:gd name="connsiteY10" fmla="*/ 653611 h 2226251"/>
                <a:gd name="connsiteX11" fmla="*/ 1169276 w 2129231"/>
                <a:gd name="connsiteY11" fmla="*/ 0 h 2226251"/>
                <a:gd name="connsiteX12" fmla="*/ 2129231 w 2129231"/>
                <a:gd name="connsiteY12" fmla="*/ 832729 h 2226251"/>
                <a:gd name="connsiteX13" fmla="*/ 2129231 w 2129231"/>
                <a:gd name="connsiteY13" fmla="*/ 2226251 h 2226251"/>
                <a:gd name="connsiteX14" fmla="*/ 581860 w 2129231"/>
                <a:gd name="connsiteY14" fmla="*/ 2226251 h 2226251"/>
                <a:gd name="connsiteX15" fmla="*/ 0 w 2129231"/>
                <a:gd name="connsiteY15" fmla="*/ 1721507 h 2226251"/>
                <a:gd name="connsiteX16" fmla="*/ 2911 w 2129231"/>
                <a:gd name="connsiteY16" fmla="*/ 1723309 h 2226251"/>
                <a:gd name="connsiteX17" fmla="*/ 62998 w 2129231"/>
                <a:gd name="connsiteY17" fmla="*/ 1735178 h 2226251"/>
                <a:gd name="connsiteX18" fmla="*/ 157208 w 2129231"/>
                <a:gd name="connsiteY18" fmla="*/ 1739629 h 2226251"/>
                <a:gd name="connsiteX19" fmla="*/ 252160 w 2129231"/>
                <a:gd name="connsiteY19" fmla="*/ 1735178 h 2226251"/>
                <a:gd name="connsiteX20" fmla="*/ 311506 w 2129231"/>
                <a:gd name="connsiteY20" fmla="*/ 1723309 h 2226251"/>
                <a:gd name="connsiteX21" fmla="*/ 343404 w 2129231"/>
                <a:gd name="connsiteY21" fmla="*/ 1704021 h 2226251"/>
                <a:gd name="connsiteX22" fmla="*/ 353047 w 2129231"/>
                <a:gd name="connsiteY22" fmla="*/ 1677316 h 2226251"/>
                <a:gd name="connsiteX23" fmla="*/ 353047 w 2129231"/>
                <a:gd name="connsiteY23" fmla="*/ 945886 h 2226251"/>
                <a:gd name="connsiteX24" fmla="*/ 474705 w 2129231"/>
                <a:gd name="connsiteY24" fmla="*/ 945886 h 2226251"/>
                <a:gd name="connsiteX25" fmla="*/ 584494 w 2129231"/>
                <a:gd name="connsiteY25" fmla="*/ 965173 h 2226251"/>
                <a:gd name="connsiteX26" fmla="*/ 668319 w 2129231"/>
                <a:gd name="connsiteY26" fmla="*/ 1022293 h 2226251"/>
                <a:gd name="connsiteX27" fmla="*/ 734340 w 2129231"/>
                <a:gd name="connsiteY27" fmla="*/ 1116504 h 2226251"/>
                <a:gd name="connsiteX28" fmla="*/ 795169 w 2129231"/>
                <a:gd name="connsiteY28" fmla="*/ 1245579 h 2226251"/>
                <a:gd name="connsiteX29" fmla="*/ 967270 w 2129231"/>
                <a:gd name="connsiteY29" fmla="*/ 1674349 h 2226251"/>
                <a:gd name="connsiteX30" fmla="*/ 982107 w 2129231"/>
                <a:gd name="connsiteY30" fmla="*/ 1704763 h 2226251"/>
                <a:gd name="connsiteX31" fmla="*/ 1012521 w 2129231"/>
                <a:gd name="connsiteY31" fmla="*/ 1725534 h 2226251"/>
                <a:gd name="connsiteX32" fmla="*/ 1071124 w 2129231"/>
                <a:gd name="connsiteY32" fmla="*/ 1736661 h 2226251"/>
                <a:gd name="connsiteX33" fmla="*/ 1170528 w 2129231"/>
                <a:gd name="connsiteY33" fmla="*/ 1739629 h 2226251"/>
                <a:gd name="connsiteX34" fmla="*/ 1287734 w 2129231"/>
                <a:gd name="connsiteY34" fmla="*/ 1736661 h 2226251"/>
                <a:gd name="connsiteX35" fmla="*/ 1353014 w 2129231"/>
                <a:gd name="connsiteY35" fmla="*/ 1726276 h 2226251"/>
                <a:gd name="connsiteX36" fmla="*/ 1381203 w 2129231"/>
                <a:gd name="connsiteY36" fmla="*/ 1707730 h 2226251"/>
                <a:gd name="connsiteX37" fmla="*/ 1387138 w 2129231"/>
                <a:gd name="connsiteY37" fmla="*/ 1680283 h 2226251"/>
                <a:gd name="connsiteX38" fmla="*/ 1379720 w 2129231"/>
                <a:gd name="connsiteY38" fmla="*/ 1639483 h 2226251"/>
                <a:gd name="connsiteX39" fmla="*/ 1350047 w 2129231"/>
                <a:gd name="connsiteY39" fmla="*/ 1557142 h 2226251"/>
                <a:gd name="connsiteX40" fmla="*/ 1188331 w 2129231"/>
                <a:gd name="connsiteY40" fmla="*/ 1178816 h 2226251"/>
                <a:gd name="connsiteX41" fmla="*/ 1130470 w 2129231"/>
                <a:gd name="connsiteY41" fmla="*/ 1056417 h 2226251"/>
                <a:gd name="connsiteX42" fmla="*/ 1067415 w 2129231"/>
                <a:gd name="connsiteY42" fmla="*/ 959981 h 2226251"/>
                <a:gd name="connsiteX43" fmla="*/ 996201 w 2129231"/>
                <a:gd name="connsiteY43" fmla="*/ 888024 h 2226251"/>
                <a:gd name="connsiteX44" fmla="*/ 915343 w 2129231"/>
                <a:gd name="connsiteY44" fmla="*/ 837581 h 2226251"/>
                <a:gd name="connsiteX45" fmla="*/ 1074092 w 2129231"/>
                <a:gd name="connsiteY45" fmla="*/ 763400 h 2226251"/>
                <a:gd name="connsiteX46" fmla="*/ 1191298 w 2129231"/>
                <a:gd name="connsiteY46" fmla="*/ 655095 h 2226251"/>
                <a:gd name="connsiteX47" fmla="*/ 1263255 w 2129231"/>
                <a:gd name="connsiteY47" fmla="*/ 513408 h 2226251"/>
                <a:gd name="connsiteX48" fmla="*/ 1287734 w 2129231"/>
                <a:gd name="connsiteY48" fmla="*/ 337598 h 2226251"/>
                <a:gd name="connsiteX49" fmla="*/ 1253611 w 2129231"/>
                <a:gd name="connsiteY49" fmla="*/ 135082 h 2226251"/>
                <a:gd name="connsiteX50" fmla="*/ 1211884 w 2129231"/>
                <a:gd name="connsiteY50" fmla="*/ 52740 h 2226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29231" h="2226251">
                  <a:moveTo>
                    <a:pt x="353047" y="109119"/>
                  </a:moveTo>
                  <a:lnTo>
                    <a:pt x="528116" y="109119"/>
                  </a:lnTo>
                  <a:cubicBezTo>
                    <a:pt x="572625" y="109119"/>
                    <a:pt x="607490" y="110602"/>
                    <a:pt x="632712" y="113569"/>
                  </a:cubicBezTo>
                  <a:cubicBezTo>
                    <a:pt x="657933" y="116537"/>
                    <a:pt x="680435" y="120493"/>
                    <a:pt x="700217" y="125438"/>
                  </a:cubicBezTo>
                  <a:cubicBezTo>
                    <a:pt x="765497" y="143242"/>
                    <a:pt x="812478" y="173904"/>
                    <a:pt x="841162" y="217424"/>
                  </a:cubicBezTo>
                  <a:cubicBezTo>
                    <a:pt x="869845" y="260943"/>
                    <a:pt x="884187" y="314354"/>
                    <a:pt x="884187" y="377656"/>
                  </a:cubicBezTo>
                  <a:cubicBezTo>
                    <a:pt x="884187" y="419197"/>
                    <a:pt x="877263" y="456782"/>
                    <a:pt x="863416" y="490412"/>
                  </a:cubicBezTo>
                  <a:cubicBezTo>
                    <a:pt x="849569" y="524041"/>
                    <a:pt x="828798" y="552971"/>
                    <a:pt x="801104" y="577204"/>
                  </a:cubicBezTo>
                  <a:cubicBezTo>
                    <a:pt x="773409" y="601437"/>
                    <a:pt x="738791" y="620229"/>
                    <a:pt x="697250" y="633582"/>
                  </a:cubicBezTo>
                  <a:cubicBezTo>
                    <a:pt x="655708" y="646935"/>
                    <a:pt x="607243" y="653611"/>
                    <a:pt x="551854" y="653611"/>
                  </a:cubicBezTo>
                  <a:lnTo>
                    <a:pt x="353047" y="653611"/>
                  </a:lnTo>
                  <a:close/>
                  <a:moveTo>
                    <a:pt x="1169276" y="0"/>
                  </a:moveTo>
                  <a:lnTo>
                    <a:pt x="2129231" y="832729"/>
                  </a:lnTo>
                  <a:lnTo>
                    <a:pt x="2129231" y="2226251"/>
                  </a:lnTo>
                  <a:lnTo>
                    <a:pt x="581860" y="2226251"/>
                  </a:lnTo>
                  <a:lnTo>
                    <a:pt x="0" y="1721507"/>
                  </a:lnTo>
                  <a:lnTo>
                    <a:pt x="2911" y="1723309"/>
                  </a:lnTo>
                  <a:cubicBezTo>
                    <a:pt x="17747" y="1728254"/>
                    <a:pt x="37776" y="1732210"/>
                    <a:pt x="62998" y="1735178"/>
                  </a:cubicBezTo>
                  <a:cubicBezTo>
                    <a:pt x="88219" y="1738145"/>
                    <a:pt x="119623" y="1739629"/>
                    <a:pt x="157208" y="1739629"/>
                  </a:cubicBezTo>
                  <a:cubicBezTo>
                    <a:pt x="195783" y="1739629"/>
                    <a:pt x="227433" y="1738145"/>
                    <a:pt x="252160" y="1735178"/>
                  </a:cubicBezTo>
                  <a:cubicBezTo>
                    <a:pt x="276888" y="1732210"/>
                    <a:pt x="296669" y="1728254"/>
                    <a:pt x="311506" y="1723309"/>
                  </a:cubicBezTo>
                  <a:cubicBezTo>
                    <a:pt x="326342" y="1718363"/>
                    <a:pt x="336975" y="1711934"/>
                    <a:pt x="343404" y="1704021"/>
                  </a:cubicBezTo>
                  <a:cubicBezTo>
                    <a:pt x="349833" y="1696109"/>
                    <a:pt x="353047" y="1687207"/>
                    <a:pt x="353047" y="1677316"/>
                  </a:cubicBezTo>
                  <a:lnTo>
                    <a:pt x="353047" y="945886"/>
                  </a:lnTo>
                  <a:lnTo>
                    <a:pt x="474705" y="945886"/>
                  </a:lnTo>
                  <a:cubicBezTo>
                    <a:pt x="516247" y="945886"/>
                    <a:pt x="552843" y="952315"/>
                    <a:pt x="584494" y="965173"/>
                  </a:cubicBezTo>
                  <a:cubicBezTo>
                    <a:pt x="616144" y="978031"/>
                    <a:pt x="644086" y="997071"/>
                    <a:pt x="668319" y="1022293"/>
                  </a:cubicBezTo>
                  <a:cubicBezTo>
                    <a:pt x="692551" y="1047515"/>
                    <a:pt x="714559" y="1078918"/>
                    <a:pt x="734340" y="1116504"/>
                  </a:cubicBezTo>
                  <a:cubicBezTo>
                    <a:pt x="754122" y="1154089"/>
                    <a:pt x="774398" y="1197114"/>
                    <a:pt x="795169" y="1245579"/>
                  </a:cubicBezTo>
                  <a:lnTo>
                    <a:pt x="967270" y="1674349"/>
                  </a:lnTo>
                  <a:cubicBezTo>
                    <a:pt x="971227" y="1686218"/>
                    <a:pt x="976172" y="1696356"/>
                    <a:pt x="982107" y="1704763"/>
                  </a:cubicBezTo>
                  <a:cubicBezTo>
                    <a:pt x="988041" y="1713170"/>
                    <a:pt x="998179" y="1720094"/>
                    <a:pt x="1012521" y="1725534"/>
                  </a:cubicBezTo>
                  <a:cubicBezTo>
                    <a:pt x="1026863" y="1730974"/>
                    <a:pt x="1046397" y="1734683"/>
                    <a:pt x="1071124" y="1736661"/>
                  </a:cubicBezTo>
                  <a:cubicBezTo>
                    <a:pt x="1095852" y="1738639"/>
                    <a:pt x="1128986" y="1739629"/>
                    <a:pt x="1170528" y="1739629"/>
                  </a:cubicBezTo>
                  <a:cubicBezTo>
                    <a:pt x="1219982" y="1739629"/>
                    <a:pt x="1259051" y="1738639"/>
                    <a:pt x="1287734" y="1736661"/>
                  </a:cubicBezTo>
                  <a:cubicBezTo>
                    <a:pt x="1316418" y="1734683"/>
                    <a:pt x="1338178" y="1731221"/>
                    <a:pt x="1353014" y="1726276"/>
                  </a:cubicBezTo>
                  <a:cubicBezTo>
                    <a:pt x="1367850" y="1721330"/>
                    <a:pt x="1377247" y="1715149"/>
                    <a:pt x="1381203" y="1707730"/>
                  </a:cubicBezTo>
                  <a:cubicBezTo>
                    <a:pt x="1385159" y="1700312"/>
                    <a:pt x="1387138" y="1691163"/>
                    <a:pt x="1387138" y="1680283"/>
                  </a:cubicBezTo>
                  <a:cubicBezTo>
                    <a:pt x="1387138" y="1670392"/>
                    <a:pt x="1384665" y="1656792"/>
                    <a:pt x="1379720" y="1639483"/>
                  </a:cubicBezTo>
                  <a:cubicBezTo>
                    <a:pt x="1374774" y="1622174"/>
                    <a:pt x="1364883" y="1594727"/>
                    <a:pt x="1350047" y="1557142"/>
                  </a:cubicBezTo>
                  <a:lnTo>
                    <a:pt x="1188331" y="1178816"/>
                  </a:lnTo>
                  <a:cubicBezTo>
                    <a:pt x="1169538" y="1133318"/>
                    <a:pt x="1150251" y="1092518"/>
                    <a:pt x="1130470" y="1056417"/>
                  </a:cubicBezTo>
                  <a:cubicBezTo>
                    <a:pt x="1110688" y="1020315"/>
                    <a:pt x="1089670" y="988170"/>
                    <a:pt x="1067415" y="959981"/>
                  </a:cubicBezTo>
                  <a:cubicBezTo>
                    <a:pt x="1045161" y="931792"/>
                    <a:pt x="1021423" y="907806"/>
                    <a:pt x="996201" y="888024"/>
                  </a:cubicBezTo>
                  <a:cubicBezTo>
                    <a:pt x="970979" y="868243"/>
                    <a:pt x="944027" y="851428"/>
                    <a:pt x="915343" y="837581"/>
                  </a:cubicBezTo>
                  <a:cubicBezTo>
                    <a:pt x="974688" y="818788"/>
                    <a:pt x="1027605" y="794061"/>
                    <a:pt x="1074092" y="763400"/>
                  </a:cubicBezTo>
                  <a:cubicBezTo>
                    <a:pt x="1120579" y="732738"/>
                    <a:pt x="1159648" y="696636"/>
                    <a:pt x="1191298" y="655095"/>
                  </a:cubicBezTo>
                  <a:cubicBezTo>
                    <a:pt x="1222949" y="613553"/>
                    <a:pt x="1246935" y="566324"/>
                    <a:pt x="1263255" y="513408"/>
                  </a:cubicBezTo>
                  <a:cubicBezTo>
                    <a:pt x="1279574" y="460492"/>
                    <a:pt x="1287734" y="401888"/>
                    <a:pt x="1287734" y="337598"/>
                  </a:cubicBezTo>
                  <a:cubicBezTo>
                    <a:pt x="1287734" y="261438"/>
                    <a:pt x="1276360" y="193933"/>
                    <a:pt x="1253611" y="135082"/>
                  </a:cubicBezTo>
                  <a:cubicBezTo>
                    <a:pt x="1242237" y="105657"/>
                    <a:pt x="1228328" y="78209"/>
                    <a:pt x="1211884" y="52740"/>
                  </a:cubicBezTo>
                  <a:close/>
                </a:path>
              </a:pathLst>
            </a:custGeom>
            <a:solidFill>
              <a:srgbClr val="000000">
                <a:alpha val="20000"/>
              </a:srgbClr>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9" name="Group 318"/>
          <p:cNvGrpSpPr>
            <a:grpSpLocks noChangeAspect="1"/>
          </p:cNvGrpSpPr>
          <p:nvPr/>
        </p:nvGrpSpPr>
        <p:grpSpPr>
          <a:xfrm>
            <a:off x="1453329" y="2184532"/>
            <a:ext cx="620290" cy="620290"/>
            <a:chOff x="1382807" y="174388"/>
            <a:chExt cx="3025588" cy="3025589"/>
          </a:xfrm>
        </p:grpSpPr>
        <p:sp>
          <p:nvSpPr>
            <p:cNvPr id="10" name="Rectangle 9"/>
            <p:cNvSpPr/>
            <p:nvPr/>
          </p:nvSpPr>
          <p:spPr>
            <a:xfrm>
              <a:off x="1382807" y="174388"/>
              <a:ext cx="3025588" cy="3025588"/>
            </a:xfrm>
            <a:prstGeom prst="rect">
              <a:avLst/>
            </a:prstGeom>
            <a:solidFill>
              <a:srgbClr val="C0392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1" name="TextBox 320"/>
            <p:cNvSpPr txBox="1"/>
            <p:nvPr/>
          </p:nvSpPr>
          <p:spPr>
            <a:xfrm>
              <a:off x="2329954" y="1012038"/>
              <a:ext cx="2078440" cy="2187939"/>
            </a:xfrm>
            <a:custGeom>
              <a:avLst/>
              <a:gdLst>
                <a:gd name="connsiteX0" fmla="*/ 357820 w 2078440"/>
                <a:gd name="connsiteY0" fmla="*/ 73773 h 2187939"/>
                <a:gd name="connsiteX1" fmla="*/ 523986 w 2078440"/>
                <a:gd name="connsiteY1" fmla="*/ 73773 h 2187939"/>
                <a:gd name="connsiteX2" fmla="*/ 641935 w 2078440"/>
                <a:gd name="connsiteY2" fmla="*/ 81933 h 2187939"/>
                <a:gd name="connsiteX3" fmla="*/ 750982 w 2078440"/>
                <a:gd name="connsiteY3" fmla="*/ 121249 h 2187939"/>
                <a:gd name="connsiteX4" fmla="*/ 838516 w 2078440"/>
                <a:gd name="connsiteY4" fmla="*/ 217685 h 2187939"/>
                <a:gd name="connsiteX5" fmla="*/ 874123 w 2078440"/>
                <a:gd name="connsiteY5" fmla="*/ 383852 h 2187939"/>
                <a:gd name="connsiteX6" fmla="*/ 853352 w 2078440"/>
                <a:gd name="connsiteY6" fmla="*/ 521088 h 2187939"/>
                <a:gd name="connsiteX7" fmla="*/ 792524 w 2078440"/>
                <a:gd name="connsiteY7" fmla="*/ 629392 h 2187939"/>
                <a:gd name="connsiteX8" fmla="*/ 689411 w 2078440"/>
                <a:gd name="connsiteY8" fmla="*/ 699865 h 2187939"/>
                <a:gd name="connsiteX9" fmla="*/ 532888 w 2078440"/>
                <a:gd name="connsiteY9" fmla="*/ 725087 h 2187939"/>
                <a:gd name="connsiteX10" fmla="*/ 357820 w 2078440"/>
                <a:gd name="connsiteY10" fmla="*/ 725087 h 2187939"/>
                <a:gd name="connsiteX11" fmla="*/ 1169211 w 2078440"/>
                <a:gd name="connsiteY11" fmla="*/ 0 h 2187939"/>
                <a:gd name="connsiteX12" fmla="*/ 2078440 w 2078440"/>
                <a:gd name="connsiteY12" fmla="*/ 788726 h 2187939"/>
                <a:gd name="connsiteX13" fmla="*/ 2078440 w 2078440"/>
                <a:gd name="connsiteY13" fmla="*/ 2187939 h 2187939"/>
                <a:gd name="connsiteX14" fmla="*/ 585264 w 2078440"/>
                <a:gd name="connsiteY14" fmla="*/ 2187939 h 2187939"/>
                <a:gd name="connsiteX15" fmla="*/ 0 w 2078440"/>
                <a:gd name="connsiteY15" fmla="*/ 1680242 h 2187939"/>
                <a:gd name="connsiteX16" fmla="*/ 7682 w 2078440"/>
                <a:gd name="connsiteY16" fmla="*/ 1684997 h 2187939"/>
                <a:gd name="connsiteX17" fmla="*/ 67769 w 2078440"/>
                <a:gd name="connsiteY17" fmla="*/ 1696866 h 2187939"/>
                <a:gd name="connsiteX18" fmla="*/ 161980 w 2078440"/>
                <a:gd name="connsiteY18" fmla="*/ 1701317 h 2187939"/>
                <a:gd name="connsiteX19" fmla="*/ 256932 w 2078440"/>
                <a:gd name="connsiteY19" fmla="*/ 1696866 h 2187939"/>
                <a:gd name="connsiteX20" fmla="*/ 316277 w 2078440"/>
                <a:gd name="connsiteY20" fmla="*/ 1684997 h 2187939"/>
                <a:gd name="connsiteX21" fmla="*/ 348175 w 2078440"/>
                <a:gd name="connsiteY21" fmla="*/ 1665709 h 2187939"/>
                <a:gd name="connsiteX22" fmla="*/ 357819 w 2078440"/>
                <a:gd name="connsiteY22" fmla="*/ 1639004 h 2187939"/>
                <a:gd name="connsiteX23" fmla="*/ 357819 w 2078440"/>
                <a:gd name="connsiteY23" fmla="*/ 1026265 h 2187939"/>
                <a:gd name="connsiteX24" fmla="*/ 518051 w 2078440"/>
                <a:gd name="connsiteY24" fmla="*/ 1026265 h 2187939"/>
                <a:gd name="connsiteX25" fmla="*/ 848159 w 2078440"/>
                <a:gd name="connsiteY25" fmla="*/ 981756 h 2187939"/>
                <a:gd name="connsiteX26" fmla="*/ 1084798 w 2078440"/>
                <a:gd name="connsiteY26" fmla="*/ 851938 h 2187939"/>
                <a:gd name="connsiteX27" fmla="*/ 1231677 w 2078440"/>
                <a:gd name="connsiteY27" fmla="*/ 642004 h 2187939"/>
                <a:gd name="connsiteX28" fmla="*/ 1282121 w 2078440"/>
                <a:gd name="connsiteY28" fmla="*/ 355664 h 2187939"/>
                <a:gd name="connsiteX29" fmla="*/ 1249481 w 2078440"/>
                <a:gd name="connsiteY29" fmla="*/ 144246 h 2187939"/>
                <a:gd name="connsiteX30" fmla="*/ 1209423 w 2078440"/>
                <a:gd name="connsiteY30" fmla="*/ 55970 h 2187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078440" h="2187939">
                  <a:moveTo>
                    <a:pt x="357820" y="73773"/>
                  </a:moveTo>
                  <a:lnTo>
                    <a:pt x="523986" y="73773"/>
                  </a:lnTo>
                  <a:cubicBezTo>
                    <a:pt x="564539" y="73773"/>
                    <a:pt x="603855" y="76493"/>
                    <a:pt x="641935" y="81933"/>
                  </a:cubicBezTo>
                  <a:cubicBezTo>
                    <a:pt x="680015" y="87373"/>
                    <a:pt x="716364" y="100478"/>
                    <a:pt x="750982" y="121249"/>
                  </a:cubicBezTo>
                  <a:cubicBezTo>
                    <a:pt x="785600" y="142020"/>
                    <a:pt x="814778" y="174165"/>
                    <a:pt x="838516" y="217685"/>
                  </a:cubicBezTo>
                  <a:cubicBezTo>
                    <a:pt x="862254" y="261205"/>
                    <a:pt x="874123" y="316594"/>
                    <a:pt x="874123" y="383852"/>
                  </a:cubicBezTo>
                  <a:cubicBezTo>
                    <a:pt x="874123" y="433306"/>
                    <a:pt x="867200" y="479051"/>
                    <a:pt x="853352" y="521088"/>
                  </a:cubicBezTo>
                  <a:cubicBezTo>
                    <a:pt x="839505" y="563124"/>
                    <a:pt x="819229" y="599225"/>
                    <a:pt x="792524" y="629392"/>
                  </a:cubicBezTo>
                  <a:cubicBezTo>
                    <a:pt x="765818" y="659560"/>
                    <a:pt x="731447" y="683050"/>
                    <a:pt x="689411" y="699865"/>
                  </a:cubicBezTo>
                  <a:cubicBezTo>
                    <a:pt x="647375" y="716679"/>
                    <a:pt x="595201" y="725087"/>
                    <a:pt x="532888" y="725087"/>
                  </a:cubicBezTo>
                  <a:lnTo>
                    <a:pt x="357820" y="725087"/>
                  </a:lnTo>
                  <a:close/>
                  <a:moveTo>
                    <a:pt x="1169211" y="0"/>
                  </a:moveTo>
                  <a:lnTo>
                    <a:pt x="2078440" y="788726"/>
                  </a:lnTo>
                  <a:lnTo>
                    <a:pt x="2078440" y="2187939"/>
                  </a:lnTo>
                  <a:lnTo>
                    <a:pt x="585264" y="2187939"/>
                  </a:lnTo>
                  <a:lnTo>
                    <a:pt x="0" y="1680242"/>
                  </a:lnTo>
                  <a:lnTo>
                    <a:pt x="7682" y="1684997"/>
                  </a:lnTo>
                  <a:cubicBezTo>
                    <a:pt x="22518" y="1689942"/>
                    <a:pt x="42547" y="1693898"/>
                    <a:pt x="67769" y="1696866"/>
                  </a:cubicBezTo>
                  <a:cubicBezTo>
                    <a:pt x="92991" y="1699833"/>
                    <a:pt x="124394" y="1701317"/>
                    <a:pt x="161980" y="1701317"/>
                  </a:cubicBezTo>
                  <a:cubicBezTo>
                    <a:pt x="200554" y="1701317"/>
                    <a:pt x="232205" y="1699833"/>
                    <a:pt x="256932" y="1696866"/>
                  </a:cubicBezTo>
                  <a:cubicBezTo>
                    <a:pt x="281659" y="1693898"/>
                    <a:pt x="301441" y="1689942"/>
                    <a:pt x="316277" y="1684997"/>
                  </a:cubicBezTo>
                  <a:cubicBezTo>
                    <a:pt x="331114" y="1680051"/>
                    <a:pt x="341746" y="1673622"/>
                    <a:pt x="348175" y="1665709"/>
                  </a:cubicBezTo>
                  <a:cubicBezTo>
                    <a:pt x="354604" y="1657797"/>
                    <a:pt x="357819" y="1648895"/>
                    <a:pt x="357819" y="1639004"/>
                  </a:cubicBezTo>
                  <a:lnTo>
                    <a:pt x="357819" y="1026265"/>
                  </a:lnTo>
                  <a:lnTo>
                    <a:pt x="518051" y="1026265"/>
                  </a:lnTo>
                  <a:cubicBezTo>
                    <a:pt x="644654" y="1026265"/>
                    <a:pt x="754690" y="1011428"/>
                    <a:pt x="848159" y="981756"/>
                  </a:cubicBezTo>
                  <a:cubicBezTo>
                    <a:pt x="941627" y="952083"/>
                    <a:pt x="1020507" y="908811"/>
                    <a:pt x="1084798" y="851938"/>
                  </a:cubicBezTo>
                  <a:cubicBezTo>
                    <a:pt x="1149088" y="795066"/>
                    <a:pt x="1198048" y="725088"/>
                    <a:pt x="1231677" y="642004"/>
                  </a:cubicBezTo>
                  <a:cubicBezTo>
                    <a:pt x="1265306" y="558921"/>
                    <a:pt x="1282121" y="463474"/>
                    <a:pt x="1282121" y="355664"/>
                  </a:cubicBezTo>
                  <a:cubicBezTo>
                    <a:pt x="1282121" y="277526"/>
                    <a:pt x="1271241" y="207053"/>
                    <a:pt x="1249481" y="144246"/>
                  </a:cubicBezTo>
                  <a:cubicBezTo>
                    <a:pt x="1238601" y="112843"/>
                    <a:pt x="1225248" y="83417"/>
                    <a:pt x="1209423" y="55970"/>
                  </a:cubicBezTo>
                  <a:close/>
                </a:path>
              </a:pathLst>
            </a:custGeom>
            <a:solidFill>
              <a:srgbClr val="000000">
                <a:alpha val="20000"/>
              </a:srgbClr>
            </a:solidFill>
            <a:ln w="12700" cap="flat" cmpd="sng" algn="ctr">
              <a:noFill/>
              <a:prstDash val="solid"/>
              <a:miter lim="800000"/>
            </a:ln>
            <a:effectLst/>
          </p:spPr>
          <p:txBody>
            <a:bodyPr wrap="square" rtlCol="0" anchor="ctr">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Freeform 321"/>
            <p:cNvSpPr/>
            <p:nvPr/>
          </p:nvSpPr>
          <p:spPr>
            <a:xfrm>
              <a:off x="2297581" y="784634"/>
              <a:ext cx="1314497" cy="1928720"/>
            </a:xfrm>
            <a:custGeom>
              <a:avLst/>
              <a:gdLst/>
              <a:ahLst/>
              <a:cxnLst/>
              <a:rect l="l" t="t" r="r" b="b"/>
              <a:pathLst>
                <a:path w="1314497" h="1928720">
                  <a:moveTo>
                    <a:pt x="132043" y="0"/>
                  </a:moveTo>
                  <a:lnTo>
                    <a:pt x="584550" y="0"/>
                  </a:lnTo>
                  <a:cubicBezTo>
                    <a:pt x="630048" y="0"/>
                    <a:pt x="673321" y="1731"/>
                    <a:pt x="714368" y="5193"/>
                  </a:cubicBezTo>
                  <a:cubicBezTo>
                    <a:pt x="755415" y="8654"/>
                    <a:pt x="804622" y="16073"/>
                    <a:pt x="861989" y="27447"/>
                  </a:cubicBezTo>
                  <a:cubicBezTo>
                    <a:pt x="919356" y="38821"/>
                    <a:pt x="977465" y="59840"/>
                    <a:pt x="1036316" y="90501"/>
                  </a:cubicBezTo>
                  <a:cubicBezTo>
                    <a:pt x="1095167" y="121163"/>
                    <a:pt x="1145363" y="159985"/>
                    <a:pt x="1186904" y="206966"/>
                  </a:cubicBezTo>
                  <a:cubicBezTo>
                    <a:pt x="1228446" y="253948"/>
                    <a:pt x="1260097" y="308842"/>
                    <a:pt x="1281857" y="371649"/>
                  </a:cubicBezTo>
                  <a:cubicBezTo>
                    <a:pt x="1303617" y="434456"/>
                    <a:pt x="1314497" y="504929"/>
                    <a:pt x="1314497" y="583067"/>
                  </a:cubicBezTo>
                  <a:cubicBezTo>
                    <a:pt x="1314497" y="690877"/>
                    <a:pt x="1297682" y="786324"/>
                    <a:pt x="1264053" y="869407"/>
                  </a:cubicBezTo>
                  <a:cubicBezTo>
                    <a:pt x="1230424" y="952491"/>
                    <a:pt x="1181464" y="1022469"/>
                    <a:pt x="1117174" y="1079341"/>
                  </a:cubicBezTo>
                  <a:cubicBezTo>
                    <a:pt x="1052883" y="1136214"/>
                    <a:pt x="974003" y="1179486"/>
                    <a:pt x="880535" y="1209159"/>
                  </a:cubicBezTo>
                  <a:cubicBezTo>
                    <a:pt x="787066" y="1238831"/>
                    <a:pt x="677030" y="1253668"/>
                    <a:pt x="550427" y="1253668"/>
                  </a:cubicBezTo>
                  <a:lnTo>
                    <a:pt x="390195" y="1253668"/>
                  </a:lnTo>
                  <a:lnTo>
                    <a:pt x="390195" y="1866407"/>
                  </a:lnTo>
                  <a:cubicBezTo>
                    <a:pt x="390195" y="1876298"/>
                    <a:pt x="386980" y="1885200"/>
                    <a:pt x="380551" y="1893112"/>
                  </a:cubicBezTo>
                  <a:cubicBezTo>
                    <a:pt x="374122" y="1901025"/>
                    <a:pt x="363490" y="1907454"/>
                    <a:pt x="348653" y="1912400"/>
                  </a:cubicBezTo>
                  <a:cubicBezTo>
                    <a:pt x="333817" y="1917345"/>
                    <a:pt x="314035" y="1921301"/>
                    <a:pt x="289308" y="1924269"/>
                  </a:cubicBezTo>
                  <a:cubicBezTo>
                    <a:pt x="264581" y="1927236"/>
                    <a:pt x="232930" y="1928720"/>
                    <a:pt x="194356" y="1928720"/>
                  </a:cubicBezTo>
                  <a:cubicBezTo>
                    <a:pt x="156770" y="1928720"/>
                    <a:pt x="125367" y="1927236"/>
                    <a:pt x="100145" y="1924269"/>
                  </a:cubicBezTo>
                  <a:cubicBezTo>
                    <a:pt x="74923" y="1921301"/>
                    <a:pt x="54894" y="1917345"/>
                    <a:pt x="40058" y="1912400"/>
                  </a:cubicBezTo>
                  <a:cubicBezTo>
                    <a:pt x="25222" y="1907454"/>
                    <a:pt x="14836" y="1901025"/>
                    <a:pt x="8902" y="1893112"/>
                  </a:cubicBezTo>
                  <a:cubicBezTo>
                    <a:pt x="2967" y="1885200"/>
                    <a:pt x="0" y="1876298"/>
                    <a:pt x="0" y="1866407"/>
                  </a:cubicBezTo>
                  <a:lnTo>
                    <a:pt x="0" y="139461"/>
                  </a:lnTo>
                  <a:cubicBezTo>
                    <a:pt x="0" y="92974"/>
                    <a:pt x="12116" y="58109"/>
                    <a:pt x="36349" y="34865"/>
                  </a:cubicBezTo>
                  <a:cubicBezTo>
                    <a:pt x="60582" y="11622"/>
                    <a:pt x="92480" y="0"/>
                    <a:pt x="132043" y="0"/>
                  </a:cubicBezTo>
                  <a:close/>
                  <a:moveTo>
                    <a:pt x="390195" y="301177"/>
                  </a:moveTo>
                  <a:lnTo>
                    <a:pt x="390195" y="952491"/>
                  </a:lnTo>
                  <a:lnTo>
                    <a:pt x="565263" y="952491"/>
                  </a:lnTo>
                  <a:cubicBezTo>
                    <a:pt x="627576" y="952491"/>
                    <a:pt x="679750" y="944083"/>
                    <a:pt x="721786" y="927269"/>
                  </a:cubicBezTo>
                  <a:cubicBezTo>
                    <a:pt x="763822" y="910454"/>
                    <a:pt x="798193" y="886964"/>
                    <a:pt x="824899" y="856796"/>
                  </a:cubicBezTo>
                  <a:cubicBezTo>
                    <a:pt x="851604" y="826629"/>
                    <a:pt x="871880" y="790528"/>
                    <a:pt x="885727" y="748492"/>
                  </a:cubicBezTo>
                  <a:cubicBezTo>
                    <a:pt x="899575" y="706455"/>
                    <a:pt x="906498" y="660710"/>
                    <a:pt x="906498" y="611256"/>
                  </a:cubicBezTo>
                  <a:cubicBezTo>
                    <a:pt x="906498" y="543998"/>
                    <a:pt x="894629" y="488609"/>
                    <a:pt x="870891" y="445089"/>
                  </a:cubicBezTo>
                  <a:cubicBezTo>
                    <a:pt x="847153" y="401569"/>
                    <a:pt x="817975" y="369424"/>
                    <a:pt x="783357" y="348653"/>
                  </a:cubicBezTo>
                  <a:cubicBezTo>
                    <a:pt x="748739" y="327882"/>
                    <a:pt x="712390" y="314777"/>
                    <a:pt x="674310" y="309337"/>
                  </a:cubicBezTo>
                  <a:cubicBezTo>
                    <a:pt x="636230" y="303897"/>
                    <a:pt x="596914" y="301177"/>
                    <a:pt x="556361" y="301177"/>
                  </a:cubicBezTo>
                  <a:lnTo>
                    <a:pt x="390195" y="301177"/>
                  </a:ln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327966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0"/>
            <a:ext cx="10390010" cy="911180"/>
          </a:xfrm>
        </p:spPr>
        <p:txBody>
          <a:bodyPr/>
          <a:lstStyle/>
          <a:p>
            <a:r>
              <a:rPr lang="fr-FR" dirty="0"/>
              <a:t>L’architecture de cette note de service</a:t>
            </a:r>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4</a:t>
            </a:fld>
            <a:endParaRPr lang="fr-FR"/>
          </a:p>
        </p:txBody>
      </p:sp>
      <p:graphicFrame>
        <p:nvGraphicFramePr>
          <p:cNvPr id="5" name="Diagramme 4"/>
          <p:cNvGraphicFramePr/>
          <p:nvPr>
            <p:extLst>
              <p:ext uri="{D42A27DB-BD31-4B8C-83A1-F6EECF244321}">
                <p14:modId xmlns:p14="http://schemas.microsoft.com/office/powerpoint/2010/main" val="1637768271"/>
              </p:ext>
            </p:extLst>
          </p:nvPr>
        </p:nvGraphicFramePr>
        <p:xfrm>
          <a:off x="679269" y="902228"/>
          <a:ext cx="11077301" cy="5727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llipse 6"/>
          <p:cNvSpPr/>
          <p:nvPr/>
        </p:nvSpPr>
        <p:spPr>
          <a:xfrm>
            <a:off x="2573383" y="1136467"/>
            <a:ext cx="1737360" cy="2076995"/>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dirty="0">
                <a:solidFill>
                  <a:schemeClr val="accent2">
                    <a:lumMod val="50000"/>
                  </a:schemeClr>
                </a:solidFill>
              </a:rPr>
              <a:t>Les textes </a:t>
            </a:r>
            <a:r>
              <a:rPr lang="fr-FR" sz="1400" dirty="0">
                <a:solidFill>
                  <a:schemeClr val="accent2">
                    <a:lumMod val="50000"/>
                  </a:schemeClr>
                </a:solidFill>
              </a:rPr>
              <a:t>réglementaires</a:t>
            </a:r>
            <a:endParaRPr lang="fr-FR" sz="1200" dirty="0">
              <a:solidFill>
                <a:schemeClr val="accent2">
                  <a:lumMod val="50000"/>
                </a:schemeClr>
              </a:solidFill>
            </a:endParaRPr>
          </a:p>
        </p:txBody>
      </p:sp>
      <p:sp>
        <p:nvSpPr>
          <p:cNvPr id="8" name="Ellipse 7"/>
          <p:cNvSpPr/>
          <p:nvPr/>
        </p:nvSpPr>
        <p:spPr>
          <a:xfrm>
            <a:off x="718272" y="1136466"/>
            <a:ext cx="1737360" cy="2076995"/>
          </a:xfrm>
          <a:prstGeom prst="ellipse">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accent1">
                    <a:lumMod val="50000"/>
                  </a:schemeClr>
                </a:solidFill>
              </a:rPr>
              <a:t>La sécurité de nos élèves</a:t>
            </a:r>
          </a:p>
        </p:txBody>
      </p:sp>
      <p:sp>
        <p:nvSpPr>
          <p:cNvPr id="9" name="Ellipse 8"/>
          <p:cNvSpPr/>
          <p:nvPr/>
        </p:nvSpPr>
        <p:spPr>
          <a:xfrm>
            <a:off x="4415059" y="1136466"/>
            <a:ext cx="1737360" cy="207699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dirty="0">
                <a:solidFill>
                  <a:srgbClr val="C00000"/>
                </a:solidFill>
              </a:rPr>
              <a:t>Les contenus </a:t>
            </a:r>
            <a:r>
              <a:rPr lang="fr-FR" sz="1400" dirty="0">
                <a:solidFill>
                  <a:srgbClr val="C00000"/>
                </a:solidFill>
              </a:rPr>
              <a:t>d’enseignement</a:t>
            </a:r>
          </a:p>
        </p:txBody>
      </p:sp>
      <p:sp>
        <p:nvSpPr>
          <p:cNvPr id="10" name="Ellipse 9"/>
          <p:cNvSpPr/>
          <p:nvPr/>
        </p:nvSpPr>
        <p:spPr>
          <a:xfrm>
            <a:off x="6270170" y="1136466"/>
            <a:ext cx="1737360" cy="207699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dirty="0">
                <a:solidFill>
                  <a:schemeClr val="accent3">
                    <a:lumMod val="50000"/>
                  </a:schemeClr>
                </a:solidFill>
              </a:rPr>
              <a:t>Aller tôt à la piscine</a:t>
            </a:r>
            <a:r>
              <a:rPr lang="fr-FR" dirty="0" smtClean="0">
                <a:solidFill>
                  <a:schemeClr val="accent3">
                    <a:lumMod val="50000"/>
                  </a:schemeClr>
                </a:solidFill>
              </a:rPr>
              <a:t>……</a:t>
            </a:r>
          </a:p>
          <a:p>
            <a:pPr algn="ctr"/>
            <a:r>
              <a:rPr lang="fr-FR" dirty="0" smtClean="0">
                <a:solidFill>
                  <a:schemeClr val="accent3">
                    <a:lumMod val="50000"/>
                  </a:schemeClr>
                </a:solidFill>
              </a:rPr>
              <a:t>.</a:t>
            </a:r>
            <a:r>
              <a:rPr lang="fr-FR" dirty="0">
                <a:solidFill>
                  <a:schemeClr val="accent3">
                    <a:lumMod val="50000"/>
                  </a:schemeClr>
                </a:solidFill>
              </a:rPr>
              <a:t>et </a:t>
            </a:r>
            <a:r>
              <a:rPr lang="fr-FR" sz="1600" dirty="0">
                <a:solidFill>
                  <a:schemeClr val="accent3">
                    <a:lumMod val="50000"/>
                  </a:schemeClr>
                </a:solidFill>
              </a:rPr>
              <a:t>régulièrement</a:t>
            </a:r>
          </a:p>
        </p:txBody>
      </p:sp>
      <p:sp>
        <p:nvSpPr>
          <p:cNvPr id="11" name="Ellipse 10"/>
          <p:cNvSpPr/>
          <p:nvPr/>
        </p:nvSpPr>
        <p:spPr>
          <a:xfrm>
            <a:off x="8125281" y="1136466"/>
            <a:ext cx="1737360" cy="207699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accent5">
                    <a:lumMod val="50000"/>
                  </a:schemeClr>
                </a:solidFill>
              </a:rPr>
              <a:t>Du temps pour apprendre, tous</a:t>
            </a:r>
          </a:p>
        </p:txBody>
      </p:sp>
      <p:sp>
        <p:nvSpPr>
          <p:cNvPr id="12" name="Ellipse 11"/>
          <p:cNvSpPr/>
          <p:nvPr/>
        </p:nvSpPr>
        <p:spPr>
          <a:xfrm>
            <a:off x="9980392" y="1136466"/>
            <a:ext cx="1737360" cy="207699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dirty="0">
                <a:solidFill>
                  <a:srgbClr val="002060"/>
                </a:solidFill>
              </a:rPr>
              <a:t>Pour in fine permettre à nos élèves d’évoluer en sécurité</a:t>
            </a:r>
          </a:p>
        </p:txBody>
      </p:sp>
      <p:sp>
        <p:nvSpPr>
          <p:cNvPr id="13" name="ZoneTexte 12"/>
          <p:cNvSpPr txBox="1"/>
          <p:nvPr/>
        </p:nvSpPr>
        <p:spPr>
          <a:xfrm>
            <a:off x="1934308" y="5697413"/>
            <a:ext cx="7928333" cy="461665"/>
          </a:xfrm>
          <a:prstGeom prst="rect">
            <a:avLst/>
          </a:prstGeom>
          <a:noFill/>
        </p:spPr>
        <p:txBody>
          <a:bodyPr wrap="square" rtlCol="0">
            <a:spAutoFit/>
          </a:bodyPr>
          <a:lstStyle/>
          <a:p>
            <a:pPr algn="ctr"/>
            <a:r>
              <a:rPr lang="fr-FR" sz="2400" dirty="0" smtClean="0">
                <a:latin typeface="Arial Rounded MT Bold" panose="020F0704030504030204" pitchFamily="34" charset="0"/>
              </a:rPr>
              <a:t>UN PARTENARIAT</a:t>
            </a:r>
            <a:endParaRPr lang="fr-FR" sz="2400" dirty="0">
              <a:latin typeface="Arial Rounded MT Bold" panose="020F0704030504030204" pitchFamily="34" charset="0"/>
            </a:endParaRPr>
          </a:p>
        </p:txBody>
      </p:sp>
    </p:spTree>
    <p:extLst>
      <p:ext uri="{BB962C8B-B14F-4D97-AF65-F5344CB8AC3E}">
        <p14:creationId xmlns:p14="http://schemas.microsoft.com/office/powerpoint/2010/main" val="2296262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0" y="625973"/>
            <a:ext cx="10390010" cy="911180"/>
          </a:xfrm>
        </p:spPr>
        <p:txBody>
          <a:bodyPr/>
          <a:lstStyle/>
          <a:p>
            <a:r>
              <a:rPr lang="fr-FR" dirty="0" smtClean="0"/>
              <a:t>Un document pédagogique annexé</a:t>
            </a:r>
            <a:endParaRPr lang="fr-FR" dirty="0"/>
          </a:p>
        </p:txBody>
      </p:sp>
      <p:sp>
        <p:nvSpPr>
          <p:cNvPr id="3" name="Espace réservé du contenu 2"/>
          <p:cNvSpPr>
            <a:spLocks noGrp="1"/>
          </p:cNvSpPr>
          <p:nvPr>
            <p:ph idx="1"/>
          </p:nvPr>
        </p:nvSpPr>
        <p:spPr>
          <a:xfrm>
            <a:off x="1484310" y="1762237"/>
            <a:ext cx="10390011" cy="966100"/>
          </a:xfrm>
        </p:spPr>
        <p:txBody>
          <a:bodyPr anchor="t">
            <a:noAutofit/>
          </a:bodyPr>
          <a:lstStyle/>
          <a:p>
            <a:pPr marL="0" indent="0">
              <a:buNone/>
            </a:pPr>
            <a:r>
              <a:rPr lang="fr-FR" sz="3200" dirty="0" smtClean="0"/>
              <a:t>Sans valeur prescriptive mais qui précise les grandes orientations auxquelles ne peuvent échapper les projets piscines.</a:t>
            </a:r>
          </a:p>
          <a:p>
            <a:endParaRPr lang="fr-FR" sz="3200"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5</a:t>
            </a:fld>
            <a:endParaRPr lang="fr-FR"/>
          </a:p>
        </p:txBody>
      </p:sp>
      <p:sp>
        <p:nvSpPr>
          <p:cNvPr id="6" name="Rectangle 2"/>
          <p:cNvSpPr>
            <a:spLocks noChangeArrowheads="1"/>
          </p:cNvSpPr>
          <p:nvPr/>
        </p:nvSpPr>
        <p:spPr bwMode="auto">
          <a:xfrm>
            <a:off x="4171246" y="3163325"/>
            <a:ext cx="5016137" cy="349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tabLst>
                <a:tab pos="5754688" algn="r"/>
              </a:tabLst>
              <a:defRPr>
                <a:solidFill>
                  <a:schemeClr val="tx1"/>
                </a:solidFill>
                <a:latin typeface="Arial" panose="020B0604020202020204" pitchFamily="34" charset="0"/>
              </a:defRPr>
            </a:lvl1pPr>
            <a:lvl2pPr eaLnBrk="0" fontAlgn="base" hangingPunct="0">
              <a:spcBef>
                <a:spcPct val="0"/>
              </a:spcBef>
              <a:spcAft>
                <a:spcPct val="0"/>
              </a:spcAft>
              <a:tabLst>
                <a:tab pos="5754688" algn="r"/>
              </a:tabLst>
              <a:defRPr>
                <a:solidFill>
                  <a:schemeClr val="tx1"/>
                </a:solidFill>
                <a:latin typeface="Arial" panose="020B0604020202020204" pitchFamily="34" charset="0"/>
              </a:defRPr>
            </a:lvl2pPr>
            <a:lvl3pPr eaLnBrk="0" fontAlgn="base" hangingPunct="0">
              <a:spcBef>
                <a:spcPct val="0"/>
              </a:spcBef>
              <a:spcAft>
                <a:spcPct val="0"/>
              </a:spcAft>
              <a:tabLst>
                <a:tab pos="5754688" algn="r"/>
              </a:tabLst>
              <a:defRPr>
                <a:solidFill>
                  <a:schemeClr val="tx1"/>
                </a:solidFill>
                <a:latin typeface="Arial" panose="020B0604020202020204" pitchFamily="34" charset="0"/>
              </a:defRPr>
            </a:lvl3pPr>
            <a:lvl4pPr eaLnBrk="0" fontAlgn="base" hangingPunct="0">
              <a:spcBef>
                <a:spcPct val="0"/>
              </a:spcBef>
              <a:spcAft>
                <a:spcPct val="0"/>
              </a:spcAft>
              <a:tabLst>
                <a:tab pos="5754688" algn="r"/>
              </a:tabLst>
              <a:defRPr>
                <a:solidFill>
                  <a:schemeClr val="tx1"/>
                </a:solidFill>
                <a:latin typeface="Arial" panose="020B0604020202020204" pitchFamily="34" charset="0"/>
              </a:defRPr>
            </a:lvl4pPr>
            <a:lvl5pPr eaLnBrk="0" fontAlgn="base" hangingPunct="0">
              <a:spcBef>
                <a:spcPct val="0"/>
              </a:spcBef>
              <a:spcAft>
                <a:spcPct val="0"/>
              </a:spcAft>
              <a:tabLst>
                <a:tab pos="5754688" algn="r"/>
              </a:tabLst>
              <a:defRPr>
                <a:solidFill>
                  <a:schemeClr val="tx1"/>
                </a:solidFill>
                <a:latin typeface="Arial" panose="020B0604020202020204" pitchFamily="34" charset="0"/>
              </a:defRPr>
            </a:lvl5pPr>
            <a:lvl6pPr eaLnBrk="0" fontAlgn="base" hangingPunct="0">
              <a:spcBef>
                <a:spcPct val="0"/>
              </a:spcBef>
              <a:spcAft>
                <a:spcPct val="0"/>
              </a:spcAft>
              <a:tabLst>
                <a:tab pos="5754688" algn="r"/>
              </a:tabLst>
              <a:defRPr>
                <a:solidFill>
                  <a:schemeClr val="tx1"/>
                </a:solidFill>
                <a:latin typeface="Arial" panose="020B0604020202020204" pitchFamily="34" charset="0"/>
              </a:defRPr>
            </a:lvl6pPr>
            <a:lvl7pPr eaLnBrk="0" fontAlgn="base" hangingPunct="0">
              <a:spcBef>
                <a:spcPct val="0"/>
              </a:spcBef>
              <a:spcAft>
                <a:spcPct val="0"/>
              </a:spcAft>
              <a:tabLst>
                <a:tab pos="5754688" algn="r"/>
              </a:tabLst>
              <a:defRPr>
                <a:solidFill>
                  <a:schemeClr val="tx1"/>
                </a:solidFill>
                <a:latin typeface="Arial" panose="020B0604020202020204" pitchFamily="34" charset="0"/>
              </a:defRPr>
            </a:lvl7pPr>
            <a:lvl8pPr eaLnBrk="0" fontAlgn="base" hangingPunct="0">
              <a:spcBef>
                <a:spcPct val="0"/>
              </a:spcBef>
              <a:spcAft>
                <a:spcPct val="0"/>
              </a:spcAft>
              <a:tabLst>
                <a:tab pos="5754688" algn="r"/>
              </a:tabLst>
              <a:defRPr>
                <a:solidFill>
                  <a:schemeClr val="tx1"/>
                </a:solidFill>
                <a:latin typeface="Arial" panose="020B0604020202020204" pitchFamily="34" charset="0"/>
              </a:defRPr>
            </a:lvl8pPr>
            <a:lvl9pPr eaLnBrk="0" fontAlgn="base" hangingPunct="0">
              <a:spcBef>
                <a:spcPct val="0"/>
              </a:spcBef>
              <a:spcAft>
                <a:spcPct val="0"/>
              </a:spcAft>
              <a:tabLst>
                <a:tab pos="575468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600" b="0" i="0" u="none" strike="noStrike" cap="none" normalizeH="0" baseline="0" dirty="0" smtClean="0">
                <a:ln>
                  <a:noFill/>
                </a:ln>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Table des matières</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Préambule</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1. Les textes réglementaires</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4"/>
              </a:rPr>
              <a:t>2. La sécurité</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5"/>
              </a:rPr>
              <a:t>3. L’enjeu du champ d’apprentissage (CA) et des attendus de fin de cycle (AFC)</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6"/>
              </a:rPr>
              <a:t>4. L’évaluation du contexte local</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7"/>
              </a:rPr>
              <a:t>5. Les contenus d’enseignement</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8"/>
              </a:rPr>
              <a:t>6. La différenciation des contenus proposés</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9"/>
              </a:rPr>
              <a:t>7. L’organisation du module d’enseignement</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0"/>
              </a:rPr>
              <a:t>8. La méthodologie de la tâche.</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1"/>
              </a:rPr>
              <a:t>9. Les formes de groupement utilisés au cours des séances</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2"/>
              </a:rPr>
              <a:t>10. Des évaluations aux fonctions différentes</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3"/>
              </a:rPr>
              <a:t>10. 1. Cas des piscines fréquentées uniquement par des classes de cycles 1 et 2</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4"/>
              </a:rPr>
              <a:t>10.2 Cas des piscines fréquentées également par des classes de cycle 3</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5"/>
              </a:rPr>
              <a:t>11. L’avant et l’après</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6"/>
              </a:rPr>
              <a:t>12. La trace du vécu des élèves</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7"/>
              </a:rPr>
              <a:t>13. Les croisements avec les autres enseignements</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FR" altLang="fr-FR" sz="1100" b="0" i="0" u="sng" strike="noStrike" cap="none" normalizeH="0" baseline="0" dirty="0" smtClean="0">
                <a:ln>
                  <a:noFill/>
                </a:ln>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8"/>
              </a:rPr>
              <a:t>14. Evaluation des projets de piscine</a:t>
            </a:r>
            <a:endParaRPr kumimoji="0" lang="fr-FR" altLang="fr-F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4688" algn="r"/>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4254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96240" y="125365"/>
            <a:ext cx="10390010" cy="911180"/>
          </a:xfrm>
        </p:spPr>
        <p:txBody>
          <a:bodyPr/>
          <a:lstStyle/>
          <a:p>
            <a:r>
              <a:rPr lang="fr-FR" dirty="0"/>
              <a:t>Le projet pédagogique de natation</a:t>
            </a:r>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6</a:t>
            </a:fld>
            <a:endParaRPr lang="fr-FR"/>
          </a:p>
        </p:txBody>
      </p:sp>
      <p:sp>
        <p:nvSpPr>
          <p:cNvPr id="6" name="Freeform: Shape 16">
            <a:extLst>
              <a:ext uri="{FF2B5EF4-FFF2-40B4-BE49-F238E27FC236}">
                <a16:creationId xmlns:a16="http://schemas.microsoft.com/office/drawing/2014/main" id="{D69AE27F-FDAB-435D-AB02-8589A4225852}"/>
              </a:ext>
            </a:extLst>
          </p:cNvPr>
          <p:cNvSpPr/>
          <p:nvPr/>
        </p:nvSpPr>
        <p:spPr>
          <a:xfrm>
            <a:off x="3762162" y="2935682"/>
            <a:ext cx="1660424" cy="3508545"/>
          </a:xfrm>
          <a:custGeom>
            <a:avLst/>
            <a:gdLst>
              <a:gd name="connsiteX0" fmla="*/ 157846 w 1348018"/>
              <a:gd name="connsiteY0" fmla="*/ 0 h 2979387"/>
              <a:gd name="connsiteX1" fmla="*/ 1348018 w 1348018"/>
              <a:gd name="connsiteY1" fmla="*/ 0 h 2979387"/>
              <a:gd name="connsiteX2" fmla="*/ 1348018 w 1348018"/>
              <a:gd name="connsiteY2" fmla="*/ 1689391 h 2979387"/>
              <a:gd name="connsiteX3" fmla="*/ 1348018 w 1348018"/>
              <a:gd name="connsiteY3" fmla="*/ 1778496 h 2979387"/>
              <a:gd name="connsiteX4" fmla="*/ 1348018 w 1348018"/>
              <a:gd name="connsiteY4" fmla="*/ 1865193 h 2979387"/>
              <a:gd name="connsiteX5" fmla="*/ 1348018 w 1348018"/>
              <a:gd name="connsiteY5" fmla="*/ 2979387 h 2979387"/>
              <a:gd name="connsiteX6" fmla="*/ 1239426 w 1348018"/>
              <a:gd name="connsiteY6" fmla="*/ 2927075 h 2979387"/>
              <a:gd name="connsiteX7" fmla="*/ 0 w 1348018"/>
              <a:gd name="connsiteY7" fmla="*/ 844619 h 2979387"/>
              <a:gd name="connsiteX8" fmla="*/ 106474 w 1348018"/>
              <a:gd name="connsiteY8" fmla="*/ 140360 h 2979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8018" h="2979387">
                <a:moveTo>
                  <a:pt x="157846" y="0"/>
                </a:moveTo>
                <a:lnTo>
                  <a:pt x="1348018" y="0"/>
                </a:lnTo>
                <a:lnTo>
                  <a:pt x="1348018" y="1689391"/>
                </a:lnTo>
                <a:lnTo>
                  <a:pt x="1348018" y="1778496"/>
                </a:lnTo>
                <a:lnTo>
                  <a:pt x="1348018" y="1865193"/>
                </a:lnTo>
                <a:lnTo>
                  <a:pt x="1348018" y="2979387"/>
                </a:lnTo>
                <a:lnTo>
                  <a:pt x="1239426" y="2927075"/>
                </a:lnTo>
                <a:cubicBezTo>
                  <a:pt x="501168" y="2526029"/>
                  <a:pt x="0" y="1743851"/>
                  <a:pt x="0" y="844619"/>
                </a:cubicBezTo>
                <a:cubicBezTo>
                  <a:pt x="0" y="599374"/>
                  <a:pt x="37277" y="362835"/>
                  <a:pt x="106474" y="140360"/>
                </a:cubicBezTo>
                <a:close/>
              </a:path>
            </a:pathLst>
          </a:custGeom>
          <a:solidFill>
            <a:srgbClr val="FFFF00"/>
          </a:solidFill>
          <a:ln>
            <a:noFill/>
          </a:ln>
          <a:extLst/>
        </p:spPr>
        <p:txBody>
          <a:bodyPr vert="horz" wrap="square" lIns="91440" tIns="45720" rIns="91440" bIns="45720" numCol="1" anchor="ctr" anchorCtr="0" compatLnSpc="1">
            <a:prstTxWarp prst="textNoShape">
              <a:avLst/>
            </a:prstTxWarp>
          </a:bodyPr>
          <a:lstStyle/>
          <a:p>
            <a:pPr algn="ctr"/>
            <a:r>
              <a:rPr lang="en-US" sz="3200" dirty="0" err="1" smtClean="0">
                <a:solidFill>
                  <a:schemeClr val="tx1"/>
                </a:solidFill>
              </a:rPr>
              <a:t>Rôles</a:t>
            </a:r>
            <a:endParaRPr lang="en-US" sz="3200" dirty="0">
              <a:solidFill>
                <a:schemeClr val="tx1"/>
              </a:solidFill>
            </a:endParaRPr>
          </a:p>
        </p:txBody>
      </p:sp>
      <p:sp>
        <p:nvSpPr>
          <p:cNvPr id="7" name="Freeform: Shape 14">
            <a:extLst>
              <a:ext uri="{FF2B5EF4-FFF2-40B4-BE49-F238E27FC236}">
                <a16:creationId xmlns:a16="http://schemas.microsoft.com/office/drawing/2014/main" id="{1AC42C4E-A8FD-46FB-A78E-C9E3CF849C7E}"/>
              </a:ext>
            </a:extLst>
          </p:cNvPr>
          <p:cNvSpPr/>
          <p:nvPr/>
        </p:nvSpPr>
        <p:spPr>
          <a:xfrm>
            <a:off x="5641924" y="5134631"/>
            <a:ext cx="3665468" cy="1584600"/>
          </a:xfrm>
          <a:custGeom>
            <a:avLst/>
            <a:gdLst>
              <a:gd name="connsiteX0" fmla="*/ 0 w 2975817"/>
              <a:gd name="connsiteY0" fmla="*/ 0 h 1345611"/>
              <a:gd name="connsiteX1" fmla="*/ 1687199 w 2975817"/>
              <a:gd name="connsiteY1" fmla="*/ 0 h 1345611"/>
              <a:gd name="connsiteX2" fmla="*/ 1773722 w 2975817"/>
              <a:gd name="connsiteY2" fmla="*/ 0 h 1345611"/>
              <a:gd name="connsiteX3" fmla="*/ 1861447 w 2975817"/>
              <a:gd name="connsiteY3" fmla="*/ 0 h 1345611"/>
              <a:gd name="connsiteX4" fmla="*/ 2975817 w 2975817"/>
              <a:gd name="connsiteY4" fmla="*/ 0 h 1345611"/>
              <a:gd name="connsiteX5" fmla="*/ 2924665 w 2975817"/>
              <a:gd name="connsiteY5" fmla="*/ 106186 h 1345611"/>
              <a:gd name="connsiteX6" fmla="*/ 842209 w 2975817"/>
              <a:gd name="connsiteY6" fmla="*/ 1345611 h 1345611"/>
              <a:gd name="connsiteX7" fmla="*/ 137950 w 2975817"/>
              <a:gd name="connsiteY7" fmla="*/ 1239137 h 1345611"/>
              <a:gd name="connsiteX8" fmla="*/ 0 w 2975817"/>
              <a:gd name="connsiteY8" fmla="*/ 1188647 h 134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5817" h="1345611">
                <a:moveTo>
                  <a:pt x="0" y="0"/>
                </a:moveTo>
                <a:lnTo>
                  <a:pt x="1687199" y="0"/>
                </a:lnTo>
                <a:lnTo>
                  <a:pt x="1773722" y="0"/>
                </a:lnTo>
                <a:lnTo>
                  <a:pt x="1861447" y="0"/>
                </a:lnTo>
                <a:lnTo>
                  <a:pt x="2975817" y="0"/>
                </a:lnTo>
                <a:lnTo>
                  <a:pt x="2924665" y="106186"/>
                </a:lnTo>
                <a:cubicBezTo>
                  <a:pt x="2523619" y="844443"/>
                  <a:pt x="1741441" y="1345611"/>
                  <a:pt x="842209" y="1345611"/>
                </a:cubicBezTo>
                <a:cubicBezTo>
                  <a:pt x="596964" y="1345611"/>
                  <a:pt x="360426" y="1308334"/>
                  <a:pt x="137950" y="1239137"/>
                </a:cubicBezTo>
                <a:lnTo>
                  <a:pt x="0" y="1188647"/>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r>
              <a:rPr lang="en-US" sz="2800" dirty="0" err="1" smtClean="0">
                <a:solidFill>
                  <a:schemeClr val="tx1"/>
                </a:solidFill>
              </a:rPr>
              <a:t>Deux</a:t>
            </a:r>
            <a:r>
              <a:rPr lang="en-US" sz="2800" dirty="0" smtClean="0">
                <a:solidFill>
                  <a:schemeClr val="tx1"/>
                </a:solidFill>
              </a:rPr>
              <a:t> </a:t>
            </a:r>
            <a:r>
              <a:rPr lang="en-US" sz="2800" dirty="0" err="1" smtClean="0">
                <a:solidFill>
                  <a:schemeClr val="tx1"/>
                </a:solidFill>
              </a:rPr>
              <a:t>visées</a:t>
            </a:r>
            <a:r>
              <a:rPr lang="en-US" sz="2800" dirty="0" smtClean="0">
                <a:solidFill>
                  <a:schemeClr val="tx1"/>
                </a:solidFill>
              </a:rPr>
              <a:t>  </a:t>
            </a:r>
            <a:endParaRPr lang="en-US" sz="2800" dirty="0">
              <a:solidFill>
                <a:schemeClr val="tx1"/>
              </a:solidFill>
            </a:endParaRPr>
          </a:p>
        </p:txBody>
      </p:sp>
      <p:sp>
        <p:nvSpPr>
          <p:cNvPr id="8" name="Freeform: Shape 12">
            <a:extLst>
              <a:ext uri="{FF2B5EF4-FFF2-40B4-BE49-F238E27FC236}">
                <a16:creationId xmlns:a16="http://schemas.microsoft.com/office/drawing/2014/main" id="{955387E2-8C2E-4170-910E-F254A4B631DF}"/>
              </a:ext>
            </a:extLst>
          </p:cNvPr>
          <p:cNvSpPr/>
          <p:nvPr/>
        </p:nvSpPr>
        <p:spPr>
          <a:xfrm>
            <a:off x="7936047" y="1416396"/>
            <a:ext cx="1660422" cy="3508542"/>
          </a:xfrm>
          <a:custGeom>
            <a:avLst/>
            <a:gdLst>
              <a:gd name="connsiteX0" fmla="*/ 0 w 1348017"/>
              <a:gd name="connsiteY0" fmla="*/ 0 h 2979385"/>
              <a:gd name="connsiteX1" fmla="*/ 108592 w 1348017"/>
              <a:gd name="connsiteY1" fmla="*/ 52312 h 2979385"/>
              <a:gd name="connsiteX2" fmla="*/ 1348017 w 1348017"/>
              <a:gd name="connsiteY2" fmla="*/ 2134767 h 2979385"/>
              <a:gd name="connsiteX3" fmla="*/ 1241543 w 1348017"/>
              <a:gd name="connsiteY3" fmla="*/ 2839026 h 2979385"/>
              <a:gd name="connsiteX4" fmla="*/ 1190171 w 1348017"/>
              <a:gd name="connsiteY4" fmla="*/ 2979385 h 2979385"/>
              <a:gd name="connsiteX5" fmla="*/ 0 w 1348017"/>
              <a:gd name="connsiteY5" fmla="*/ 2979385 h 2979385"/>
              <a:gd name="connsiteX6" fmla="*/ 0 w 1348017"/>
              <a:gd name="connsiteY6" fmla="*/ 1289995 h 2979385"/>
              <a:gd name="connsiteX7" fmla="*/ 0 w 1348017"/>
              <a:gd name="connsiteY7" fmla="*/ 1202094 h 2979385"/>
              <a:gd name="connsiteX8" fmla="*/ 0 w 1348017"/>
              <a:gd name="connsiteY8" fmla="*/ 1114192 h 2979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8017" h="2979385">
                <a:moveTo>
                  <a:pt x="0" y="0"/>
                </a:moveTo>
                <a:lnTo>
                  <a:pt x="108592" y="52312"/>
                </a:lnTo>
                <a:cubicBezTo>
                  <a:pt x="846849" y="453357"/>
                  <a:pt x="1348017" y="1235535"/>
                  <a:pt x="1348017" y="2134767"/>
                </a:cubicBezTo>
                <a:cubicBezTo>
                  <a:pt x="1348017" y="2380012"/>
                  <a:pt x="1310740" y="2616551"/>
                  <a:pt x="1241543" y="2839026"/>
                </a:cubicBezTo>
                <a:lnTo>
                  <a:pt x="1190171" y="2979385"/>
                </a:lnTo>
                <a:lnTo>
                  <a:pt x="0" y="2979385"/>
                </a:lnTo>
                <a:lnTo>
                  <a:pt x="0" y="1289995"/>
                </a:lnTo>
                <a:lnTo>
                  <a:pt x="0" y="1202094"/>
                </a:lnTo>
                <a:lnTo>
                  <a:pt x="0" y="1114192"/>
                </a:lnTo>
                <a:close/>
              </a:path>
            </a:pathLst>
          </a:custGeom>
          <a:solidFill>
            <a:srgbClr val="3DFD33"/>
          </a:solidFill>
          <a:ln>
            <a:noFill/>
          </a:ln>
          <a:extLst/>
        </p:spPr>
        <p:txBody>
          <a:bodyPr vert="horz" wrap="square" lIns="91440" tIns="45720" rIns="91440" bIns="45720" numCol="1" anchor="ctr" anchorCtr="0" compatLnSpc="1">
            <a:prstTxWarp prst="textNoShape">
              <a:avLst/>
            </a:prstTxWarp>
          </a:bodyPr>
          <a:lstStyle/>
          <a:p>
            <a:endParaRPr lang="en-US" sz="2800" dirty="0" smtClean="0">
              <a:solidFill>
                <a:schemeClr val="tx1"/>
              </a:solidFill>
            </a:endParaRPr>
          </a:p>
          <a:p>
            <a:endParaRPr lang="en-US" sz="2800" dirty="0"/>
          </a:p>
          <a:p>
            <a:r>
              <a:rPr lang="en-US" sz="2800" dirty="0" err="1" smtClean="0">
                <a:solidFill>
                  <a:schemeClr val="tx1"/>
                </a:solidFill>
              </a:rPr>
              <a:t>Fonctions</a:t>
            </a:r>
            <a:endParaRPr lang="en-US" sz="2800" dirty="0">
              <a:solidFill>
                <a:schemeClr val="tx1"/>
              </a:solidFill>
            </a:endParaRPr>
          </a:p>
        </p:txBody>
      </p:sp>
      <p:sp>
        <p:nvSpPr>
          <p:cNvPr id="9" name="Freeform: Shape 10">
            <a:extLst>
              <a:ext uri="{FF2B5EF4-FFF2-40B4-BE49-F238E27FC236}">
                <a16:creationId xmlns:a16="http://schemas.microsoft.com/office/drawing/2014/main" id="{87A1D17B-2901-4176-9349-C5D04E49C750}"/>
              </a:ext>
            </a:extLst>
          </p:cNvPr>
          <p:cNvSpPr/>
          <p:nvPr/>
        </p:nvSpPr>
        <p:spPr>
          <a:xfrm>
            <a:off x="4048384" y="1141391"/>
            <a:ext cx="3668329" cy="1590266"/>
          </a:xfrm>
          <a:custGeom>
            <a:avLst/>
            <a:gdLst>
              <a:gd name="connsiteX0" fmla="*/ 2135926 w 2978140"/>
              <a:gd name="connsiteY0" fmla="*/ 0 h 1350423"/>
              <a:gd name="connsiteX1" fmla="*/ 2840185 w 2978140"/>
              <a:gd name="connsiteY1" fmla="*/ 106474 h 1350423"/>
              <a:gd name="connsiteX2" fmla="*/ 2978140 w 2978140"/>
              <a:gd name="connsiteY2" fmla="*/ 156966 h 1350423"/>
              <a:gd name="connsiteX3" fmla="*/ 2978140 w 2978140"/>
              <a:gd name="connsiteY3" fmla="*/ 1350423 h 1350423"/>
              <a:gd name="connsiteX4" fmla="*/ 1290941 w 2978140"/>
              <a:gd name="connsiteY4" fmla="*/ 1350423 h 1350423"/>
              <a:gd name="connsiteX5" fmla="*/ 1204418 w 2978140"/>
              <a:gd name="connsiteY5" fmla="*/ 1350423 h 1350423"/>
              <a:gd name="connsiteX6" fmla="*/ 1116694 w 2978140"/>
              <a:gd name="connsiteY6" fmla="*/ 1350423 h 1350423"/>
              <a:gd name="connsiteX7" fmla="*/ 0 w 2978140"/>
              <a:gd name="connsiteY7" fmla="*/ 1350423 h 1350423"/>
              <a:gd name="connsiteX8" fmla="*/ 53471 w 2978140"/>
              <a:gd name="connsiteY8" fmla="*/ 1239426 h 1350423"/>
              <a:gd name="connsiteX9" fmla="*/ 2135926 w 2978140"/>
              <a:gd name="connsiteY9" fmla="*/ 0 h 1350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78140" h="1350423">
                <a:moveTo>
                  <a:pt x="2135926" y="0"/>
                </a:moveTo>
                <a:cubicBezTo>
                  <a:pt x="2381171" y="0"/>
                  <a:pt x="2617710" y="37277"/>
                  <a:pt x="2840185" y="106474"/>
                </a:cubicBezTo>
                <a:lnTo>
                  <a:pt x="2978140" y="156966"/>
                </a:lnTo>
                <a:lnTo>
                  <a:pt x="2978140" y="1350423"/>
                </a:lnTo>
                <a:lnTo>
                  <a:pt x="1290941" y="1350423"/>
                </a:lnTo>
                <a:lnTo>
                  <a:pt x="1204418" y="1350423"/>
                </a:lnTo>
                <a:lnTo>
                  <a:pt x="1116694" y="1350423"/>
                </a:lnTo>
                <a:lnTo>
                  <a:pt x="0" y="1350423"/>
                </a:lnTo>
                <a:lnTo>
                  <a:pt x="53471" y="1239426"/>
                </a:lnTo>
                <a:cubicBezTo>
                  <a:pt x="454516" y="501168"/>
                  <a:pt x="1236694" y="0"/>
                  <a:pt x="2135926" y="0"/>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r>
              <a:rPr lang="en-US" sz="2800" dirty="0" err="1" smtClean="0">
                <a:solidFill>
                  <a:schemeClr val="tx1"/>
                </a:solidFill>
              </a:rPr>
              <a:t>Définitions</a:t>
            </a:r>
            <a:endParaRPr lang="en-US" sz="2800" dirty="0">
              <a:solidFill>
                <a:schemeClr val="tx1"/>
              </a:solidFill>
            </a:endParaRPr>
          </a:p>
        </p:txBody>
      </p:sp>
      <p:sp>
        <p:nvSpPr>
          <p:cNvPr id="18" name="Rectangle 17">
            <a:extLst>
              <a:ext uri="{FF2B5EF4-FFF2-40B4-BE49-F238E27FC236}">
                <a16:creationId xmlns:a16="http://schemas.microsoft.com/office/drawing/2014/main" id="{71796D6B-3E98-42E3-ABAB-30DE4F86511A}"/>
              </a:ext>
            </a:extLst>
          </p:cNvPr>
          <p:cNvSpPr/>
          <p:nvPr/>
        </p:nvSpPr>
        <p:spPr>
          <a:xfrm>
            <a:off x="5665777" y="2927292"/>
            <a:ext cx="2050936" cy="1997646"/>
          </a:xfrm>
          <a:prstGeom prst="rect">
            <a:avLst/>
          </a:prstGeom>
          <a:solidFill>
            <a:schemeClr val="tx1">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800" dirty="0" smtClean="0">
                <a:solidFill>
                  <a:schemeClr val="tx1"/>
                </a:solidFill>
              </a:rPr>
              <a:t>Levier </a:t>
            </a:r>
          </a:p>
          <a:p>
            <a:pPr algn="ctr"/>
            <a:r>
              <a:rPr lang="en-US" sz="2800" dirty="0" err="1" smtClean="0">
                <a:solidFill>
                  <a:schemeClr val="tx1"/>
                </a:solidFill>
              </a:rPr>
              <a:t>ou</a:t>
            </a:r>
            <a:r>
              <a:rPr lang="en-US" sz="2800" dirty="0" smtClean="0">
                <a:solidFill>
                  <a:schemeClr val="tx1"/>
                </a:solidFill>
              </a:rPr>
              <a:t> </a:t>
            </a:r>
          </a:p>
          <a:p>
            <a:pPr algn="ctr"/>
            <a:r>
              <a:rPr lang="en-US" sz="2800" dirty="0" err="1" smtClean="0">
                <a:solidFill>
                  <a:schemeClr val="tx1"/>
                </a:solidFill>
              </a:rPr>
              <a:t>contrainte</a:t>
            </a:r>
            <a:r>
              <a:rPr lang="en-US" sz="2800" dirty="0" smtClean="0">
                <a:solidFill>
                  <a:schemeClr val="tx1"/>
                </a:solidFill>
              </a:rPr>
              <a:t> ?</a:t>
            </a:r>
            <a:endParaRPr lang="en-US" sz="2800" dirty="0">
              <a:solidFill>
                <a:schemeClr val="tx1"/>
              </a:solidFill>
            </a:endParaRPr>
          </a:p>
        </p:txBody>
      </p:sp>
    </p:spTree>
    <p:extLst>
      <p:ext uri="{BB962C8B-B14F-4D97-AF65-F5344CB8AC3E}">
        <p14:creationId xmlns:p14="http://schemas.microsoft.com/office/powerpoint/2010/main" val="339764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projet pédagogique de natation</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J. Dewey: « action organisée vers un but déclaré », « ensemble articulé d’objectifs et de moyens destinés à les atteindre » (G. </a:t>
            </a:r>
            <a:r>
              <a:rPr lang="fr-FR" dirty="0" err="1" smtClean="0"/>
              <a:t>Malglaive</a:t>
            </a:r>
            <a:r>
              <a:rPr lang="fr-FR" dirty="0" smtClean="0"/>
              <a:t> 1975)</a:t>
            </a:r>
          </a:p>
          <a:p>
            <a:endParaRPr lang="fr-FR" dirty="0"/>
          </a:p>
          <a:p>
            <a:r>
              <a:rPr lang="fr-FR" dirty="0"/>
              <a:t>Les différents fonctions du </a:t>
            </a:r>
            <a:r>
              <a:rPr lang="fr-FR" dirty="0" smtClean="0"/>
              <a:t>projets: R. Michaud énonce 5 fonctions principales: motivation, didactique, économique, sociale et politique</a:t>
            </a:r>
          </a:p>
          <a:p>
            <a:endParaRPr lang="fr-FR" dirty="0"/>
          </a:p>
          <a:p>
            <a:r>
              <a:rPr lang="fr-FR" b="1" u="sng" dirty="0" smtClean="0"/>
              <a:t>Guide</a:t>
            </a:r>
            <a:r>
              <a:rPr lang="fr-FR" dirty="0" smtClean="0"/>
              <a:t> (qui aide à produire du sens et qui rappelle l’orientation choisie collectivement), </a:t>
            </a:r>
            <a:r>
              <a:rPr lang="fr-FR" b="1" u="sng" dirty="0" smtClean="0"/>
              <a:t>modèle de compréhension de la situation</a:t>
            </a:r>
            <a:r>
              <a:rPr lang="fr-FR" dirty="0" smtClean="0"/>
              <a:t>, du contexte dans lequel se déroulent les actions et opérations nécessaires à la poursuite des objectifs, </a:t>
            </a:r>
            <a:r>
              <a:rPr lang="fr-FR" b="1" u="sng" dirty="0" smtClean="0"/>
              <a:t>cadre d’évaluation-régulation </a:t>
            </a:r>
            <a:endParaRPr lang="fr-FR" b="1" u="sng" dirty="0"/>
          </a:p>
          <a:p>
            <a:endParaRPr lang="fr-FR" dirty="0" smtClean="0"/>
          </a:p>
          <a:p>
            <a:r>
              <a:rPr lang="fr-FR" dirty="0" smtClean="0"/>
              <a:t>Levier ou contrainte plus ou moins supportable ? Liens avec une certaine posture réflexive……</a:t>
            </a:r>
            <a:endParaRPr lang="fr-FR" dirty="0"/>
          </a:p>
          <a:p>
            <a:endParaRPr lang="fr-FR" dirty="0" smtClean="0"/>
          </a:p>
          <a:p>
            <a:r>
              <a:rPr lang="fr-FR" dirty="0" smtClean="0"/>
              <a:t>« Penser équipe » (R. Michaud). La force du projet relève « d’une implication concertée de l’ensemble des acteurs concernés » P. 129</a:t>
            </a:r>
          </a:p>
          <a:p>
            <a:pPr marL="0" indent="0">
              <a:buNone/>
            </a:pPr>
            <a:endParaRPr lang="fr-FR" dirty="0" smtClean="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7</a:t>
            </a:fld>
            <a:endParaRPr lang="fr-FR"/>
          </a:p>
        </p:txBody>
      </p:sp>
    </p:spTree>
    <p:extLst>
      <p:ext uri="{BB962C8B-B14F-4D97-AF65-F5344CB8AC3E}">
        <p14:creationId xmlns:p14="http://schemas.microsoft.com/office/powerpoint/2010/main" val="548217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Quelques points portés au débat……</a:t>
            </a:r>
            <a:endParaRPr lang="fr-FR" dirty="0"/>
          </a:p>
        </p:txBody>
      </p:sp>
      <p:sp>
        <p:nvSpPr>
          <p:cNvPr id="3" name="Espace réservé du contenu 2"/>
          <p:cNvSpPr>
            <a:spLocks noGrp="1"/>
          </p:cNvSpPr>
          <p:nvPr>
            <p:ph idx="1"/>
          </p:nvPr>
        </p:nvSpPr>
        <p:spPr>
          <a:xfrm>
            <a:off x="1682776" y="1800892"/>
            <a:ext cx="10515600" cy="4313918"/>
          </a:xfrm>
        </p:spPr>
        <p:txBody>
          <a:bodyPr>
            <a:noAutofit/>
          </a:bodyPr>
          <a:lstStyle/>
          <a:p>
            <a:pPr marL="0" indent="0">
              <a:spcBef>
                <a:spcPts val="1800"/>
              </a:spcBef>
              <a:spcAft>
                <a:spcPts val="1800"/>
              </a:spcAft>
              <a:buNone/>
            </a:pPr>
            <a:r>
              <a:rPr lang="fr-FR" sz="3200" dirty="0" smtClean="0"/>
              <a:t>La sécurité générale des séances en piscine</a:t>
            </a:r>
          </a:p>
          <a:p>
            <a:pPr marL="0" indent="0">
              <a:spcBef>
                <a:spcPts val="1800"/>
              </a:spcBef>
              <a:spcAft>
                <a:spcPts val="1800"/>
              </a:spcAft>
              <a:buNone/>
            </a:pPr>
            <a:r>
              <a:rPr lang="fr-FR" sz="3200" dirty="0" smtClean="0"/>
              <a:t>La mise en projet des élèves </a:t>
            </a:r>
          </a:p>
          <a:p>
            <a:pPr marL="0" indent="0">
              <a:spcBef>
                <a:spcPts val="1800"/>
              </a:spcBef>
              <a:spcAft>
                <a:spcPts val="1800"/>
              </a:spcAft>
              <a:buNone/>
            </a:pPr>
            <a:r>
              <a:rPr lang="fr-FR" sz="3200" dirty="0" smtClean="0"/>
              <a:t>Le processus d’évaluation des élèves </a:t>
            </a:r>
          </a:p>
          <a:p>
            <a:pPr marL="0" indent="0">
              <a:spcBef>
                <a:spcPts val="1800"/>
              </a:spcBef>
              <a:spcAft>
                <a:spcPts val="1800"/>
              </a:spcAft>
              <a:buNone/>
            </a:pPr>
            <a:r>
              <a:rPr lang="fr-FR" sz="3200" dirty="0" smtClean="0"/>
              <a:t>Le savoir nager </a:t>
            </a:r>
          </a:p>
          <a:p>
            <a:pPr marL="0" indent="0">
              <a:buNone/>
            </a:pPr>
            <a:endParaRPr lang="fr-FR" sz="3200"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8</a:t>
            </a:fld>
            <a:endParaRPr lang="fr-FR"/>
          </a:p>
        </p:txBody>
      </p:sp>
      <p:sp>
        <p:nvSpPr>
          <p:cNvPr id="5" name="Bouton d’action : Suivant 4">
            <a:hlinkClick r:id="rId2" action="ppaction://hlinksldjump" highlightClick="1"/>
          </p:cNvPr>
          <p:cNvSpPr/>
          <p:nvPr/>
        </p:nvSpPr>
        <p:spPr>
          <a:xfrm>
            <a:off x="6787133" y="2947916"/>
            <a:ext cx="586854" cy="34119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Suivant 5">
            <a:hlinkClick r:id="rId3" action="ppaction://hlinksldjump" highlightClick="1"/>
          </p:cNvPr>
          <p:cNvSpPr/>
          <p:nvPr/>
        </p:nvSpPr>
        <p:spPr>
          <a:xfrm>
            <a:off x="8125292" y="3892536"/>
            <a:ext cx="709684" cy="35484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Bouton d’action : Suivant 6">
            <a:hlinkClick r:id="rId4" action="ppaction://hlinksldjump" highlightClick="1"/>
          </p:cNvPr>
          <p:cNvSpPr/>
          <p:nvPr/>
        </p:nvSpPr>
        <p:spPr>
          <a:xfrm>
            <a:off x="4602610" y="4807131"/>
            <a:ext cx="753161" cy="349187"/>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8" name="Group 301"/>
          <p:cNvGrpSpPr>
            <a:grpSpLocks noChangeAspect="1"/>
          </p:cNvGrpSpPr>
          <p:nvPr/>
        </p:nvGrpSpPr>
        <p:grpSpPr>
          <a:xfrm>
            <a:off x="1337791" y="1730972"/>
            <a:ext cx="637718" cy="637718"/>
            <a:chOff x="1382807" y="174388"/>
            <a:chExt cx="3025589" cy="3025588"/>
          </a:xfrm>
        </p:grpSpPr>
        <p:sp>
          <p:nvSpPr>
            <p:cNvPr id="9" name="Rectangle 8"/>
            <p:cNvSpPr/>
            <p:nvPr/>
          </p:nvSpPr>
          <p:spPr>
            <a:xfrm>
              <a:off x="1382807" y="174388"/>
              <a:ext cx="3025588" cy="3025588"/>
            </a:xfrm>
            <a:prstGeom prst="rect">
              <a:avLst/>
            </a:prstGeom>
            <a:solidFill>
              <a:srgbClr val="16A08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0" name="Freeform 303"/>
            <p:cNvSpPr/>
            <p:nvPr/>
          </p:nvSpPr>
          <p:spPr>
            <a:xfrm>
              <a:off x="2501561" y="813320"/>
              <a:ext cx="1906835" cy="2386656"/>
            </a:xfrm>
            <a:custGeom>
              <a:avLst/>
              <a:gdLst>
                <a:gd name="connsiteX0" fmla="*/ 337520 w 1906835"/>
                <a:gd name="connsiteY0" fmla="*/ 0 h 2386656"/>
                <a:gd name="connsiteX1" fmla="*/ 1906835 w 1906835"/>
                <a:gd name="connsiteY1" fmla="*/ 1361328 h 2386656"/>
                <a:gd name="connsiteX2" fmla="*/ 1906835 w 1906835"/>
                <a:gd name="connsiteY2" fmla="*/ 2386656 h 2386656"/>
                <a:gd name="connsiteX3" fmla="*/ 596632 w 1906835"/>
                <a:gd name="connsiteY3" fmla="*/ 2386656 h 2386656"/>
                <a:gd name="connsiteX4" fmla="*/ 0 w 1906835"/>
                <a:gd name="connsiteY4" fmla="*/ 1869098 h 2386656"/>
                <a:gd name="connsiteX5" fmla="*/ 25428 w 1906835"/>
                <a:gd name="connsiteY5" fmla="*/ 1883899 h 2386656"/>
                <a:gd name="connsiteX6" fmla="*/ 70493 w 1906835"/>
                <a:gd name="connsiteY6" fmla="*/ 1891132 h 2386656"/>
                <a:gd name="connsiteX7" fmla="*/ 950286 w 1906835"/>
                <a:gd name="connsiteY7" fmla="*/ 1891132 h 2386656"/>
                <a:gd name="connsiteX8" fmla="*/ 976250 w 1906835"/>
                <a:gd name="connsiteY8" fmla="*/ 1882230 h 2386656"/>
                <a:gd name="connsiteX9" fmla="*/ 994795 w 1906835"/>
                <a:gd name="connsiteY9" fmla="*/ 1853299 h 2386656"/>
                <a:gd name="connsiteX10" fmla="*/ 1005922 w 1906835"/>
                <a:gd name="connsiteY10" fmla="*/ 1802856 h 2386656"/>
                <a:gd name="connsiteX11" fmla="*/ 1009631 w 1906835"/>
                <a:gd name="connsiteY11" fmla="*/ 1727932 h 2386656"/>
                <a:gd name="connsiteX12" fmla="*/ 1005922 w 1906835"/>
                <a:gd name="connsiteY12" fmla="*/ 1653009 h 2386656"/>
                <a:gd name="connsiteX13" fmla="*/ 994795 w 1906835"/>
                <a:gd name="connsiteY13" fmla="*/ 1604049 h 2386656"/>
                <a:gd name="connsiteX14" fmla="*/ 976250 w 1906835"/>
                <a:gd name="connsiteY14" fmla="*/ 1577344 h 2386656"/>
                <a:gd name="connsiteX15" fmla="*/ 950286 w 1906835"/>
                <a:gd name="connsiteY15" fmla="*/ 1569184 h 2386656"/>
                <a:gd name="connsiteX16" fmla="*/ 346448 w 1906835"/>
                <a:gd name="connsiteY16" fmla="*/ 1569184 h 2386656"/>
                <a:gd name="connsiteX17" fmla="*/ 346448 w 1906835"/>
                <a:gd name="connsiteY17" fmla="*/ 24724 h 2386656"/>
                <a:gd name="connsiteX18" fmla="*/ 337520 w 1906835"/>
                <a:gd name="connsiteY18" fmla="*/ 0 h 2386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6835" h="2386656">
                  <a:moveTo>
                    <a:pt x="337520" y="0"/>
                  </a:moveTo>
                  <a:lnTo>
                    <a:pt x="1906835" y="1361328"/>
                  </a:lnTo>
                  <a:lnTo>
                    <a:pt x="1906835" y="2386656"/>
                  </a:lnTo>
                  <a:lnTo>
                    <a:pt x="596632" y="2386656"/>
                  </a:lnTo>
                  <a:lnTo>
                    <a:pt x="0" y="1869098"/>
                  </a:lnTo>
                  <a:lnTo>
                    <a:pt x="25428" y="1883899"/>
                  </a:lnTo>
                  <a:cubicBezTo>
                    <a:pt x="39151" y="1888721"/>
                    <a:pt x="54173" y="1891132"/>
                    <a:pt x="70493" y="1891132"/>
                  </a:cubicBezTo>
                  <a:lnTo>
                    <a:pt x="950286" y="1891132"/>
                  </a:lnTo>
                  <a:cubicBezTo>
                    <a:pt x="960177" y="1891132"/>
                    <a:pt x="968831" y="1888164"/>
                    <a:pt x="976250" y="1882230"/>
                  </a:cubicBezTo>
                  <a:cubicBezTo>
                    <a:pt x="983668" y="1876295"/>
                    <a:pt x="989850" y="1866652"/>
                    <a:pt x="994795" y="1853299"/>
                  </a:cubicBezTo>
                  <a:cubicBezTo>
                    <a:pt x="999740" y="1839946"/>
                    <a:pt x="1003449" y="1823132"/>
                    <a:pt x="1005922" y="1802856"/>
                  </a:cubicBezTo>
                  <a:cubicBezTo>
                    <a:pt x="1008395" y="1782579"/>
                    <a:pt x="1009631" y="1757605"/>
                    <a:pt x="1009631" y="1727932"/>
                  </a:cubicBezTo>
                  <a:cubicBezTo>
                    <a:pt x="1009631" y="1698260"/>
                    <a:pt x="1008395" y="1673285"/>
                    <a:pt x="1005922" y="1653009"/>
                  </a:cubicBezTo>
                  <a:cubicBezTo>
                    <a:pt x="1003449" y="1632733"/>
                    <a:pt x="999740" y="1616413"/>
                    <a:pt x="994795" y="1604049"/>
                  </a:cubicBezTo>
                  <a:cubicBezTo>
                    <a:pt x="989850" y="1591685"/>
                    <a:pt x="983668" y="1582784"/>
                    <a:pt x="976250" y="1577344"/>
                  </a:cubicBezTo>
                  <a:cubicBezTo>
                    <a:pt x="968831" y="1571904"/>
                    <a:pt x="960177" y="1569184"/>
                    <a:pt x="950286" y="1569184"/>
                  </a:cubicBezTo>
                  <a:lnTo>
                    <a:pt x="346448" y="1569184"/>
                  </a:lnTo>
                  <a:lnTo>
                    <a:pt x="346448" y="24724"/>
                  </a:lnTo>
                  <a:lnTo>
                    <a:pt x="337520" y="0"/>
                  </a:lnTo>
                  <a:close/>
                </a:path>
              </a:pathLst>
            </a:custGeom>
            <a:solidFill>
              <a:srgbClr val="000000">
                <a:alpha val="2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1" name="Freeform 304"/>
            <p:cNvSpPr/>
            <p:nvPr/>
          </p:nvSpPr>
          <p:spPr>
            <a:xfrm>
              <a:off x="2456331" y="775732"/>
              <a:ext cx="1054861" cy="1928720"/>
            </a:xfrm>
            <a:custGeom>
              <a:avLst/>
              <a:gdLst/>
              <a:ahLst/>
              <a:cxnLst/>
              <a:rect l="l" t="t" r="r" b="b"/>
              <a:pathLst>
                <a:path w="1054861" h="1928720">
                  <a:moveTo>
                    <a:pt x="195839" y="0"/>
                  </a:moveTo>
                  <a:cubicBezTo>
                    <a:pt x="234414" y="0"/>
                    <a:pt x="266064" y="1484"/>
                    <a:pt x="290792" y="4451"/>
                  </a:cubicBezTo>
                  <a:cubicBezTo>
                    <a:pt x="315519" y="7418"/>
                    <a:pt x="335301" y="11374"/>
                    <a:pt x="350137" y="16320"/>
                  </a:cubicBezTo>
                  <a:cubicBezTo>
                    <a:pt x="364973" y="21265"/>
                    <a:pt x="375606" y="27694"/>
                    <a:pt x="382035" y="35607"/>
                  </a:cubicBezTo>
                  <a:cubicBezTo>
                    <a:pt x="388464" y="43520"/>
                    <a:pt x="391678" y="52422"/>
                    <a:pt x="391678" y="62312"/>
                  </a:cubicBezTo>
                  <a:lnTo>
                    <a:pt x="391678" y="1606772"/>
                  </a:lnTo>
                  <a:lnTo>
                    <a:pt x="995516" y="1606772"/>
                  </a:lnTo>
                  <a:cubicBezTo>
                    <a:pt x="1005407" y="1606772"/>
                    <a:pt x="1014061" y="1609492"/>
                    <a:pt x="1021480" y="1614932"/>
                  </a:cubicBezTo>
                  <a:cubicBezTo>
                    <a:pt x="1028898" y="1620372"/>
                    <a:pt x="1035080" y="1629273"/>
                    <a:pt x="1040025" y="1641637"/>
                  </a:cubicBezTo>
                  <a:cubicBezTo>
                    <a:pt x="1044970" y="1654001"/>
                    <a:pt x="1048679" y="1670321"/>
                    <a:pt x="1051152" y="1690597"/>
                  </a:cubicBezTo>
                  <a:cubicBezTo>
                    <a:pt x="1053625" y="1710873"/>
                    <a:pt x="1054861" y="1735848"/>
                    <a:pt x="1054861" y="1765520"/>
                  </a:cubicBezTo>
                  <a:cubicBezTo>
                    <a:pt x="1054861" y="1795193"/>
                    <a:pt x="1053625" y="1820167"/>
                    <a:pt x="1051152" y="1840444"/>
                  </a:cubicBezTo>
                  <a:cubicBezTo>
                    <a:pt x="1048679" y="1860720"/>
                    <a:pt x="1044970" y="1877534"/>
                    <a:pt x="1040025" y="1890887"/>
                  </a:cubicBezTo>
                  <a:cubicBezTo>
                    <a:pt x="1035080" y="1904240"/>
                    <a:pt x="1028898" y="1913883"/>
                    <a:pt x="1021480" y="1919818"/>
                  </a:cubicBezTo>
                  <a:cubicBezTo>
                    <a:pt x="1014061" y="1925752"/>
                    <a:pt x="1005407" y="1928720"/>
                    <a:pt x="995516" y="1928720"/>
                  </a:cubicBezTo>
                  <a:lnTo>
                    <a:pt x="115723" y="1928720"/>
                  </a:lnTo>
                  <a:cubicBezTo>
                    <a:pt x="83083" y="1928720"/>
                    <a:pt x="55636" y="1919076"/>
                    <a:pt x="33382" y="1899789"/>
                  </a:cubicBezTo>
                  <a:cubicBezTo>
                    <a:pt x="11127" y="1880502"/>
                    <a:pt x="0" y="1849098"/>
                    <a:pt x="0" y="1805578"/>
                  </a:cubicBezTo>
                  <a:lnTo>
                    <a:pt x="0" y="62312"/>
                  </a:lnTo>
                  <a:cubicBezTo>
                    <a:pt x="0" y="52422"/>
                    <a:pt x="3215" y="43520"/>
                    <a:pt x="9644" y="35607"/>
                  </a:cubicBezTo>
                  <a:cubicBezTo>
                    <a:pt x="16073" y="27694"/>
                    <a:pt x="26705" y="21265"/>
                    <a:pt x="41542" y="16320"/>
                  </a:cubicBezTo>
                  <a:cubicBezTo>
                    <a:pt x="56378" y="11374"/>
                    <a:pt x="76407" y="7418"/>
                    <a:pt x="101629" y="4451"/>
                  </a:cubicBezTo>
                  <a:cubicBezTo>
                    <a:pt x="126850" y="1484"/>
                    <a:pt x="158254" y="0"/>
                    <a:pt x="195839"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12" name="Group 301"/>
          <p:cNvGrpSpPr>
            <a:grpSpLocks noChangeAspect="1"/>
          </p:cNvGrpSpPr>
          <p:nvPr/>
        </p:nvGrpSpPr>
        <p:grpSpPr>
          <a:xfrm>
            <a:off x="1333435" y="2667149"/>
            <a:ext cx="637718" cy="637718"/>
            <a:chOff x="1382807" y="174388"/>
            <a:chExt cx="3025589" cy="3025588"/>
          </a:xfrm>
        </p:grpSpPr>
        <p:sp>
          <p:nvSpPr>
            <p:cNvPr id="13" name="Rectangle 12"/>
            <p:cNvSpPr/>
            <p:nvPr/>
          </p:nvSpPr>
          <p:spPr>
            <a:xfrm>
              <a:off x="1382807" y="174388"/>
              <a:ext cx="3025588" cy="3025588"/>
            </a:xfrm>
            <a:prstGeom prst="rect">
              <a:avLst/>
            </a:prstGeom>
            <a:solidFill>
              <a:srgbClr val="16A08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4" name="Freeform 303"/>
            <p:cNvSpPr/>
            <p:nvPr/>
          </p:nvSpPr>
          <p:spPr>
            <a:xfrm>
              <a:off x="2501561" y="813320"/>
              <a:ext cx="1906835" cy="2386656"/>
            </a:xfrm>
            <a:custGeom>
              <a:avLst/>
              <a:gdLst>
                <a:gd name="connsiteX0" fmla="*/ 337520 w 1906835"/>
                <a:gd name="connsiteY0" fmla="*/ 0 h 2386656"/>
                <a:gd name="connsiteX1" fmla="*/ 1906835 w 1906835"/>
                <a:gd name="connsiteY1" fmla="*/ 1361328 h 2386656"/>
                <a:gd name="connsiteX2" fmla="*/ 1906835 w 1906835"/>
                <a:gd name="connsiteY2" fmla="*/ 2386656 h 2386656"/>
                <a:gd name="connsiteX3" fmla="*/ 596632 w 1906835"/>
                <a:gd name="connsiteY3" fmla="*/ 2386656 h 2386656"/>
                <a:gd name="connsiteX4" fmla="*/ 0 w 1906835"/>
                <a:gd name="connsiteY4" fmla="*/ 1869098 h 2386656"/>
                <a:gd name="connsiteX5" fmla="*/ 25428 w 1906835"/>
                <a:gd name="connsiteY5" fmla="*/ 1883899 h 2386656"/>
                <a:gd name="connsiteX6" fmla="*/ 70493 w 1906835"/>
                <a:gd name="connsiteY6" fmla="*/ 1891132 h 2386656"/>
                <a:gd name="connsiteX7" fmla="*/ 950286 w 1906835"/>
                <a:gd name="connsiteY7" fmla="*/ 1891132 h 2386656"/>
                <a:gd name="connsiteX8" fmla="*/ 976250 w 1906835"/>
                <a:gd name="connsiteY8" fmla="*/ 1882230 h 2386656"/>
                <a:gd name="connsiteX9" fmla="*/ 994795 w 1906835"/>
                <a:gd name="connsiteY9" fmla="*/ 1853299 h 2386656"/>
                <a:gd name="connsiteX10" fmla="*/ 1005922 w 1906835"/>
                <a:gd name="connsiteY10" fmla="*/ 1802856 h 2386656"/>
                <a:gd name="connsiteX11" fmla="*/ 1009631 w 1906835"/>
                <a:gd name="connsiteY11" fmla="*/ 1727932 h 2386656"/>
                <a:gd name="connsiteX12" fmla="*/ 1005922 w 1906835"/>
                <a:gd name="connsiteY12" fmla="*/ 1653009 h 2386656"/>
                <a:gd name="connsiteX13" fmla="*/ 994795 w 1906835"/>
                <a:gd name="connsiteY13" fmla="*/ 1604049 h 2386656"/>
                <a:gd name="connsiteX14" fmla="*/ 976250 w 1906835"/>
                <a:gd name="connsiteY14" fmla="*/ 1577344 h 2386656"/>
                <a:gd name="connsiteX15" fmla="*/ 950286 w 1906835"/>
                <a:gd name="connsiteY15" fmla="*/ 1569184 h 2386656"/>
                <a:gd name="connsiteX16" fmla="*/ 346448 w 1906835"/>
                <a:gd name="connsiteY16" fmla="*/ 1569184 h 2386656"/>
                <a:gd name="connsiteX17" fmla="*/ 346448 w 1906835"/>
                <a:gd name="connsiteY17" fmla="*/ 24724 h 2386656"/>
                <a:gd name="connsiteX18" fmla="*/ 337520 w 1906835"/>
                <a:gd name="connsiteY18" fmla="*/ 0 h 2386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6835" h="2386656">
                  <a:moveTo>
                    <a:pt x="337520" y="0"/>
                  </a:moveTo>
                  <a:lnTo>
                    <a:pt x="1906835" y="1361328"/>
                  </a:lnTo>
                  <a:lnTo>
                    <a:pt x="1906835" y="2386656"/>
                  </a:lnTo>
                  <a:lnTo>
                    <a:pt x="596632" y="2386656"/>
                  </a:lnTo>
                  <a:lnTo>
                    <a:pt x="0" y="1869098"/>
                  </a:lnTo>
                  <a:lnTo>
                    <a:pt x="25428" y="1883899"/>
                  </a:lnTo>
                  <a:cubicBezTo>
                    <a:pt x="39151" y="1888721"/>
                    <a:pt x="54173" y="1891132"/>
                    <a:pt x="70493" y="1891132"/>
                  </a:cubicBezTo>
                  <a:lnTo>
                    <a:pt x="950286" y="1891132"/>
                  </a:lnTo>
                  <a:cubicBezTo>
                    <a:pt x="960177" y="1891132"/>
                    <a:pt x="968831" y="1888164"/>
                    <a:pt x="976250" y="1882230"/>
                  </a:cubicBezTo>
                  <a:cubicBezTo>
                    <a:pt x="983668" y="1876295"/>
                    <a:pt x="989850" y="1866652"/>
                    <a:pt x="994795" y="1853299"/>
                  </a:cubicBezTo>
                  <a:cubicBezTo>
                    <a:pt x="999740" y="1839946"/>
                    <a:pt x="1003449" y="1823132"/>
                    <a:pt x="1005922" y="1802856"/>
                  </a:cubicBezTo>
                  <a:cubicBezTo>
                    <a:pt x="1008395" y="1782579"/>
                    <a:pt x="1009631" y="1757605"/>
                    <a:pt x="1009631" y="1727932"/>
                  </a:cubicBezTo>
                  <a:cubicBezTo>
                    <a:pt x="1009631" y="1698260"/>
                    <a:pt x="1008395" y="1673285"/>
                    <a:pt x="1005922" y="1653009"/>
                  </a:cubicBezTo>
                  <a:cubicBezTo>
                    <a:pt x="1003449" y="1632733"/>
                    <a:pt x="999740" y="1616413"/>
                    <a:pt x="994795" y="1604049"/>
                  </a:cubicBezTo>
                  <a:cubicBezTo>
                    <a:pt x="989850" y="1591685"/>
                    <a:pt x="983668" y="1582784"/>
                    <a:pt x="976250" y="1577344"/>
                  </a:cubicBezTo>
                  <a:cubicBezTo>
                    <a:pt x="968831" y="1571904"/>
                    <a:pt x="960177" y="1569184"/>
                    <a:pt x="950286" y="1569184"/>
                  </a:cubicBezTo>
                  <a:lnTo>
                    <a:pt x="346448" y="1569184"/>
                  </a:lnTo>
                  <a:lnTo>
                    <a:pt x="346448" y="24724"/>
                  </a:lnTo>
                  <a:lnTo>
                    <a:pt x="337520" y="0"/>
                  </a:lnTo>
                  <a:close/>
                </a:path>
              </a:pathLst>
            </a:custGeom>
            <a:solidFill>
              <a:srgbClr val="000000">
                <a:alpha val="2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5" name="Freeform 304"/>
            <p:cNvSpPr/>
            <p:nvPr/>
          </p:nvSpPr>
          <p:spPr>
            <a:xfrm>
              <a:off x="2456331" y="775732"/>
              <a:ext cx="1054861" cy="1928720"/>
            </a:xfrm>
            <a:custGeom>
              <a:avLst/>
              <a:gdLst/>
              <a:ahLst/>
              <a:cxnLst/>
              <a:rect l="l" t="t" r="r" b="b"/>
              <a:pathLst>
                <a:path w="1054861" h="1928720">
                  <a:moveTo>
                    <a:pt x="195839" y="0"/>
                  </a:moveTo>
                  <a:cubicBezTo>
                    <a:pt x="234414" y="0"/>
                    <a:pt x="266064" y="1484"/>
                    <a:pt x="290792" y="4451"/>
                  </a:cubicBezTo>
                  <a:cubicBezTo>
                    <a:pt x="315519" y="7418"/>
                    <a:pt x="335301" y="11374"/>
                    <a:pt x="350137" y="16320"/>
                  </a:cubicBezTo>
                  <a:cubicBezTo>
                    <a:pt x="364973" y="21265"/>
                    <a:pt x="375606" y="27694"/>
                    <a:pt x="382035" y="35607"/>
                  </a:cubicBezTo>
                  <a:cubicBezTo>
                    <a:pt x="388464" y="43520"/>
                    <a:pt x="391678" y="52422"/>
                    <a:pt x="391678" y="62312"/>
                  </a:cubicBezTo>
                  <a:lnTo>
                    <a:pt x="391678" y="1606772"/>
                  </a:lnTo>
                  <a:lnTo>
                    <a:pt x="995516" y="1606772"/>
                  </a:lnTo>
                  <a:cubicBezTo>
                    <a:pt x="1005407" y="1606772"/>
                    <a:pt x="1014061" y="1609492"/>
                    <a:pt x="1021480" y="1614932"/>
                  </a:cubicBezTo>
                  <a:cubicBezTo>
                    <a:pt x="1028898" y="1620372"/>
                    <a:pt x="1035080" y="1629273"/>
                    <a:pt x="1040025" y="1641637"/>
                  </a:cubicBezTo>
                  <a:cubicBezTo>
                    <a:pt x="1044970" y="1654001"/>
                    <a:pt x="1048679" y="1670321"/>
                    <a:pt x="1051152" y="1690597"/>
                  </a:cubicBezTo>
                  <a:cubicBezTo>
                    <a:pt x="1053625" y="1710873"/>
                    <a:pt x="1054861" y="1735848"/>
                    <a:pt x="1054861" y="1765520"/>
                  </a:cubicBezTo>
                  <a:cubicBezTo>
                    <a:pt x="1054861" y="1795193"/>
                    <a:pt x="1053625" y="1820167"/>
                    <a:pt x="1051152" y="1840444"/>
                  </a:cubicBezTo>
                  <a:cubicBezTo>
                    <a:pt x="1048679" y="1860720"/>
                    <a:pt x="1044970" y="1877534"/>
                    <a:pt x="1040025" y="1890887"/>
                  </a:cubicBezTo>
                  <a:cubicBezTo>
                    <a:pt x="1035080" y="1904240"/>
                    <a:pt x="1028898" y="1913883"/>
                    <a:pt x="1021480" y="1919818"/>
                  </a:cubicBezTo>
                  <a:cubicBezTo>
                    <a:pt x="1014061" y="1925752"/>
                    <a:pt x="1005407" y="1928720"/>
                    <a:pt x="995516" y="1928720"/>
                  </a:cubicBezTo>
                  <a:lnTo>
                    <a:pt x="115723" y="1928720"/>
                  </a:lnTo>
                  <a:cubicBezTo>
                    <a:pt x="83083" y="1928720"/>
                    <a:pt x="55636" y="1919076"/>
                    <a:pt x="33382" y="1899789"/>
                  </a:cubicBezTo>
                  <a:cubicBezTo>
                    <a:pt x="11127" y="1880502"/>
                    <a:pt x="0" y="1849098"/>
                    <a:pt x="0" y="1805578"/>
                  </a:cubicBezTo>
                  <a:lnTo>
                    <a:pt x="0" y="62312"/>
                  </a:lnTo>
                  <a:cubicBezTo>
                    <a:pt x="0" y="52422"/>
                    <a:pt x="3215" y="43520"/>
                    <a:pt x="9644" y="35607"/>
                  </a:cubicBezTo>
                  <a:cubicBezTo>
                    <a:pt x="16073" y="27694"/>
                    <a:pt x="26705" y="21265"/>
                    <a:pt x="41542" y="16320"/>
                  </a:cubicBezTo>
                  <a:cubicBezTo>
                    <a:pt x="56378" y="11374"/>
                    <a:pt x="76407" y="7418"/>
                    <a:pt x="101629" y="4451"/>
                  </a:cubicBezTo>
                  <a:cubicBezTo>
                    <a:pt x="126850" y="1484"/>
                    <a:pt x="158254" y="0"/>
                    <a:pt x="195839"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16" name="Group 301"/>
          <p:cNvGrpSpPr>
            <a:grpSpLocks noChangeAspect="1"/>
          </p:cNvGrpSpPr>
          <p:nvPr/>
        </p:nvGrpSpPr>
        <p:grpSpPr>
          <a:xfrm>
            <a:off x="1342142" y="3629446"/>
            <a:ext cx="637718" cy="637718"/>
            <a:chOff x="1382807" y="174388"/>
            <a:chExt cx="3025589" cy="3025588"/>
          </a:xfrm>
        </p:grpSpPr>
        <p:sp>
          <p:nvSpPr>
            <p:cNvPr id="17" name="Rectangle 16"/>
            <p:cNvSpPr/>
            <p:nvPr/>
          </p:nvSpPr>
          <p:spPr>
            <a:xfrm>
              <a:off x="1382807" y="174388"/>
              <a:ext cx="3025588" cy="3025588"/>
            </a:xfrm>
            <a:prstGeom prst="rect">
              <a:avLst/>
            </a:prstGeom>
            <a:solidFill>
              <a:srgbClr val="16A08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8" name="Freeform 303"/>
            <p:cNvSpPr/>
            <p:nvPr/>
          </p:nvSpPr>
          <p:spPr>
            <a:xfrm>
              <a:off x="2501561" y="813320"/>
              <a:ext cx="1906835" cy="2386656"/>
            </a:xfrm>
            <a:custGeom>
              <a:avLst/>
              <a:gdLst>
                <a:gd name="connsiteX0" fmla="*/ 337520 w 1906835"/>
                <a:gd name="connsiteY0" fmla="*/ 0 h 2386656"/>
                <a:gd name="connsiteX1" fmla="*/ 1906835 w 1906835"/>
                <a:gd name="connsiteY1" fmla="*/ 1361328 h 2386656"/>
                <a:gd name="connsiteX2" fmla="*/ 1906835 w 1906835"/>
                <a:gd name="connsiteY2" fmla="*/ 2386656 h 2386656"/>
                <a:gd name="connsiteX3" fmla="*/ 596632 w 1906835"/>
                <a:gd name="connsiteY3" fmla="*/ 2386656 h 2386656"/>
                <a:gd name="connsiteX4" fmla="*/ 0 w 1906835"/>
                <a:gd name="connsiteY4" fmla="*/ 1869098 h 2386656"/>
                <a:gd name="connsiteX5" fmla="*/ 25428 w 1906835"/>
                <a:gd name="connsiteY5" fmla="*/ 1883899 h 2386656"/>
                <a:gd name="connsiteX6" fmla="*/ 70493 w 1906835"/>
                <a:gd name="connsiteY6" fmla="*/ 1891132 h 2386656"/>
                <a:gd name="connsiteX7" fmla="*/ 950286 w 1906835"/>
                <a:gd name="connsiteY7" fmla="*/ 1891132 h 2386656"/>
                <a:gd name="connsiteX8" fmla="*/ 976250 w 1906835"/>
                <a:gd name="connsiteY8" fmla="*/ 1882230 h 2386656"/>
                <a:gd name="connsiteX9" fmla="*/ 994795 w 1906835"/>
                <a:gd name="connsiteY9" fmla="*/ 1853299 h 2386656"/>
                <a:gd name="connsiteX10" fmla="*/ 1005922 w 1906835"/>
                <a:gd name="connsiteY10" fmla="*/ 1802856 h 2386656"/>
                <a:gd name="connsiteX11" fmla="*/ 1009631 w 1906835"/>
                <a:gd name="connsiteY11" fmla="*/ 1727932 h 2386656"/>
                <a:gd name="connsiteX12" fmla="*/ 1005922 w 1906835"/>
                <a:gd name="connsiteY12" fmla="*/ 1653009 h 2386656"/>
                <a:gd name="connsiteX13" fmla="*/ 994795 w 1906835"/>
                <a:gd name="connsiteY13" fmla="*/ 1604049 h 2386656"/>
                <a:gd name="connsiteX14" fmla="*/ 976250 w 1906835"/>
                <a:gd name="connsiteY14" fmla="*/ 1577344 h 2386656"/>
                <a:gd name="connsiteX15" fmla="*/ 950286 w 1906835"/>
                <a:gd name="connsiteY15" fmla="*/ 1569184 h 2386656"/>
                <a:gd name="connsiteX16" fmla="*/ 346448 w 1906835"/>
                <a:gd name="connsiteY16" fmla="*/ 1569184 h 2386656"/>
                <a:gd name="connsiteX17" fmla="*/ 346448 w 1906835"/>
                <a:gd name="connsiteY17" fmla="*/ 24724 h 2386656"/>
                <a:gd name="connsiteX18" fmla="*/ 337520 w 1906835"/>
                <a:gd name="connsiteY18" fmla="*/ 0 h 2386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6835" h="2386656">
                  <a:moveTo>
                    <a:pt x="337520" y="0"/>
                  </a:moveTo>
                  <a:lnTo>
                    <a:pt x="1906835" y="1361328"/>
                  </a:lnTo>
                  <a:lnTo>
                    <a:pt x="1906835" y="2386656"/>
                  </a:lnTo>
                  <a:lnTo>
                    <a:pt x="596632" y="2386656"/>
                  </a:lnTo>
                  <a:lnTo>
                    <a:pt x="0" y="1869098"/>
                  </a:lnTo>
                  <a:lnTo>
                    <a:pt x="25428" y="1883899"/>
                  </a:lnTo>
                  <a:cubicBezTo>
                    <a:pt x="39151" y="1888721"/>
                    <a:pt x="54173" y="1891132"/>
                    <a:pt x="70493" y="1891132"/>
                  </a:cubicBezTo>
                  <a:lnTo>
                    <a:pt x="950286" y="1891132"/>
                  </a:lnTo>
                  <a:cubicBezTo>
                    <a:pt x="960177" y="1891132"/>
                    <a:pt x="968831" y="1888164"/>
                    <a:pt x="976250" y="1882230"/>
                  </a:cubicBezTo>
                  <a:cubicBezTo>
                    <a:pt x="983668" y="1876295"/>
                    <a:pt x="989850" y="1866652"/>
                    <a:pt x="994795" y="1853299"/>
                  </a:cubicBezTo>
                  <a:cubicBezTo>
                    <a:pt x="999740" y="1839946"/>
                    <a:pt x="1003449" y="1823132"/>
                    <a:pt x="1005922" y="1802856"/>
                  </a:cubicBezTo>
                  <a:cubicBezTo>
                    <a:pt x="1008395" y="1782579"/>
                    <a:pt x="1009631" y="1757605"/>
                    <a:pt x="1009631" y="1727932"/>
                  </a:cubicBezTo>
                  <a:cubicBezTo>
                    <a:pt x="1009631" y="1698260"/>
                    <a:pt x="1008395" y="1673285"/>
                    <a:pt x="1005922" y="1653009"/>
                  </a:cubicBezTo>
                  <a:cubicBezTo>
                    <a:pt x="1003449" y="1632733"/>
                    <a:pt x="999740" y="1616413"/>
                    <a:pt x="994795" y="1604049"/>
                  </a:cubicBezTo>
                  <a:cubicBezTo>
                    <a:pt x="989850" y="1591685"/>
                    <a:pt x="983668" y="1582784"/>
                    <a:pt x="976250" y="1577344"/>
                  </a:cubicBezTo>
                  <a:cubicBezTo>
                    <a:pt x="968831" y="1571904"/>
                    <a:pt x="960177" y="1569184"/>
                    <a:pt x="950286" y="1569184"/>
                  </a:cubicBezTo>
                  <a:lnTo>
                    <a:pt x="346448" y="1569184"/>
                  </a:lnTo>
                  <a:lnTo>
                    <a:pt x="346448" y="24724"/>
                  </a:lnTo>
                  <a:lnTo>
                    <a:pt x="337520" y="0"/>
                  </a:lnTo>
                  <a:close/>
                </a:path>
              </a:pathLst>
            </a:custGeom>
            <a:solidFill>
              <a:srgbClr val="000000">
                <a:alpha val="2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9" name="Freeform 304"/>
            <p:cNvSpPr/>
            <p:nvPr/>
          </p:nvSpPr>
          <p:spPr>
            <a:xfrm>
              <a:off x="2456331" y="775732"/>
              <a:ext cx="1054861" cy="1928720"/>
            </a:xfrm>
            <a:custGeom>
              <a:avLst/>
              <a:gdLst/>
              <a:ahLst/>
              <a:cxnLst/>
              <a:rect l="l" t="t" r="r" b="b"/>
              <a:pathLst>
                <a:path w="1054861" h="1928720">
                  <a:moveTo>
                    <a:pt x="195839" y="0"/>
                  </a:moveTo>
                  <a:cubicBezTo>
                    <a:pt x="234414" y="0"/>
                    <a:pt x="266064" y="1484"/>
                    <a:pt x="290792" y="4451"/>
                  </a:cubicBezTo>
                  <a:cubicBezTo>
                    <a:pt x="315519" y="7418"/>
                    <a:pt x="335301" y="11374"/>
                    <a:pt x="350137" y="16320"/>
                  </a:cubicBezTo>
                  <a:cubicBezTo>
                    <a:pt x="364973" y="21265"/>
                    <a:pt x="375606" y="27694"/>
                    <a:pt x="382035" y="35607"/>
                  </a:cubicBezTo>
                  <a:cubicBezTo>
                    <a:pt x="388464" y="43520"/>
                    <a:pt x="391678" y="52422"/>
                    <a:pt x="391678" y="62312"/>
                  </a:cubicBezTo>
                  <a:lnTo>
                    <a:pt x="391678" y="1606772"/>
                  </a:lnTo>
                  <a:lnTo>
                    <a:pt x="995516" y="1606772"/>
                  </a:lnTo>
                  <a:cubicBezTo>
                    <a:pt x="1005407" y="1606772"/>
                    <a:pt x="1014061" y="1609492"/>
                    <a:pt x="1021480" y="1614932"/>
                  </a:cubicBezTo>
                  <a:cubicBezTo>
                    <a:pt x="1028898" y="1620372"/>
                    <a:pt x="1035080" y="1629273"/>
                    <a:pt x="1040025" y="1641637"/>
                  </a:cubicBezTo>
                  <a:cubicBezTo>
                    <a:pt x="1044970" y="1654001"/>
                    <a:pt x="1048679" y="1670321"/>
                    <a:pt x="1051152" y="1690597"/>
                  </a:cubicBezTo>
                  <a:cubicBezTo>
                    <a:pt x="1053625" y="1710873"/>
                    <a:pt x="1054861" y="1735848"/>
                    <a:pt x="1054861" y="1765520"/>
                  </a:cubicBezTo>
                  <a:cubicBezTo>
                    <a:pt x="1054861" y="1795193"/>
                    <a:pt x="1053625" y="1820167"/>
                    <a:pt x="1051152" y="1840444"/>
                  </a:cubicBezTo>
                  <a:cubicBezTo>
                    <a:pt x="1048679" y="1860720"/>
                    <a:pt x="1044970" y="1877534"/>
                    <a:pt x="1040025" y="1890887"/>
                  </a:cubicBezTo>
                  <a:cubicBezTo>
                    <a:pt x="1035080" y="1904240"/>
                    <a:pt x="1028898" y="1913883"/>
                    <a:pt x="1021480" y="1919818"/>
                  </a:cubicBezTo>
                  <a:cubicBezTo>
                    <a:pt x="1014061" y="1925752"/>
                    <a:pt x="1005407" y="1928720"/>
                    <a:pt x="995516" y="1928720"/>
                  </a:cubicBezTo>
                  <a:lnTo>
                    <a:pt x="115723" y="1928720"/>
                  </a:lnTo>
                  <a:cubicBezTo>
                    <a:pt x="83083" y="1928720"/>
                    <a:pt x="55636" y="1919076"/>
                    <a:pt x="33382" y="1899789"/>
                  </a:cubicBezTo>
                  <a:cubicBezTo>
                    <a:pt x="11127" y="1880502"/>
                    <a:pt x="0" y="1849098"/>
                    <a:pt x="0" y="1805578"/>
                  </a:cubicBezTo>
                  <a:lnTo>
                    <a:pt x="0" y="62312"/>
                  </a:lnTo>
                  <a:cubicBezTo>
                    <a:pt x="0" y="52422"/>
                    <a:pt x="3215" y="43520"/>
                    <a:pt x="9644" y="35607"/>
                  </a:cubicBezTo>
                  <a:cubicBezTo>
                    <a:pt x="16073" y="27694"/>
                    <a:pt x="26705" y="21265"/>
                    <a:pt x="41542" y="16320"/>
                  </a:cubicBezTo>
                  <a:cubicBezTo>
                    <a:pt x="56378" y="11374"/>
                    <a:pt x="76407" y="7418"/>
                    <a:pt x="101629" y="4451"/>
                  </a:cubicBezTo>
                  <a:cubicBezTo>
                    <a:pt x="126850" y="1484"/>
                    <a:pt x="158254" y="0"/>
                    <a:pt x="195839"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20" name="Group 301"/>
          <p:cNvGrpSpPr>
            <a:grpSpLocks noChangeAspect="1"/>
          </p:cNvGrpSpPr>
          <p:nvPr/>
        </p:nvGrpSpPr>
        <p:grpSpPr>
          <a:xfrm>
            <a:off x="1350849" y="4591743"/>
            <a:ext cx="637718" cy="637718"/>
            <a:chOff x="1382807" y="174388"/>
            <a:chExt cx="3025589" cy="3025588"/>
          </a:xfrm>
        </p:grpSpPr>
        <p:sp>
          <p:nvSpPr>
            <p:cNvPr id="21" name="Rectangle 20"/>
            <p:cNvSpPr/>
            <p:nvPr/>
          </p:nvSpPr>
          <p:spPr>
            <a:xfrm>
              <a:off x="1382807" y="174388"/>
              <a:ext cx="3025588" cy="3025588"/>
            </a:xfrm>
            <a:prstGeom prst="rect">
              <a:avLst/>
            </a:prstGeom>
            <a:solidFill>
              <a:srgbClr val="16A08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22" name="Freeform 303"/>
            <p:cNvSpPr/>
            <p:nvPr/>
          </p:nvSpPr>
          <p:spPr>
            <a:xfrm>
              <a:off x="2501561" y="813320"/>
              <a:ext cx="1906835" cy="2386656"/>
            </a:xfrm>
            <a:custGeom>
              <a:avLst/>
              <a:gdLst>
                <a:gd name="connsiteX0" fmla="*/ 337520 w 1906835"/>
                <a:gd name="connsiteY0" fmla="*/ 0 h 2386656"/>
                <a:gd name="connsiteX1" fmla="*/ 1906835 w 1906835"/>
                <a:gd name="connsiteY1" fmla="*/ 1361328 h 2386656"/>
                <a:gd name="connsiteX2" fmla="*/ 1906835 w 1906835"/>
                <a:gd name="connsiteY2" fmla="*/ 2386656 h 2386656"/>
                <a:gd name="connsiteX3" fmla="*/ 596632 w 1906835"/>
                <a:gd name="connsiteY3" fmla="*/ 2386656 h 2386656"/>
                <a:gd name="connsiteX4" fmla="*/ 0 w 1906835"/>
                <a:gd name="connsiteY4" fmla="*/ 1869098 h 2386656"/>
                <a:gd name="connsiteX5" fmla="*/ 25428 w 1906835"/>
                <a:gd name="connsiteY5" fmla="*/ 1883899 h 2386656"/>
                <a:gd name="connsiteX6" fmla="*/ 70493 w 1906835"/>
                <a:gd name="connsiteY6" fmla="*/ 1891132 h 2386656"/>
                <a:gd name="connsiteX7" fmla="*/ 950286 w 1906835"/>
                <a:gd name="connsiteY7" fmla="*/ 1891132 h 2386656"/>
                <a:gd name="connsiteX8" fmla="*/ 976250 w 1906835"/>
                <a:gd name="connsiteY8" fmla="*/ 1882230 h 2386656"/>
                <a:gd name="connsiteX9" fmla="*/ 994795 w 1906835"/>
                <a:gd name="connsiteY9" fmla="*/ 1853299 h 2386656"/>
                <a:gd name="connsiteX10" fmla="*/ 1005922 w 1906835"/>
                <a:gd name="connsiteY10" fmla="*/ 1802856 h 2386656"/>
                <a:gd name="connsiteX11" fmla="*/ 1009631 w 1906835"/>
                <a:gd name="connsiteY11" fmla="*/ 1727932 h 2386656"/>
                <a:gd name="connsiteX12" fmla="*/ 1005922 w 1906835"/>
                <a:gd name="connsiteY12" fmla="*/ 1653009 h 2386656"/>
                <a:gd name="connsiteX13" fmla="*/ 994795 w 1906835"/>
                <a:gd name="connsiteY13" fmla="*/ 1604049 h 2386656"/>
                <a:gd name="connsiteX14" fmla="*/ 976250 w 1906835"/>
                <a:gd name="connsiteY14" fmla="*/ 1577344 h 2386656"/>
                <a:gd name="connsiteX15" fmla="*/ 950286 w 1906835"/>
                <a:gd name="connsiteY15" fmla="*/ 1569184 h 2386656"/>
                <a:gd name="connsiteX16" fmla="*/ 346448 w 1906835"/>
                <a:gd name="connsiteY16" fmla="*/ 1569184 h 2386656"/>
                <a:gd name="connsiteX17" fmla="*/ 346448 w 1906835"/>
                <a:gd name="connsiteY17" fmla="*/ 24724 h 2386656"/>
                <a:gd name="connsiteX18" fmla="*/ 337520 w 1906835"/>
                <a:gd name="connsiteY18" fmla="*/ 0 h 2386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6835" h="2386656">
                  <a:moveTo>
                    <a:pt x="337520" y="0"/>
                  </a:moveTo>
                  <a:lnTo>
                    <a:pt x="1906835" y="1361328"/>
                  </a:lnTo>
                  <a:lnTo>
                    <a:pt x="1906835" y="2386656"/>
                  </a:lnTo>
                  <a:lnTo>
                    <a:pt x="596632" y="2386656"/>
                  </a:lnTo>
                  <a:lnTo>
                    <a:pt x="0" y="1869098"/>
                  </a:lnTo>
                  <a:lnTo>
                    <a:pt x="25428" y="1883899"/>
                  </a:lnTo>
                  <a:cubicBezTo>
                    <a:pt x="39151" y="1888721"/>
                    <a:pt x="54173" y="1891132"/>
                    <a:pt x="70493" y="1891132"/>
                  </a:cubicBezTo>
                  <a:lnTo>
                    <a:pt x="950286" y="1891132"/>
                  </a:lnTo>
                  <a:cubicBezTo>
                    <a:pt x="960177" y="1891132"/>
                    <a:pt x="968831" y="1888164"/>
                    <a:pt x="976250" y="1882230"/>
                  </a:cubicBezTo>
                  <a:cubicBezTo>
                    <a:pt x="983668" y="1876295"/>
                    <a:pt x="989850" y="1866652"/>
                    <a:pt x="994795" y="1853299"/>
                  </a:cubicBezTo>
                  <a:cubicBezTo>
                    <a:pt x="999740" y="1839946"/>
                    <a:pt x="1003449" y="1823132"/>
                    <a:pt x="1005922" y="1802856"/>
                  </a:cubicBezTo>
                  <a:cubicBezTo>
                    <a:pt x="1008395" y="1782579"/>
                    <a:pt x="1009631" y="1757605"/>
                    <a:pt x="1009631" y="1727932"/>
                  </a:cubicBezTo>
                  <a:cubicBezTo>
                    <a:pt x="1009631" y="1698260"/>
                    <a:pt x="1008395" y="1673285"/>
                    <a:pt x="1005922" y="1653009"/>
                  </a:cubicBezTo>
                  <a:cubicBezTo>
                    <a:pt x="1003449" y="1632733"/>
                    <a:pt x="999740" y="1616413"/>
                    <a:pt x="994795" y="1604049"/>
                  </a:cubicBezTo>
                  <a:cubicBezTo>
                    <a:pt x="989850" y="1591685"/>
                    <a:pt x="983668" y="1582784"/>
                    <a:pt x="976250" y="1577344"/>
                  </a:cubicBezTo>
                  <a:cubicBezTo>
                    <a:pt x="968831" y="1571904"/>
                    <a:pt x="960177" y="1569184"/>
                    <a:pt x="950286" y="1569184"/>
                  </a:cubicBezTo>
                  <a:lnTo>
                    <a:pt x="346448" y="1569184"/>
                  </a:lnTo>
                  <a:lnTo>
                    <a:pt x="346448" y="24724"/>
                  </a:lnTo>
                  <a:lnTo>
                    <a:pt x="337520" y="0"/>
                  </a:lnTo>
                  <a:close/>
                </a:path>
              </a:pathLst>
            </a:custGeom>
            <a:solidFill>
              <a:srgbClr val="000000">
                <a:alpha val="2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23" name="Freeform 304"/>
            <p:cNvSpPr/>
            <p:nvPr/>
          </p:nvSpPr>
          <p:spPr>
            <a:xfrm>
              <a:off x="2456331" y="775732"/>
              <a:ext cx="1054861" cy="1928720"/>
            </a:xfrm>
            <a:custGeom>
              <a:avLst/>
              <a:gdLst/>
              <a:ahLst/>
              <a:cxnLst/>
              <a:rect l="l" t="t" r="r" b="b"/>
              <a:pathLst>
                <a:path w="1054861" h="1928720">
                  <a:moveTo>
                    <a:pt x="195839" y="0"/>
                  </a:moveTo>
                  <a:cubicBezTo>
                    <a:pt x="234414" y="0"/>
                    <a:pt x="266064" y="1484"/>
                    <a:pt x="290792" y="4451"/>
                  </a:cubicBezTo>
                  <a:cubicBezTo>
                    <a:pt x="315519" y="7418"/>
                    <a:pt x="335301" y="11374"/>
                    <a:pt x="350137" y="16320"/>
                  </a:cubicBezTo>
                  <a:cubicBezTo>
                    <a:pt x="364973" y="21265"/>
                    <a:pt x="375606" y="27694"/>
                    <a:pt x="382035" y="35607"/>
                  </a:cubicBezTo>
                  <a:cubicBezTo>
                    <a:pt x="388464" y="43520"/>
                    <a:pt x="391678" y="52422"/>
                    <a:pt x="391678" y="62312"/>
                  </a:cubicBezTo>
                  <a:lnTo>
                    <a:pt x="391678" y="1606772"/>
                  </a:lnTo>
                  <a:lnTo>
                    <a:pt x="995516" y="1606772"/>
                  </a:lnTo>
                  <a:cubicBezTo>
                    <a:pt x="1005407" y="1606772"/>
                    <a:pt x="1014061" y="1609492"/>
                    <a:pt x="1021480" y="1614932"/>
                  </a:cubicBezTo>
                  <a:cubicBezTo>
                    <a:pt x="1028898" y="1620372"/>
                    <a:pt x="1035080" y="1629273"/>
                    <a:pt x="1040025" y="1641637"/>
                  </a:cubicBezTo>
                  <a:cubicBezTo>
                    <a:pt x="1044970" y="1654001"/>
                    <a:pt x="1048679" y="1670321"/>
                    <a:pt x="1051152" y="1690597"/>
                  </a:cubicBezTo>
                  <a:cubicBezTo>
                    <a:pt x="1053625" y="1710873"/>
                    <a:pt x="1054861" y="1735848"/>
                    <a:pt x="1054861" y="1765520"/>
                  </a:cubicBezTo>
                  <a:cubicBezTo>
                    <a:pt x="1054861" y="1795193"/>
                    <a:pt x="1053625" y="1820167"/>
                    <a:pt x="1051152" y="1840444"/>
                  </a:cubicBezTo>
                  <a:cubicBezTo>
                    <a:pt x="1048679" y="1860720"/>
                    <a:pt x="1044970" y="1877534"/>
                    <a:pt x="1040025" y="1890887"/>
                  </a:cubicBezTo>
                  <a:cubicBezTo>
                    <a:pt x="1035080" y="1904240"/>
                    <a:pt x="1028898" y="1913883"/>
                    <a:pt x="1021480" y="1919818"/>
                  </a:cubicBezTo>
                  <a:cubicBezTo>
                    <a:pt x="1014061" y="1925752"/>
                    <a:pt x="1005407" y="1928720"/>
                    <a:pt x="995516" y="1928720"/>
                  </a:cubicBezTo>
                  <a:lnTo>
                    <a:pt x="115723" y="1928720"/>
                  </a:lnTo>
                  <a:cubicBezTo>
                    <a:pt x="83083" y="1928720"/>
                    <a:pt x="55636" y="1919076"/>
                    <a:pt x="33382" y="1899789"/>
                  </a:cubicBezTo>
                  <a:cubicBezTo>
                    <a:pt x="11127" y="1880502"/>
                    <a:pt x="0" y="1849098"/>
                    <a:pt x="0" y="1805578"/>
                  </a:cubicBezTo>
                  <a:lnTo>
                    <a:pt x="0" y="62312"/>
                  </a:lnTo>
                  <a:cubicBezTo>
                    <a:pt x="0" y="52422"/>
                    <a:pt x="3215" y="43520"/>
                    <a:pt x="9644" y="35607"/>
                  </a:cubicBezTo>
                  <a:cubicBezTo>
                    <a:pt x="16073" y="27694"/>
                    <a:pt x="26705" y="21265"/>
                    <a:pt x="41542" y="16320"/>
                  </a:cubicBezTo>
                  <a:cubicBezTo>
                    <a:pt x="56378" y="11374"/>
                    <a:pt x="76407" y="7418"/>
                    <a:pt x="101629" y="4451"/>
                  </a:cubicBezTo>
                  <a:cubicBezTo>
                    <a:pt x="126850" y="1484"/>
                    <a:pt x="158254" y="0"/>
                    <a:pt x="195839"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546715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66726" y="0"/>
            <a:ext cx="10390010" cy="911180"/>
          </a:xfrm>
        </p:spPr>
        <p:txBody>
          <a:bodyPr/>
          <a:lstStyle/>
          <a:p>
            <a:r>
              <a:rPr lang="fr-FR" dirty="0" smtClean="0"/>
              <a:t>La sécurité des élèves, un enjeu fondamental</a:t>
            </a:r>
            <a:endParaRPr lang="fr-FR" dirty="0"/>
          </a:p>
        </p:txBody>
      </p:sp>
      <p:sp>
        <p:nvSpPr>
          <p:cNvPr id="4" name="Espace réservé du numéro de diapositive 3"/>
          <p:cNvSpPr>
            <a:spLocks noGrp="1"/>
          </p:cNvSpPr>
          <p:nvPr>
            <p:ph type="sldNum" sz="quarter" idx="12"/>
          </p:nvPr>
        </p:nvSpPr>
        <p:spPr/>
        <p:txBody>
          <a:bodyPr/>
          <a:lstStyle/>
          <a:p>
            <a:fld id="{91C5BAAB-ADE1-44A7-AFE0-DCF6E608AA05}" type="slidenum">
              <a:rPr lang="fr-FR" smtClean="0"/>
              <a:t>9</a:t>
            </a:fld>
            <a:endParaRPr lang="fr-FR"/>
          </a:p>
        </p:txBody>
      </p:sp>
      <p:graphicFrame>
        <p:nvGraphicFramePr>
          <p:cNvPr id="8" name="Diagramme 7"/>
          <p:cNvGraphicFramePr/>
          <p:nvPr>
            <p:extLst>
              <p:ext uri="{D42A27DB-BD31-4B8C-83A1-F6EECF244321}">
                <p14:modId xmlns:p14="http://schemas.microsoft.com/office/powerpoint/2010/main" val="2745140913"/>
              </p:ext>
            </p:extLst>
          </p:nvPr>
        </p:nvGraphicFramePr>
        <p:xfrm>
          <a:off x="1899139" y="719666"/>
          <a:ext cx="8757138" cy="6092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8641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TM03457496[[fn=Parallaxe]]</Template>
  <TotalTime>2948</TotalTime>
  <Words>2053</Words>
  <Application>Microsoft Office PowerPoint</Application>
  <PresentationFormat>Grand écran</PresentationFormat>
  <Paragraphs>293</Paragraphs>
  <Slides>26</Slides>
  <Notes>2</Notes>
  <HiddenSlides>7</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26</vt:i4>
      </vt:variant>
    </vt:vector>
  </HeadingPairs>
  <TitlesOfParts>
    <vt:vector size="34" baseType="lpstr">
      <vt:lpstr>Arial</vt:lpstr>
      <vt:lpstr>Arial Rounded MT Bold</vt:lpstr>
      <vt:lpstr>Calibri</vt:lpstr>
      <vt:lpstr>Calibri Light</vt:lpstr>
      <vt:lpstr>Corbel</vt:lpstr>
      <vt:lpstr>Garamond</vt:lpstr>
      <vt:lpstr>Times New Roman</vt:lpstr>
      <vt:lpstr>Parallaxe</vt:lpstr>
      <vt:lpstr>La note de service du 13 février 2019 et autres points importants</vt:lpstr>
      <vt:lpstr>Inscrite dans une très ancienne filiation</vt:lpstr>
      <vt:lpstr>Qui met en œuvre une obligation réglementaire</vt:lpstr>
      <vt:lpstr>L’architecture de cette note de service</vt:lpstr>
      <vt:lpstr>Un document pédagogique annexé</vt:lpstr>
      <vt:lpstr>Le projet pédagogique de natation</vt:lpstr>
      <vt:lpstr>Le projet pédagogique de natation</vt:lpstr>
      <vt:lpstr>Quelques points portés au débat……</vt:lpstr>
      <vt:lpstr>La sécurité des élèves, un enjeu fondamental</vt:lpstr>
      <vt:lpstr>La sécurité</vt:lpstr>
      <vt:lpstr>La surveillance </vt:lpstr>
      <vt:lpstr>Sans oublier le versant actif de la sécurité</vt:lpstr>
      <vt:lpstr>La mise en projet de l’élève</vt:lpstr>
      <vt:lpstr>La mise en projet de l’élève:  un contenu d’enseignement de nos projets de natation</vt:lpstr>
      <vt:lpstr>La « démarche de projet » pour l’élève</vt:lpstr>
      <vt:lpstr>Démarche de projet </vt:lpstr>
      <vt:lpstr>Présentation PowerPoint</vt:lpstr>
      <vt:lpstr>Pour des bénéfices fondamentaux</vt:lpstr>
      <vt:lpstr>Une évaluation au service des élèves</vt:lpstr>
      <vt:lpstr>Une évaluation au service des élèves</vt:lpstr>
      <vt:lpstr>Le savoir nager (arrêté du 9 juillet 2015)</vt:lpstr>
      <vt:lpstr>Pour le cycle 3 : natation dans les champs d’apprentissage n° 1 et 2</vt:lpstr>
      <vt:lpstr>Présentation PowerPoint</vt:lpstr>
      <vt:lpstr>La différence Test / Bilan</vt:lpstr>
      <vt:lpstr>Un savoir nager dans toutes ses dimensions</vt:lpstr>
      <vt:lpstr>Conclusion</vt:lpstr>
    </vt:vector>
  </TitlesOfParts>
  <Company>ACADEMIE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note de service du 13 février 2019</dc:title>
  <dc:creator>lbonnet3</dc:creator>
  <cp:lastModifiedBy>lbonnet3</cp:lastModifiedBy>
  <cp:revision>140</cp:revision>
  <dcterms:created xsi:type="dcterms:W3CDTF">2019-03-11T07:49:55Z</dcterms:created>
  <dcterms:modified xsi:type="dcterms:W3CDTF">2019-07-01T07:23:21Z</dcterms:modified>
</cp:coreProperties>
</file>