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311" r:id="rId2"/>
    <p:sldId id="312" r:id="rId3"/>
    <p:sldId id="288" r:id="rId4"/>
    <p:sldId id="257" r:id="rId5"/>
    <p:sldId id="267" r:id="rId6"/>
    <p:sldId id="275" r:id="rId7"/>
    <p:sldId id="290" r:id="rId8"/>
    <p:sldId id="301" r:id="rId9"/>
    <p:sldId id="270" r:id="rId10"/>
    <p:sldId id="271" r:id="rId11"/>
    <p:sldId id="289" r:id="rId12"/>
    <p:sldId id="302" r:id="rId13"/>
    <p:sldId id="268" r:id="rId14"/>
    <p:sldId id="269" r:id="rId15"/>
    <p:sldId id="258" r:id="rId16"/>
    <p:sldId id="264" r:id="rId17"/>
    <p:sldId id="276" r:id="rId18"/>
    <p:sldId id="284" r:id="rId19"/>
    <p:sldId id="285" r:id="rId20"/>
    <p:sldId id="286" r:id="rId21"/>
    <p:sldId id="294" r:id="rId22"/>
    <p:sldId id="319" r:id="rId23"/>
    <p:sldId id="263" r:id="rId24"/>
    <p:sldId id="280" r:id="rId25"/>
    <p:sldId id="283" r:id="rId26"/>
    <p:sldId id="281" r:id="rId27"/>
    <p:sldId id="282" r:id="rId28"/>
    <p:sldId id="313" r:id="rId29"/>
    <p:sldId id="314" r:id="rId30"/>
    <p:sldId id="315" r:id="rId31"/>
    <p:sldId id="316" r:id="rId32"/>
    <p:sldId id="320" r:id="rId33"/>
    <p:sldId id="266" r:id="rId34"/>
    <p:sldId id="272" r:id="rId35"/>
    <p:sldId id="303" r:id="rId36"/>
    <p:sldId id="304" r:id="rId37"/>
    <p:sldId id="318" r:id="rId38"/>
    <p:sldId id="291" r:id="rId39"/>
    <p:sldId id="298" r:id="rId40"/>
    <p:sldId id="310" r:id="rId41"/>
    <p:sldId id="305" r:id="rId42"/>
    <p:sldId id="306" r:id="rId43"/>
    <p:sldId id="307" r:id="rId44"/>
    <p:sldId id="308" r:id="rId45"/>
    <p:sldId id="299" r:id="rId46"/>
    <p:sldId id="292" r:id="rId47"/>
    <p:sldId id="296" r:id="rId48"/>
    <p:sldId id="297" r:id="rId49"/>
    <p:sldId id="295" r:id="rId5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C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00537C-40E1-49EB-8A67-560E3B08D4C5}" v="5" dt="2023-03-05T17:00:07.4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4660"/>
  </p:normalViewPr>
  <p:slideViewPr>
    <p:cSldViewPr snapToGrid="0">
      <p:cViewPr varScale="1">
        <p:scale>
          <a:sx n="73" d="100"/>
          <a:sy n="73" d="100"/>
        </p:scale>
        <p:origin x="612" y="72"/>
      </p:cViewPr>
      <p:guideLst/>
    </p:cSldViewPr>
  </p:slid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_rels/data7.xml.rels><?xml version="1.0" encoding="UTF-8" standalone="yes"?>
<Relationships xmlns="http://schemas.openxmlformats.org/package/2006/relationships"><Relationship Id="rId8" Type="http://schemas.openxmlformats.org/officeDocument/2006/relationships/hyperlink" Target="Outil%20de%20recueil%20r&#233;ussite%20ASNS%20.ods" TargetMode="External"/><Relationship Id="rId3" Type="http://schemas.openxmlformats.org/officeDocument/2006/relationships/hyperlink" Target="Une%20progressivite%20dans%20la%20difficulte%20des%205%20actions%20-%20Copie.docx" TargetMode="External"/><Relationship Id="rId7" Type="http://schemas.openxmlformats.org/officeDocument/2006/relationships/hyperlink" Target="Outil%20de%20recueil%20r&#233;ussite%20ASNS%20.xlsx" TargetMode="External"/><Relationship Id="rId2" Type="http://schemas.openxmlformats.org/officeDocument/2006/relationships/hyperlink" Target="Feuille%20de%20positionnement%20ELEVE.pdf" TargetMode="External"/><Relationship Id="rId1" Type="http://schemas.openxmlformats.org/officeDocument/2006/relationships/hyperlink" Target="Fiche%20projet%20&#233;l&#232;ve.docx" TargetMode="External"/><Relationship Id="rId6" Type="http://schemas.openxmlformats.org/officeDocument/2006/relationships/hyperlink" Target="Outil%20de%20recueil%20r&#233;ussite%20AA%20-%20Copie.xlsx" TargetMode="External"/><Relationship Id="rId5" Type="http://schemas.openxmlformats.org/officeDocument/2006/relationships/hyperlink" Target="Fiche%20encadrants%20natation%20paliers%20AA.xlsx" TargetMode="External"/><Relationship Id="rId10" Type="http://schemas.openxmlformats.org/officeDocument/2006/relationships/image" Target="../media/image29.png"/><Relationship Id="rId4" Type="http://schemas.openxmlformats.org/officeDocument/2006/relationships/hyperlink" Target="Fiche%20rep&#232;re%20PE.pdf" TargetMode="External"/><Relationship Id="rId9" Type="http://schemas.openxmlformats.org/officeDocument/2006/relationships/image" Target="../media/image28.png"/></Relationships>
</file>

<file path=ppt/diagrams/_rels/drawing7.xml.rels><?xml version="1.0" encoding="UTF-8" standalone="yes"?>
<Relationships xmlns="http://schemas.openxmlformats.org/package/2006/relationships"><Relationship Id="rId8" Type="http://schemas.openxmlformats.org/officeDocument/2006/relationships/hyperlink" Target="Outil%20de%20recueil%20r&#233;ussite%20ASNS%20.xlsx" TargetMode="External"/><Relationship Id="rId3" Type="http://schemas.openxmlformats.org/officeDocument/2006/relationships/hyperlink" Target="Une%20progressivite%20dans%20la%20difficulte%20des%205%20actions%20-%20Copie.docx" TargetMode="External"/><Relationship Id="rId7" Type="http://schemas.openxmlformats.org/officeDocument/2006/relationships/image" Target="../media/image28.png"/><Relationship Id="rId2" Type="http://schemas.openxmlformats.org/officeDocument/2006/relationships/hyperlink" Target="Feuille%20de%20positionnement%20ELEVE.pdf" TargetMode="External"/><Relationship Id="rId1" Type="http://schemas.openxmlformats.org/officeDocument/2006/relationships/hyperlink" Target="Fiche%20projet%20&#233;l&#232;ve.docx" TargetMode="External"/><Relationship Id="rId6" Type="http://schemas.openxmlformats.org/officeDocument/2006/relationships/hyperlink" Target="Outil%20de%20recueil%20r&#233;ussite%20AA%20-%20Copie.xlsx" TargetMode="External"/><Relationship Id="rId5" Type="http://schemas.openxmlformats.org/officeDocument/2006/relationships/hyperlink" Target="Fiche%20encadrants%20natation%20paliers%20AA.xlsx" TargetMode="External"/><Relationship Id="rId10" Type="http://schemas.openxmlformats.org/officeDocument/2006/relationships/image" Target="../media/image29.png"/><Relationship Id="rId4" Type="http://schemas.openxmlformats.org/officeDocument/2006/relationships/hyperlink" Target="Fiche%20rep&#232;re%20PE.pdf" TargetMode="External"/><Relationship Id="rId9" Type="http://schemas.openxmlformats.org/officeDocument/2006/relationships/hyperlink" Target="Outil%20de%20recueil%20r&#233;ussite%20ASNS%20.od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61C043-29A7-4E6D-879A-E345AC42C936}"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fr-FR"/>
        </a:p>
      </dgm:t>
    </dgm:pt>
    <dgm:pt modelId="{1F327E29-5BC9-4881-BDEB-2F960E3ADBBC}">
      <dgm:prSet phldrT="[Texte]"/>
      <dgm:spPr/>
      <dgm:t>
        <a:bodyPr/>
        <a:lstStyle/>
        <a:p>
          <a:r>
            <a:rPr lang="fr-FR" dirty="0"/>
            <a:t>Représentations (peurs) liées au milieu aquatique</a:t>
          </a:r>
        </a:p>
      </dgm:t>
    </dgm:pt>
    <dgm:pt modelId="{C800E9B0-52B3-46B0-B679-D44817C68623}" type="parTrans" cxnId="{E549E6F4-17CE-4E9C-B25C-59C8DBC5BC0D}">
      <dgm:prSet/>
      <dgm:spPr/>
      <dgm:t>
        <a:bodyPr/>
        <a:lstStyle/>
        <a:p>
          <a:endParaRPr lang="fr-FR"/>
        </a:p>
      </dgm:t>
    </dgm:pt>
    <dgm:pt modelId="{3A62D4DD-AA2B-4F44-91F0-625EC20D4C1A}" type="sibTrans" cxnId="{E549E6F4-17CE-4E9C-B25C-59C8DBC5BC0D}">
      <dgm:prSet/>
      <dgm:spPr/>
      <dgm:t>
        <a:bodyPr/>
        <a:lstStyle/>
        <a:p>
          <a:endParaRPr lang="fr-FR"/>
        </a:p>
      </dgm:t>
    </dgm:pt>
    <dgm:pt modelId="{F4816FED-6A53-4727-A25D-E779FBEFE801}">
      <dgm:prSet phldrT="[Texte]"/>
      <dgm:spPr/>
      <dgm:t>
        <a:bodyPr/>
        <a:lstStyle/>
        <a:p>
          <a:r>
            <a:rPr lang="fr-FR" dirty="0"/>
            <a:t>Orientation mentale vis-à-vis de la nouveauté</a:t>
          </a:r>
        </a:p>
      </dgm:t>
    </dgm:pt>
    <dgm:pt modelId="{9B3278A0-702F-4176-8EA5-B50FB65B6956}" type="parTrans" cxnId="{7EA39ABB-D31C-472B-98A1-C92E0486E42F}">
      <dgm:prSet/>
      <dgm:spPr/>
      <dgm:t>
        <a:bodyPr/>
        <a:lstStyle/>
        <a:p>
          <a:endParaRPr lang="fr-FR"/>
        </a:p>
      </dgm:t>
    </dgm:pt>
    <dgm:pt modelId="{4D92584E-DF1A-435B-BED1-E078C1083073}" type="sibTrans" cxnId="{7EA39ABB-D31C-472B-98A1-C92E0486E42F}">
      <dgm:prSet/>
      <dgm:spPr/>
      <dgm:t>
        <a:bodyPr/>
        <a:lstStyle/>
        <a:p>
          <a:endParaRPr lang="fr-FR"/>
        </a:p>
      </dgm:t>
    </dgm:pt>
    <dgm:pt modelId="{6AAAB6A2-8B12-453D-98A3-F2480EEABA83}">
      <dgm:prSet phldrT="[Texte]"/>
      <dgm:spPr/>
      <dgm:t>
        <a:bodyPr/>
        <a:lstStyle/>
        <a:p>
          <a:r>
            <a:rPr lang="fr-FR" dirty="0"/>
            <a:t>Capacités</a:t>
          </a:r>
        </a:p>
      </dgm:t>
    </dgm:pt>
    <dgm:pt modelId="{C3F1A446-1BD3-45A6-955C-D23A67CB8052}" type="parTrans" cxnId="{5CC56D7E-08BE-4903-9B05-912358728215}">
      <dgm:prSet/>
      <dgm:spPr/>
      <dgm:t>
        <a:bodyPr/>
        <a:lstStyle/>
        <a:p>
          <a:endParaRPr lang="fr-FR"/>
        </a:p>
      </dgm:t>
    </dgm:pt>
    <dgm:pt modelId="{F7B6DA1E-0B1A-461E-9024-C271838D0D81}" type="sibTrans" cxnId="{5CC56D7E-08BE-4903-9B05-912358728215}">
      <dgm:prSet/>
      <dgm:spPr/>
      <dgm:t>
        <a:bodyPr/>
        <a:lstStyle/>
        <a:p>
          <a:endParaRPr lang="fr-FR"/>
        </a:p>
      </dgm:t>
    </dgm:pt>
    <dgm:pt modelId="{38778144-0363-4FF4-B414-042127934B3D}">
      <dgm:prSet phldrT="[Texte]"/>
      <dgm:spPr/>
      <dgm:t>
        <a:bodyPr/>
        <a:lstStyle/>
        <a:p>
          <a:r>
            <a:rPr lang="fr-FR" dirty="0"/>
            <a:t>Capital culturel</a:t>
          </a:r>
        </a:p>
      </dgm:t>
    </dgm:pt>
    <dgm:pt modelId="{568989D4-2EF6-49E0-B703-A3D9A454B936}" type="parTrans" cxnId="{890AD96D-3145-4DDB-8D5D-5E927F49C6EE}">
      <dgm:prSet/>
      <dgm:spPr/>
      <dgm:t>
        <a:bodyPr/>
        <a:lstStyle/>
        <a:p>
          <a:endParaRPr lang="fr-FR"/>
        </a:p>
      </dgm:t>
    </dgm:pt>
    <dgm:pt modelId="{81A56618-CFFE-48CE-B372-026FF3474E8E}" type="sibTrans" cxnId="{890AD96D-3145-4DDB-8D5D-5E927F49C6EE}">
      <dgm:prSet/>
      <dgm:spPr/>
      <dgm:t>
        <a:bodyPr/>
        <a:lstStyle/>
        <a:p>
          <a:endParaRPr lang="fr-FR"/>
        </a:p>
      </dgm:t>
    </dgm:pt>
    <dgm:pt modelId="{C9D216D7-79F7-4106-9CF7-5C6A2DAE7667}">
      <dgm:prSet phldrT="[Texte]"/>
      <dgm:spPr/>
      <dgm:t>
        <a:bodyPr/>
        <a:lstStyle/>
        <a:p>
          <a:r>
            <a:rPr lang="fr-FR" dirty="0"/>
            <a:t>Emotions, « idée de ses capacités pour apprendre »</a:t>
          </a:r>
        </a:p>
      </dgm:t>
    </dgm:pt>
    <dgm:pt modelId="{6408450C-AAE3-42D8-BC70-A1E19DC68FD3}" type="parTrans" cxnId="{AAEFE1F2-5F4C-44AD-AFA9-3AC2E6AF90C7}">
      <dgm:prSet/>
      <dgm:spPr/>
      <dgm:t>
        <a:bodyPr/>
        <a:lstStyle/>
        <a:p>
          <a:endParaRPr lang="fr-FR"/>
        </a:p>
      </dgm:t>
    </dgm:pt>
    <dgm:pt modelId="{F0344ECC-8A23-4779-BE40-48DD315AFC6E}" type="sibTrans" cxnId="{AAEFE1F2-5F4C-44AD-AFA9-3AC2E6AF90C7}">
      <dgm:prSet/>
      <dgm:spPr/>
      <dgm:t>
        <a:bodyPr/>
        <a:lstStyle/>
        <a:p>
          <a:endParaRPr lang="fr-FR"/>
        </a:p>
      </dgm:t>
    </dgm:pt>
    <dgm:pt modelId="{8CE46429-C047-4D41-9A01-96250F687F38}">
      <dgm:prSet phldrT="[Texte]"/>
      <dgm:spPr/>
      <dgm:t>
        <a:bodyPr/>
        <a:lstStyle/>
        <a:p>
          <a:r>
            <a:rPr lang="fr-FR" dirty="0"/>
            <a:t>Compréhension</a:t>
          </a:r>
        </a:p>
      </dgm:t>
    </dgm:pt>
    <dgm:pt modelId="{93D4DAD7-1367-4883-B6D8-42097501516B}" type="parTrans" cxnId="{2B6F704D-16F3-4859-8FA1-5CFD4D00A711}">
      <dgm:prSet/>
      <dgm:spPr/>
      <dgm:t>
        <a:bodyPr/>
        <a:lstStyle/>
        <a:p>
          <a:endParaRPr lang="fr-FR"/>
        </a:p>
      </dgm:t>
    </dgm:pt>
    <dgm:pt modelId="{F18655D6-AA98-419F-8E7D-A62EA9AF500C}" type="sibTrans" cxnId="{2B6F704D-16F3-4859-8FA1-5CFD4D00A711}">
      <dgm:prSet/>
      <dgm:spPr/>
      <dgm:t>
        <a:bodyPr/>
        <a:lstStyle/>
        <a:p>
          <a:endParaRPr lang="fr-FR"/>
        </a:p>
      </dgm:t>
    </dgm:pt>
    <dgm:pt modelId="{4E15CA9F-41C0-4263-89E1-D730678236C5}" type="pres">
      <dgm:prSet presAssocID="{E661C043-29A7-4E6D-879A-E345AC42C936}" presName="cycle" presStyleCnt="0">
        <dgm:presLayoutVars>
          <dgm:dir/>
          <dgm:resizeHandles val="exact"/>
        </dgm:presLayoutVars>
      </dgm:prSet>
      <dgm:spPr/>
      <dgm:t>
        <a:bodyPr/>
        <a:lstStyle/>
        <a:p>
          <a:endParaRPr lang="fr-FR"/>
        </a:p>
      </dgm:t>
    </dgm:pt>
    <dgm:pt modelId="{2D47AB06-66B3-4020-8BC0-CB2AB23A7A6C}" type="pres">
      <dgm:prSet presAssocID="{1F327E29-5BC9-4881-BDEB-2F960E3ADBBC}" presName="dummy" presStyleCnt="0"/>
      <dgm:spPr/>
    </dgm:pt>
    <dgm:pt modelId="{A89ECE25-124A-4BD9-ADF0-ACDBE30DEBAD}" type="pres">
      <dgm:prSet presAssocID="{1F327E29-5BC9-4881-BDEB-2F960E3ADBBC}" presName="node" presStyleLbl="revTx" presStyleIdx="0" presStyleCnt="6" custScaleX="144011">
        <dgm:presLayoutVars>
          <dgm:bulletEnabled val="1"/>
        </dgm:presLayoutVars>
      </dgm:prSet>
      <dgm:spPr/>
      <dgm:t>
        <a:bodyPr/>
        <a:lstStyle/>
        <a:p>
          <a:endParaRPr lang="fr-FR"/>
        </a:p>
      </dgm:t>
    </dgm:pt>
    <dgm:pt modelId="{C46063F5-3FCD-413F-BEB0-1E6ED038968F}" type="pres">
      <dgm:prSet presAssocID="{3A62D4DD-AA2B-4F44-91F0-625EC20D4C1A}" presName="sibTrans" presStyleLbl="node1" presStyleIdx="0" presStyleCnt="6"/>
      <dgm:spPr/>
      <dgm:t>
        <a:bodyPr/>
        <a:lstStyle/>
        <a:p>
          <a:endParaRPr lang="fr-FR"/>
        </a:p>
      </dgm:t>
    </dgm:pt>
    <dgm:pt modelId="{9E5A083D-D2AC-482F-9AEC-3705EE05E46A}" type="pres">
      <dgm:prSet presAssocID="{F4816FED-6A53-4727-A25D-E779FBEFE801}" presName="dummy" presStyleCnt="0"/>
      <dgm:spPr/>
    </dgm:pt>
    <dgm:pt modelId="{FE19CC9F-DE85-4DC6-B36A-EFEE654826BD}" type="pres">
      <dgm:prSet presAssocID="{F4816FED-6A53-4727-A25D-E779FBEFE801}" presName="node" presStyleLbl="revTx" presStyleIdx="1" presStyleCnt="6">
        <dgm:presLayoutVars>
          <dgm:bulletEnabled val="1"/>
        </dgm:presLayoutVars>
      </dgm:prSet>
      <dgm:spPr/>
      <dgm:t>
        <a:bodyPr/>
        <a:lstStyle/>
        <a:p>
          <a:endParaRPr lang="fr-FR"/>
        </a:p>
      </dgm:t>
    </dgm:pt>
    <dgm:pt modelId="{5AEEFC49-92AB-480D-8BCD-C0EEF9A2C3D4}" type="pres">
      <dgm:prSet presAssocID="{4D92584E-DF1A-435B-BED1-E078C1083073}" presName="sibTrans" presStyleLbl="node1" presStyleIdx="1" presStyleCnt="6"/>
      <dgm:spPr/>
      <dgm:t>
        <a:bodyPr/>
        <a:lstStyle/>
        <a:p>
          <a:endParaRPr lang="fr-FR"/>
        </a:p>
      </dgm:t>
    </dgm:pt>
    <dgm:pt modelId="{0AF007B4-76CC-4F62-82F4-CE54DF462A14}" type="pres">
      <dgm:prSet presAssocID="{6AAAB6A2-8B12-453D-98A3-F2480EEABA83}" presName="dummy" presStyleCnt="0"/>
      <dgm:spPr/>
    </dgm:pt>
    <dgm:pt modelId="{76AF36A0-B828-4511-8550-076DEBC7E531}" type="pres">
      <dgm:prSet presAssocID="{6AAAB6A2-8B12-453D-98A3-F2480EEABA83}" presName="node" presStyleLbl="revTx" presStyleIdx="2" presStyleCnt="6">
        <dgm:presLayoutVars>
          <dgm:bulletEnabled val="1"/>
        </dgm:presLayoutVars>
      </dgm:prSet>
      <dgm:spPr/>
      <dgm:t>
        <a:bodyPr/>
        <a:lstStyle/>
        <a:p>
          <a:endParaRPr lang="fr-FR"/>
        </a:p>
      </dgm:t>
    </dgm:pt>
    <dgm:pt modelId="{62B4CC9A-5C43-4283-B378-374319955C4A}" type="pres">
      <dgm:prSet presAssocID="{F7B6DA1E-0B1A-461E-9024-C271838D0D81}" presName="sibTrans" presStyleLbl="node1" presStyleIdx="2" presStyleCnt="6"/>
      <dgm:spPr/>
      <dgm:t>
        <a:bodyPr/>
        <a:lstStyle/>
        <a:p>
          <a:endParaRPr lang="fr-FR"/>
        </a:p>
      </dgm:t>
    </dgm:pt>
    <dgm:pt modelId="{1A897471-06AB-4759-9DA6-CA087C8F90B6}" type="pres">
      <dgm:prSet presAssocID="{38778144-0363-4FF4-B414-042127934B3D}" presName="dummy" presStyleCnt="0"/>
      <dgm:spPr/>
    </dgm:pt>
    <dgm:pt modelId="{28C72351-B427-4500-8FBC-D161188659CC}" type="pres">
      <dgm:prSet presAssocID="{38778144-0363-4FF4-B414-042127934B3D}" presName="node" presStyleLbl="revTx" presStyleIdx="3" presStyleCnt="6">
        <dgm:presLayoutVars>
          <dgm:bulletEnabled val="1"/>
        </dgm:presLayoutVars>
      </dgm:prSet>
      <dgm:spPr/>
      <dgm:t>
        <a:bodyPr/>
        <a:lstStyle/>
        <a:p>
          <a:endParaRPr lang="fr-FR"/>
        </a:p>
      </dgm:t>
    </dgm:pt>
    <dgm:pt modelId="{82CC0876-792F-448F-B24F-2E1AF06FCB27}" type="pres">
      <dgm:prSet presAssocID="{81A56618-CFFE-48CE-B372-026FF3474E8E}" presName="sibTrans" presStyleLbl="node1" presStyleIdx="3" presStyleCnt="6"/>
      <dgm:spPr/>
      <dgm:t>
        <a:bodyPr/>
        <a:lstStyle/>
        <a:p>
          <a:endParaRPr lang="fr-FR"/>
        </a:p>
      </dgm:t>
    </dgm:pt>
    <dgm:pt modelId="{F0BC780A-FCB3-440E-B96C-ECD8110156B6}" type="pres">
      <dgm:prSet presAssocID="{C9D216D7-79F7-4106-9CF7-5C6A2DAE7667}" presName="dummy" presStyleCnt="0"/>
      <dgm:spPr/>
    </dgm:pt>
    <dgm:pt modelId="{CF0AF71B-BBE3-43CA-BB13-2977600AD477}" type="pres">
      <dgm:prSet presAssocID="{C9D216D7-79F7-4106-9CF7-5C6A2DAE7667}" presName="node" presStyleLbl="revTx" presStyleIdx="4" presStyleCnt="6">
        <dgm:presLayoutVars>
          <dgm:bulletEnabled val="1"/>
        </dgm:presLayoutVars>
      </dgm:prSet>
      <dgm:spPr/>
      <dgm:t>
        <a:bodyPr/>
        <a:lstStyle/>
        <a:p>
          <a:endParaRPr lang="fr-FR"/>
        </a:p>
      </dgm:t>
    </dgm:pt>
    <dgm:pt modelId="{3DAE3EB4-647A-4DA2-BCAC-B7DAB4E8AA3B}" type="pres">
      <dgm:prSet presAssocID="{F0344ECC-8A23-4779-BE40-48DD315AFC6E}" presName="sibTrans" presStyleLbl="node1" presStyleIdx="4" presStyleCnt="6"/>
      <dgm:spPr/>
      <dgm:t>
        <a:bodyPr/>
        <a:lstStyle/>
        <a:p>
          <a:endParaRPr lang="fr-FR"/>
        </a:p>
      </dgm:t>
    </dgm:pt>
    <dgm:pt modelId="{F975DC79-9562-451D-81CA-2DC9A6064684}" type="pres">
      <dgm:prSet presAssocID="{8CE46429-C047-4D41-9A01-96250F687F38}" presName="dummy" presStyleCnt="0"/>
      <dgm:spPr/>
    </dgm:pt>
    <dgm:pt modelId="{44A8E23F-7D6D-4720-8E78-F37B783665B0}" type="pres">
      <dgm:prSet presAssocID="{8CE46429-C047-4D41-9A01-96250F687F38}" presName="node" presStyleLbl="revTx" presStyleIdx="5" presStyleCnt="6">
        <dgm:presLayoutVars>
          <dgm:bulletEnabled val="1"/>
        </dgm:presLayoutVars>
      </dgm:prSet>
      <dgm:spPr/>
      <dgm:t>
        <a:bodyPr/>
        <a:lstStyle/>
        <a:p>
          <a:endParaRPr lang="fr-FR"/>
        </a:p>
      </dgm:t>
    </dgm:pt>
    <dgm:pt modelId="{B2CE7170-61CC-40A8-9C10-718F0613B365}" type="pres">
      <dgm:prSet presAssocID="{F18655D6-AA98-419F-8E7D-A62EA9AF500C}" presName="sibTrans" presStyleLbl="node1" presStyleIdx="5" presStyleCnt="6"/>
      <dgm:spPr/>
      <dgm:t>
        <a:bodyPr/>
        <a:lstStyle/>
        <a:p>
          <a:endParaRPr lang="fr-FR"/>
        </a:p>
      </dgm:t>
    </dgm:pt>
  </dgm:ptLst>
  <dgm:cxnLst>
    <dgm:cxn modelId="{5CC56D7E-08BE-4903-9B05-912358728215}" srcId="{E661C043-29A7-4E6D-879A-E345AC42C936}" destId="{6AAAB6A2-8B12-453D-98A3-F2480EEABA83}" srcOrd="2" destOrd="0" parTransId="{C3F1A446-1BD3-45A6-955C-D23A67CB8052}" sibTransId="{F7B6DA1E-0B1A-461E-9024-C271838D0D81}"/>
    <dgm:cxn modelId="{B286D096-F150-439F-AB14-F016B217FC51}" type="presOf" srcId="{C9D216D7-79F7-4106-9CF7-5C6A2DAE7667}" destId="{CF0AF71B-BBE3-43CA-BB13-2977600AD477}" srcOrd="0" destOrd="0" presId="urn:microsoft.com/office/officeart/2005/8/layout/cycle1"/>
    <dgm:cxn modelId="{E549E6F4-17CE-4E9C-B25C-59C8DBC5BC0D}" srcId="{E661C043-29A7-4E6D-879A-E345AC42C936}" destId="{1F327E29-5BC9-4881-BDEB-2F960E3ADBBC}" srcOrd="0" destOrd="0" parTransId="{C800E9B0-52B3-46B0-B679-D44817C68623}" sibTransId="{3A62D4DD-AA2B-4F44-91F0-625EC20D4C1A}"/>
    <dgm:cxn modelId="{283380D1-F0EE-4CAB-89AC-1BA3E2B82FE0}" type="presOf" srcId="{81A56618-CFFE-48CE-B372-026FF3474E8E}" destId="{82CC0876-792F-448F-B24F-2E1AF06FCB27}" srcOrd="0" destOrd="0" presId="urn:microsoft.com/office/officeart/2005/8/layout/cycle1"/>
    <dgm:cxn modelId="{1ECE07DB-CC16-46DA-9A9A-18811D0505AD}" type="presOf" srcId="{E661C043-29A7-4E6D-879A-E345AC42C936}" destId="{4E15CA9F-41C0-4263-89E1-D730678236C5}" srcOrd="0" destOrd="0" presId="urn:microsoft.com/office/officeart/2005/8/layout/cycle1"/>
    <dgm:cxn modelId="{36A3C76F-C866-4076-90F7-6A3704134EC9}" type="presOf" srcId="{1F327E29-5BC9-4881-BDEB-2F960E3ADBBC}" destId="{A89ECE25-124A-4BD9-ADF0-ACDBE30DEBAD}" srcOrd="0" destOrd="0" presId="urn:microsoft.com/office/officeart/2005/8/layout/cycle1"/>
    <dgm:cxn modelId="{B2506526-7CAD-408C-AC9D-0286865C8E71}" type="presOf" srcId="{F0344ECC-8A23-4779-BE40-48DD315AFC6E}" destId="{3DAE3EB4-647A-4DA2-BCAC-B7DAB4E8AA3B}" srcOrd="0" destOrd="0" presId="urn:microsoft.com/office/officeart/2005/8/layout/cycle1"/>
    <dgm:cxn modelId="{2E61050C-5AEB-490E-B5B7-0D3AEBF3D274}" type="presOf" srcId="{F18655D6-AA98-419F-8E7D-A62EA9AF500C}" destId="{B2CE7170-61CC-40A8-9C10-718F0613B365}" srcOrd="0" destOrd="0" presId="urn:microsoft.com/office/officeart/2005/8/layout/cycle1"/>
    <dgm:cxn modelId="{9229D0C4-432A-46C8-A419-72B03D02BDDA}" type="presOf" srcId="{6AAAB6A2-8B12-453D-98A3-F2480EEABA83}" destId="{76AF36A0-B828-4511-8550-076DEBC7E531}" srcOrd="0" destOrd="0" presId="urn:microsoft.com/office/officeart/2005/8/layout/cycle1"/>
    <dgm:cxn modelId="{9D805C87-D2E0-4BBB-B530-9ED476F9E7DB}" type="presOf" srcId="{F4816FED-6A53-4727-A25D-E779FBEFE801}" destId="{FE19CC9F-DE85-4DC6-B36A-EFEE654826BD}" srcOrd="0" destOrd="0" presId="urn:microsoft.com/office/officeart/2005/8/layout/cycle1"/>
    <dgm:cxn modelId="{AAEFE1F2-5F4C-44AD-AFA9-3AC2E6AF90C7}" srcId="{E661C043-29A7-4E6D-879A-E345AC42C936}" destId="{C9D216D7-79F7-4106-9CF7-5C6A2DAE7667}" srcOrd="4" destOrd="0" parTransId="{6408450C-AAE3-42D8-BC70-A1E19DC68FD3}" sibTransId="{F0344ECC-8A23-4779-BE40-48DD315AFC6E}"/>
    <dgm:cxn modelId="{FA02F9F6-6E6E-4387-891D-89075329C1ED}" type="presOf" srcId="{8CE46429-C047-4D41-9A01-96250F687F38}" destId="{44A8E23F-7D6D-4720-8E78-F37B783665B0}" srcOrd="0" destOrd="0" presId="urn:microsoft.com/office/officeart/2005/8/layout/cycle1"/>
    <dgm:cxn modelId="{6B634DB3-9744-4AC6-8224-CD58E18699EC}" type="presOf" srcId="{4D92584E-DF1A-435B-BED1-E078C1083073}" destId="{5AEEFC49-92AB-480D-8BCD-C0EEF9A2C3D4}" srcOrd="0" destOrd="0" presId="urn:microsoft.com/office/officeart/2005/8/layout/cycle1"/>
    <dgm:cxn modelId="{890AD96D-3145-4DDB-8D5D-5E927F49C6EE}" srcId="{E661C043-29A7-4E6D-879A-E345AC42C936}" destId="{38778144-0363-4FF4-B414-042127934B3D}" srcOrd="3" destOrd="0" parTransId="{568989D4-2EF6-49E0-B703-A3D9A454B936}" sibTransId="{81A56618-CFFE-48CE-B372-026FF3474E8E}"/>
    <dgm:cxn modelId="{7EA39ABB-D31C-472B-98A1-C92E0486E42F}" srcId="{E661C043-29A7-4E6D-879A-E345AC42C936}" destId="{F4816FED-6A53-4727-A25D-E779FBEFE801}" srcOrd="1" destOrd="0" parTransId="{9B3278A0-702F-4176-8EA5-B50FB65B6956}" sibTransId="{4D92584E-DF1A-435B-BED1-E078C1083073}"/>
    <dgm:cxn modelId="{159BF726-04C1-4B8F-A87B-CE65B24AE476}" type="presOf" srcId="{F7B6DA1E-0B1A-461E-9024-C271838D0D81}" destId="{62B4CC9A-5C43-4283-B378-374319955C4A}" srcOrd="0" destOrd="0" presId="urn:microsoft.com/office/officeart/2005/8/layout/cycle1"/>
    <dgm:cxn modelId="{F280BE25-CC52-4517-9B8B-0E463490CA56}" type="presOf" srcId="{3A62D4DD-AA2B-4F44-91F0-625EC20D4C1A}" destId="{C46063F5-3FCD-413F-BEB0-1E6ED038968F}" srcOrd="0" destOrd="0" presId="urn:microsoft.com/office/officeart/2005/8/layout/cycle1"/>
    <dgm:cxn modelId="{2B6F704D-16F3-4859-8FA1-5CFD4D00A711}" srcId="{E661C043-29A7-4E6D-879A-E345AC42C936}" destId="{8CE46429-C047-4D41-9A01-96250F687F38}" srcOrd="5" destOrd="0" parTransId="{93D4DAD7-1367-4883-B6D8-42097501516B}" sibTransId="{F18655D6-AA98-419F-8E7D-A62EA9AF500C}"/>
    <dgm:cxn modelId="{133A3AF9-4F23-4B80-B00F-790022539230}" type="presOf" srcId="{38778144-0363-4FF4-B414-042127934B3D}" destId="{28C72351-B427-4500-8FBC-D161188659CC}" srcOrd="0" destOrd="0" presId="urn:microsoft.com/office/officeart/2005/8/layout/cycle1"/>
    <dgm:cxn modelId="{C20DB7CD-5A7D-4127-9975-FA5DC6B7C157}" type="presParOf" srcId="{4E15CA9F-41C0-4263-89E1-D730678236C5}" destId="{2D47AB06-66B3-4020-8BC0-CB2AB23A7A6C}" srcOrd="0" destOrd="0" presId="urn:microsoft.com/office/officeart/2005/8/layout/cycle1"/>
    <dgm:cxn modelId="{493FA733-BFD7-4574-8A97-4AC4F750848D}" type="presParOf" srcId="{4E15CA9F-41C0-4263-89E1-D730678236C5}" destId="{A89ECE25-124A-4BD9-ADF0-ACDBE30DEBAD}" srcOrd="1" destOrd="0" presId="urn:microsoft.com/office/officeart/2005/8/layout/cycle1"/>
    <dgm:cxn modelId="{DFAD7E76-FA1A-4674-825F-F03C06266A8D}" type="presParOf" srcId="{4E15CA9F-41C0-4263-89E1-D730678236C5}" destId="{C46063F5-3FCD-413F-BEB0-1E6ED038968F}" srcOrd="2" destOrd="0" presId="urn:microsoft.com/office/officeart/2005/8/layout/cycle1"/>
    <dgm:cxn modelId="{91A4FFD8-EA7E-469A-A1DB-27DD8A060C43}" type="presParOf" srcId="{4E15CA9F-41C0-4263-89E1-D730678236C5}" destId="{9E5A083D-D2AC-482F-9AEC-3705EE05E46A}" srcOrd="3" destOrd="0" presId="urn:microsoft.com/office/officeart/2005/8/layout/cycle1"/>
    <dgm:cxn modelId="{9E0E9809-0124-4559-89B1-19750AF13029}" type="presParOf" srcId="{4E15CA9F-41C0-4263-89E1-D730678236C5}" destId="{FE19CC9F-DE85-4DC6-B36A-EFEE654826BD}" srcOrd="4" destOrd="0" presId="urn:microsoft.com/office/officeart/2005/8/layout/cycle1"/>
    <dgm:cxn modelId="{EC11131C-3E5A-4671-AC49-4EC1F0BA121C}" type="presParOf" srcId="{4E15CA9F-41C0-4263-89E1-D730678236C5}" destId="{5AEEFC49-92AB-480D-8BCD-C0EEF9A2C3D4}" srcOrd="5" destOrd="0" presId="urn:microsoft.com/office/officeart/2005/8/layout/cycle1"/>
    <dgm:cxn modelId="{12183828-A9AA-46DB-A0D5-5FE817F7DEF4}" type="presParOf" srcId="{4E15CA9F-41C0-4263-89E1-D730678236C5}" destId="{0AF007B4-76CC-4F62-82F4-CE54DF462A14}" srcOrd="6" destOrd="0" presId="urn:microsoft.com/office/officeart/2005/8/layout/cycle1"/>
    <dgm:cxn modelId="{AB8C5D86-6F7C-4BEB-800A-92FDCB8A2A32}" type="presParOf" srcId="{4E15CA9F-41C0-4263-89E1-D730678236C5}" destId="{76AF36A0-B828-4511-8550-076DEBC7E531}" srcOrd="7" destOrd="0" presId="urn:microsoft.com/office/officeart/2005/8/layout/cycle1"/>
    <dgm:cxn modelId="{F480ABBD-8D8A-478F-8D9D-CAC51ABB6192}" type="presParOf" srcId="{4E15CA9F-41C0-4263-89E1-D730678236C5}" destId="{62B4CC9A-5C43-4283-B378-374319955C4A}" srcOrd="8" destOrd="0" presId="urn:microsoft.com/office/officeart/2005/8/layout/cycle1"/>
    <dgm:cxn modelId="{85240DD1-F024-4586-954F-0FF5933615F4}" type="presParOf" srcId="{4E15CA9F-41C0-4263-89E1-D730678236C5}" destId="{1A897471-06AB-4759-9DA6-CA087C8F90B6}" srcOrd="9" destOrd="0" presId="urn:microsoft.com/office/officeart/2005/8/layout/cycle1"/>
    <dgm:cxn modelId="{CD963682-B703-482E-9B3E-7D452F15BCD7}" type="presParOf" srcId="{4E15CA9F-41C0-4263-89E1-D730678236C5}" destId="{28C72351-B427-4500-8FBC-D161188659CC}" srcOrd="10" destOrd="0" presId="urn:microsoft.com/office/officeart/2005/8/layout/cycle1"/>
    <dgm:cxn modelId="{51D8B612-DDE1-449E-8E5D-AE16B4655263}" type="presParOf" srcId="{4E15CA9F-41C0-4263-89E1-D730678236C5}" destId="{82CC0876-792F-448F-B24F-2E1AF06FCB27}" srcOrd="11" destOrd="0" presId="urn:microsoft.com/office/officeart/2005/8/layout/cycle1"/>
    <dgm:cxn modelId="{66891843-F6AB-47C5-A542-3D9A1738C3CB}" type="presParOf" srcId="{4E15CA9F-41C0-4263-89E1-D730678236C5}" destId="{F0BC780A-FCB3-440E-B96C-ECD8110156B6}" srcOrd="12" destOrd="0" presId="urn:microsoft.com/office/officeart/2005/8/layout/cycle1"/>
    <dgm:cxn modelId="{2EEA492C-1217-487A-BBE0-04973204FCCD}" type="presParOf" srcId="{4E15CA9F-41C0-4263-89E1-D730678236C5}" destId="{CF0AF71B-BBE3-43CA-BB13-2977600AD477}" srcOrd="13" destOrd="0" presId="urn:microsoft.com/office/officeart/2005/8/layout/cycle1"/>
    <dgm:cxn modelId="{3955B915-73D2-49B2-B9B8-ABE03B3936C9}" type="presParOf" srcId="{4E15CA9F-41C0-4263-89E1-D730678236C5}" destId="{3DAE3EB4-647A-4DA2-BCAC-B7DAB4E8AA3B}" srcOrd="14" destOrd="0" presId="urn:microsoft.com/office/officeart/2005/8/layout/cycle1"/>
    <dgm:cxn modelId="{D0C5C091-BD9E-496C-AEA7-80B6CA51411A}" type="presParOf" srcId="{4E15CA9F-41C0-4263-89E1-D730678236C5}" destId="{F975DC79-9562-451D-81CA-2DC9A6064684}" srcOrd="15" destOrd="0" presId="urn:microsoft.com/office/officeart/2005/8/layout/cycle1"/>
    <dgm:cxn modelId="{0A85EE85-7ABC-4774-A149-339716C269A2}" type="presParOf" srcId="{4E15CA9F-41C0-4263-89E1-D730678236C5}" destId="{44A8E23F-7D6D-4720-8E78-F37B783665B0}" srcOrd="16" destOrd="0" presId="urn:microsoft.com/office/officeart/2005/8/layout/cycle1"/>
    <dgm:cxn modelId="{CF403E98-BDD9-4629-B020-17E751211A8B}" type="presParOf" srcId="{4E15CA9F-41C0-4263-89E1-D730678236C5}" destId="{B2CE7170-61CC-40A8-9C10-718F0613B365}" srcOrd="17"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9B45B9-C53F-4EDC-A4CA-8B5C0A9517F4}" type="doc">
      <dgm:prSet loTypeId="urn:microsoft.com/office/officeart/2005/8/layout/arrow2" loCatId="process" qsTypeId="urn:microsoft.com/office/officeart/2005/8/quickstyle/simple1" qsCatId="simple" csTypeId="urn:microsoft.com/office/officeart/2005/8/colors/accent1_2" csCatId="accent1" phldr="1"/>
      <dgm:spPr/>
    </dgm:pt>
    <dgm:pt modelId="{867D92B1-BF6B-4684-9956-53D57C757B93}">
      <dgm:prSet phldrT="[Texte]" custT="1"/>
      <dgm:spPr/>
      <dgm:t>
        <a:bodyPr/>
        <a:lstStyle/>
        <a:p>
          <a:pPr>
            <a:buNone/>
          </a:pPr>
          <a:r>
            <a:rPr lang="fr-FR" sz="2000" dirty="0"/>
            <a:t>« Débute dès l’école maternelle avec l’objectif d’une 1</a:t>
          </a:r>
          <a:r>
            <a:rPr lang="fr-FR" sz="2000" baseline="30000" dirty="0"/>
            <a:t>e</a:t>
          </a:r>
          <a:r>
            <a:rPr lang="fr-FR" sz="2000" dirty="0"/>
            <a:t> expérience positive de l’eau et l’acquisition par tous d’une aisance aquatique ». « ..Etape fondamentale pour débuter le parcours de formation du nageur sécurisé »</a:t>
          </a:r>
        </a:p>
      </dgm:t>
    </dgm:pt>
    <dgm:pt modelId="{70010A89-41E3-400A-9EEC-40B0F9431FB8}" type="parTrans" cxnId="{0DE001BA-E729-4EF0-BDE5-6C86FE0174BF}">
      <dgm:prSet/>
      <dgm:spPr/>
      <dgm:t>
        <a:bodyPr/>
        <a:lstStyle/>
        <a:p>
          <a:endParaRPr lang="fr-FR"/>
        </a:p>
      </dgm:t>
    </dgm:pt>
    <dgm:pt modelId="{762D606B-D3E5-4232-B643-0A4A1212F8F2}" type="sibTrans" cxnId="{0DE001BA-E729-4EF0-BDE5-6C86FE0174BF}">
      <dgm:prSet/>
      <dgm:spPr/>
      <dgm:t>
        <a:bodyPr/>
        <a:lstStyle/>
        <a:p>
          <a:endParaRPr lang="fr-FR"/>
        </a:p>
      </dgm:t>
    </dgm:pt>
    <dgm:pt modelId="{93525136-27F3-411A-AC63-19B7556376A2}">
      <dgm:prSet phldrT="[Texte]" custT="1"/>
      <dgm:spPr/>
      <dgm:t>
        <a:bodyPr/>
        <a:lstStyle/>
        <a:p>
          <a:pPr>
            <a:buNone/>
          </a:pPr>
          <a:r>
            <a:rPr lang="fr-FR" sz="2000" dirty="0"/>
            <a:t>« L’acquisition du savoir nager se poursuit sur l’ensemble du cursus scolaire, prioritairement de la clase de CP à la classe de 6</a:t>
          </a:r>
          <a:r>
            <a:rPr lang="fr-FR" sz="2000" baseline="30000" dirty="0"/>
            <a:t>e</a:t>
          </a:r>
          <a:r>
            <a:rPr lang="fr-FR" sz="2000" dirty="0"/>
            <a:t> ».</a:t>
          </a:r>
        </a:p>
      </dgm:t>
    </dgm:pt>
    <dgm:pt modelId="{F167E3AC-7F39-4776-AFB0-B5EFF6D3C0D4}" type="parTrans" cxnId="{B7C94999-514F-4B09-A9DC-47D939CABF1A}">
      <dgm:prSet/>
      <dgm:spPr/>
      <dgm:t>
        <a:bodyPr/>
        <a:lstStyle/>
        <a:p>
          <a:endParaRPr lang="fr-FR"/>
        </a:p>
      </dgm:t>
    </dgm:pt>
    <dgm:pt modelId="{77C7C0E9-8894-4E1F-A155-621AACCF383A}" type="sibTrans" cxnId="{B7C94999-514F-4B09-A9DC-47D939CABF1A}">
      <dgm:prSet/>
      <dgm:spPr/>
      <dgm:t>
        <a:bodyPr/>
        <a:lstStyle/>
        <a:p>
          <a:endParaRPr lang="fr-FR"/>
        </a:p>
      </dgm:t>
    </dgm:pt>
    <dgm:pt modelId="{1EADC1A1-097F-41D4-BCCB-5FA639B294AC}">
      <dgm:prSet phldrT="[Texte]" custT="1"/>
      <dgm:spPr/>
      <dgm:t>
        <a:bodyPr/>
        <a:lstStyle/>
        <a:p>
          <a:pPr>
            <a:buNone/>
          </a:pPr>
          <a:r>
            <a:rPr lang="fr-FR" sz="2000" dirty="0"/>
            <a:t>« Au cycle 3, la natation fera l’objet, si possible, d’un enseignement chaque année du cycle ».</a:t>
          </a:r>
        </a:p>
      </dgm:t>
    </dgm:pt>
    <dgm:pt modelId="{DC833E4A-35EB-4B07-ABD5-85D9F5784ACD}" type="parTrans" cxnId="{6E197E70-184A-4D32-8BFF-FA009FE8361D}">
      <dgm:prSet/>
      <dgm:spPr/>
      <dgm:t>
        <a:bodyPr/>
        <a:lstStyle/>
        <a:p>
          <a:endParaRPr lang="fr-FR"/>
        </a:p>
      </dgm:t>
    </dgm:pt>
    <dgm:pt modelId="{573CCCAE-BA1B-4440-9FBB-B1038AE13714}" type="sibTrans" cxnId="{6E197E70-184A-4D32-8BFF-FA009FE8361D}">
      <dgm:prSet/>
      <dgm:spPr/>
      <dgm:t>
        <a:bodyPr/>
        <a:lstStyle/>
        <a:p>
          <a:endParaRPr lang="fr-FR"/>
        </a:p>
      </dgm:t>
    </dgm:pt>
    <dgm:pt modelId="{ED871071-16C0-4394-BBAD-AA8C8EE35C7D}" type="pres">
      <dgm:prSet presAssocID="{339B45B9-C53F-4EDC-A4CA-8B5C0A9517F4}" presName="arrowDiagram" presStyleCnt="0">
        <dgm:presLayoutVars>
          <dgm:chMax val="5"/>
          <dgm:dir/>
          <dgm:resizeHandles val="exact"/>
        </dgm:presLayoutVars>
      </dgm:prSet>
      <dgm:spPr/>
    </dgm:pt>
    <dgm:pt modelId="{1E27EE2A-9C8E-4F56-9ADE-B3B2C28A224A}" type="pres">
      <dgm:prSet presAssocID="{339B45B9-C53F-4EDC-A4CA-8B5C0A9517F4}" presName="arrow" presStyleLbl="bgShp" presStyleIdx="0" presStyleCnt="1" custLinFactNeighborX="-13659" custLinFactNeighborY="-277"/>
      <dgm:spPr>
        <a:solidFill>
          <a:schemeClr val="accent6"/>
        </a:solidFill>
      </dgm:spPr>
    </dgm:pt>
    <dgm:pt modelId="{EF9BEEC5-0D01-481C-86A9-012238956943}" type="pres">
      <dgm:prSet presAssocID="{339B45B9-C53F-4EDC-A4CA-8B5C0A9517F4}" presName="arrowDiagram3" presStyleCnt="0"/>
      <dgm:spPr/>
    </dgm:pt>
    <dgm:pt modelId="{8CBDCF73-89F4-49F9-BA93-EC56D9C39D22}" type="pres">
      <dgm:prSet presAssocID="{867D92B1-BF6B-4684-9956-53D57C757B93}" presName="bullet3a" presStyleLbl="node1" presStyleIdx="0" presStyleCnt="3" custLinFactX="-200000" custLinFactNeighborX="-265499" custLinFactNeighborY="-33250"/>
      <dgm:spPr>
        <a:solidFill>
          <a:srgbClr val="FFFF00"/>
        </a:solidFill>
      </dgm:spPr>
    </dgm:pt>
    <dgm:pt modelId="{AC3324D4-2751-4636-ADC0-4C182D948930}" type="pres">
      <dgm:prSet presAssocID="{867D92B1-BF6B-4684-9956-53D57C757B93}" presName="textBox3a" presStyleLbl="revTx" presStyleIdx="0" presStyleCnt="3" custScaleX="320129" custLinFactNeighborX="80396" custLinFactNeighborY="-5743">
        <dgm:presLayoutVars>
          <dgm:bulletEnabled val="1"/>
        </dgm:presLayoutVars>
      </dgm:prSet>
      <dgm:spPr/>
      <dgm:t>
        <a:bodyPr/>
        <a:lstStyle/>
        <a:p>
          <a:endParaRPr lang="fr-FR"/>
        </a:p>
      </dgm:t>
    </dgm:pt>
    <dgm:pt modelId="{ED10DDE3-7280-4365-9E7D-FEE01E08BFE5}" type="pres">
      <dgm:prSet presAssocID="{93525136-27F3-411A-AC63-19B7556376A2}" presName="bullet3b" presStyleLbl="node1" presStyleIdx="1" presStyleCnt="3" custLinFactX="-100000" custLinFactNeighborX="-168546" custLinFactNeighborY="21724"/>
      <dgm:spPr>
        <a:solidFill>
          <a:srgbClr val="FFC000"/>
        </a:solidFill>
      </dgm:spPr>
    </dgm:pt>
    <dgm:pt modelId="{B1C2EE93-7D29-463F-911C-CAD02CF00691}" type="pres">
      <dgm:prSet presAssocID="{93525136-27F3-411A-AC63-19B7556376A2}" presName="textBox3b" presStyleLbl="revTx" presStyleIdx="1" presStyleCnt="3" custScaleX="260557" custLinFactNeighborX="51855" custLinFactNeighborY="3003">
        <dgm:presLayoutVars>
          <dgm:bulletEnabled val="1"/>
        </dgm:presLayoutVars>
      </dgm:prSet>
      <dgm:spPr/>
      <dgm:t>
        <a:bodyPr/>
        <a:lstStyle/>
        <a:p>
          <a:endParaRPr lang="fr-FR"/>
        </a:p>
      </dgm:t>
    </dgm:pt>
    <dgm:pt modelId="{F2DA3039-ABC0-4346-8F64-A6B28F4D101D}" type="pres">
      <dgm:prSet presAssocID="{1EADC1A1-097F-41D4-BCCB-5FA639B294AC}" presName="bullet3c" presStyleLbl="node1" presStyleIdx="2" presStyleCnt="3" custLinFactNeighborX="-29260" custLinFactNeighborY="-37240"/>
      <dgm:spPr>
        <a:solidFill>
          <a:schemeClr val="accent2">
            <a:lumMod val="75000"/>
          </a:schemeClr>
        </a:solidFill>
      </dgm:spPr>
    </dgm:pt>
    <dgm:pt modelId="{4E2CF5C9-7BBF-4BDB-B038-1821193F4DBA}" type="pres">
      <dgm:prSet presAssocID="{1EADC1A1-097F-41D4-BCCB-5FA639B294AC}" presName="textBox3c" presStyleLbl="revTx" presStyleIdx="2" presStyleCnt="3" custScaleX="194577" custLinFactNeighborX="65440" custLinFactNeighborY="-7563">
        <dgm:presLayoutVars>
          <dgm:bulletEnabled val="1"/>
        </dgm:presLayoutVars>
      </dgm:prSet>
      <dgm:spPr/>
      <dgm:t>
        <a:bodyPr/>
        <a:lstStyle/>
        <a:p>
          <a:endParaRPr lang="fr-FR"/>
        </a:p>
      </dgm:t>
    </dgm:pt>
  </dgm:ptLst>
  <dgm:cxnLst>
    <dgm:cxn modelId="{6BF71C04-F755-4E09-A840-6896A9C51474}" type="presOf" srcId="{867D92B1-BF6B-4684-9956-53D57C757B93}" destId="{AC3324D4-2751-4636-ADC0-4C182D948930}" srcOrd="0" destOrd="0" presId="urn:microsoft.com/office/officeart/2005/8/layout/arrow2"/>
    <dgm:cxn modelId="{B7C94999-514F-4B09-A9DC-47D939CABF1A}" srcId="{339B45B9-C53F-4EDC-A4CA-8B5C0A9517F4}" destId="{93525136-27F3-411A-AC63-19B7556376A2}" srcOrd="1" destOrd="0" parTransId="{F167E3AC-7F39-4776-AFB0-B5EFF6D3C0D4}" sibTransId="{77C7C0E9-8894-4E1F-A155-621AACCF383A}"/>
    <dgm:cxn modelId="{6BCDE027-8791-4FF1-99F4-D647F811CEDC}" type="presOf" srcId="{93525136-27F3-411A-AC63-19B7556376A2}" destId="{B1C2EE93-7D29-463F-911C-CAD02CF00691}" srcOrd="0" destOrd="0" presId="urn:microsoft.com/office/officeart/2005/8/layout/arrow2"/>
    <dgm:cxn modelId="{0DE001BA-E729-4EF0-BDE5-6C86FE0174BF}" srcId="{339B45B9-C53F-4EDC-A4CA-8B5C0A9517F4}" destId="{867D92B1-BF6B-4684-9956-53D57C757B93}" srcOrd="0" destOrd="0" parTransId="{70010A89-41E3-400A-9EEC-40B0F9431FB8}" sibTransId="{762D606B-D3E5-4232-B643-0A4A1212F8F2}"/>
    <dgm:cxn modelId="{5279BC1E-D8FA-4C5F-8B0A-F0AC40F834D8}" type="presOf" srcId="{339B45B9-C53F-4EDC-A4CA-8B5C0A9517F4}" destId="{ED871071-16C0-4394-BBAD-AA8C8EE35C7D}" srcOrd="0" destOrd="0" presId="urn:microsoft.com/office/officeart/2005/8/layout/arrow2"/>
    <dgm:cxn modelId="{B1BDAFA4-3D85-4D1F-8175-5EBD8A9DFBBA}" type="presOf" srcId="{1EADC1A1-097F-41D4-BCCB-5FA639B294AC}" destId="{4E2CF5C9-7BBF-4BDB-B038-1821193F4DBA}" srcOrd="0" destOrd="0" presId="urn:microsoft.com/office/officeart/2005/8/layout/arrow2"/>
    <dgm:cxn modelId="{6E197E70-184A-4D32-8BFF-FA009FE8361D}" srcId="{339B45B9-C53F-4EDC-A4CA-8B5C0A9517F4}" destId="{1EADC1A1-097F-41D4-BCCB-5FA639B294AC}" srcOrd="2" destOrd="0" parTransId="{DC833E4A-35EB-4B07-ABD5-85D9F5784ACD}" sibTransId="{573CCCAE-BA1B-4440-9FBB-B1038AE13714}"/>
    <dgm:cxn modelId="{65FFEA92-6CDD-4CE5-AA4D-DEE25F22EFB1}" type="presParOf" srcId="{ED871071-16C0-4394-BBAD-AA8C8EE35C7D}" destId="{1E27EE2A-9C8E-4F56-9ADE-B3B2C28A224A}" srcOrd="0" destOrd="0" presId="urn:microsoft.com/office/officeart/2005/8/layout/arrow2"/>
    <dgm:cxn modelId="{F2A851FA-2068-4075-B49A-A35B22A6E898}" type="presParOf" srcId="{ED871071-16C0-4394-BBAD-AA8C8EE35C7D}" destId="{EF9BEEC5-0D01-481C-86A9-012238956943}" srcOrd="1" destOrd="0" presId="urn:microsoft.com/office/officeart/2005/8/layout/arrow2"/>
    <dgm:cxn modelId="{5D2E8EED-891C-4DE7-B04A-4914D3ADF0CE}" type="presParOf" srcId="{EF9BEEC5-0D01-481C-86A9-012238956943}" destId="{8CBDCF73-89F4-49F9-BA93-EC56D9C39D22}" srcOrd="0" destOrd="0" presId="urn:microsoft.com/office/officeart/2005/8/layout/arrow2"/>
    <dgm:cxn modelId="{5D027B9A-A2D6-4F2D-B5DC-3A3E6ADFFFC1}" type="presParOf" srcId="{EF9BEEC5-0D01-481C-86A9-012238956943}" destId="{AC3324D4-2751-4636-ADC0-4C182D948930}" srcOrd="1" destOrd="0" presId="urn:microsoft.com/office/officeart/2005/8/layout/arrow2"/>
    <dgm:cxn modelId="{F691DB8D-C0A6-42E6-825B-DF63EAAA9FCF}" type="presParOf" srcId="{EF9BEEC5-0D01-481C-86A9-012238956943}" destId="{ED10DDE3-7280-4365-9E7D-FEE01E08BFE5}" srcOrd="2" destOrd="0" presId="urn:microsoft.com/office/officeart/2005/8/layout/arrow2"/>
    <dgm:cxn modelId="{C712CB35-CECE-4204-8026-8F0F7B484F98}" type="presParOf" srcId="{EF9BEEC5-0D01-481C-86A9-012238956943}" destId="{B1C2EE93-7D29-463F-911C-CAD02CF00691}" srcOrd="3" destOrd="0" presId="urn:microsoft.com/office/officeart/2005/8/layout/arrow2"/>
    <dgm:cxn modelId="{6DE95961-A111-4A77-85B8-5854A297E44D}" type="presParOf" srcId="{EF9BEEC5-0D01-481C-86A9-012238956943}" destId="{F2DA3039-ABC0-4346-8F64-A6B28F4D101D}" srcOrd="4" destOrd="0" presId="urn:microsoft.com/office/officeart/2005/8/layout/arrow2"/>
    <dgm:cxn modelId="{3D861AFB-217A-4257-A130-E91697EF43EF}" type="presParOf" srcId="{EF9BEEC5-0D01-481C-86A9-012238956943}" destId="{4E2CF5C9-7BBF-4BDB-B038-1821193F4DBA}" srcOrd="5" destOrd="0" presId="urn:microsoft.com/office/officeart/2005/8/layout/arrow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5E7D2E-A54D-4E14-8FB3-98B8DBCF81E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3671E01F-6120-48DA-BFEF-5B40FB875CF5}">
      <dgm:prSet phldrT="[Texte]"/>
      <dgm:spPr/>
      <dgm:t>
        <a:bodyPr/>
        <a:lstStyle/>
        <a:p>
          <a:r>
            <a:rPr lang="fr-FR" dirty="0"/>
            <a:t>3 paliers censés s’appuyer sur les « familles de situations », ou d’actions :</a:t>
          </a:r>
        </a:p>
      </dgm:t>
    </dgm:pt>
    <dgm:pt modelId="{184382B2-AD9C-45A0-BC08-F97643A460F2}" type="parTrans" cxnId="{D45152AF-F806-4D77-8C49-86AA2D9AF184}">
      <dgm:prSet/>
      <dgm:spPr/>
      <dgm:t>
        <a:bodyPr/>
        <a:lstStyle/>
        <a:p>
          <a:endParaRPr lang="fr-FR"/>
        </a:p>
      </dgm:t>
    </dgm:pt>
    <dgm:pt modelId="{AB041DAC-36CD-4D11-B757-E72732B55085}" type="sibTrans" cxnId="{D45152AF-F806-4D77-8C49-86AA2D9AF184}">
      <dgm:prSet/>
      <dgm:spPr/>
      <dgm:t>
        <a:bodyPr/>
        <a:lstStyle/>
        <a:p>
          <a:endParaRPr lang="fr-FR"/>
        </a:p>
      </dgm:t>
    </dgm:pt>
    <dgm:pt modelId="{916629B7-0BAA-4270-B73D-1E31A1584541}">
      <dgm:prSet phldrT="[Texte]"/>
      <dgm:spPr/>
      <dgm:t>
        <a:bodyPr/>
        <a:lstStyle/>
        <a:p>
          <a:pPr>
            <a:buFont typeface="Arial" panose="020B0604020202020204" pitchFamily="34" charset="0"/>
            <a:buChar char="•"/>
          </a:pPr>
          <a:r>
            <a:rPr lang="fr-FR" dirty="0"/>
            <a:t>entrer, </a:t>
          </a:r>
        </a:p>
      </dgm:t>
    </dgm:pt>
    <dgm:pt modelId="{4CA4297F-4509-4AFA-BF05-AA37D7C6A638}" type="parTrans" cxnId="{6B0E387F-2AC3-4CCC-9B81-D815EF6B0880}">
      <dgm:prSet/>
      <dgm:spPr/>
      <dgm:t>
        <a:bodyPr/>
        <a:lstStyle/>
        <a:p>
          <a:endParaRPr lang="fr-FR"/>
        </a:p>
      </dgm:t>
    </dgm:pt>
    <dgm:pt modelId="{12F16DB5-3467-44CC-8A23-F0AF2DC1C1B6}" type="sibTrans" cxnId="{6B0E387F-2AC3-4CCC-9B81-D815EF6B0880}">
      <dgm:prSet/>
      <dgm:spPr/>
      <dgm:t>
        <a:bodyPr/>
        <a:lstStyle/>
        <a:p>
          <a:endParaRPr lang="fr-FR"/>
        </a:p>
      </dgm:t>
    </dgm:pt>
    <dgm:pt modelId="{7B6E8F8E-1B14-4FC9-BBF8-757803414476}">
      <dgm:prSet phldrT="[Texte]"/>
      <dgm:spPr/>
      <dgm:t>
        <a:bodyPr/>
        <a:lstStyle/>
        <a:p>
          <a:r>
            <a:rPr lang="fr-FR" dirty="0"/>
            <a:t>D’où sont pourtant absents certaines actions : </a:t>
          </a:r>
        </a:p>
      </dgm:t>
    </dgm:pt>
    <dgm:pt modelId="{23683FF4-8097-4C7F-81B9-F9EA56D1EBCA}" type="parTrans" cxnId="{78673B11-DAE2-48BD-80C8-B5EC50C4D99A}">
      <dgm:prSet/>
      <dgm:spPr/>
      <dgm:t>
        <a:bodyPr/>
        <a:lstStyle/>
        <a:p>
          <a:endParaRPr lang="fr-FR"/>
        </a:p>
      </dgm:t>
    </dgm:pt>
    <dgm:pt modelId="{03DDB582-09F6-4577-90A9-F30FC688F533}" type="sibTrans" cxnId="{78673B11-DAE2-48BD-80C8-B5EC50C4D99A}">
      <dgm:prSet/>
      <dgm:spPr/>
      <dgm:t>
        <a:bodyPr/>
        <a:lstStyle/>
        <a:p>
          <a:endParaRPr lang="fr-FR"/>
        </a:p>
      </dgm:t>
    </dgm:pt>
    <dgm:pt modelId="{A8AE2F59-B843-4498-9192-015A33130FF3}">
      <dgm:prSet phldrT="[Texte]"/>
      <dgm:spPr/>
      <dgm:t>
        <a:bodyPr/>
        <a:lstStyle/>
        <a:p>
          <a:pPr>
            <a:buFont typeface="Arial" panose="020B0604020202020204" pitchFamily="34" charset="0"/>
            <a:buChar char="•"/>
          </a:pPr>
          <a:r>
            <a:rPr lang="fr-FR" dirty="0"/>
            <a:t>flottaison dans le palier 1, </a:t>
          </a:r>
        </a:p>
      </dgm:t>
    </dgm:pt>
    <dgm:pt modelId="{A226D89F-F349-49C7-814F-95F0FB3237C3}" type="parTrans" cxnId="{4D32D59C-A19C-45DF-9B8B-8529304BBA76}">
      <dgm:prSet/>
      <dgm:spPr/>
      <dgm:t>
        <a:bodyPr/>
        <a:lstStyle/>
        <a:p>
          <a:endParaRPr lang="fr-FR"/>
        </a:p>
      </dgm:t>
    </dgm:pt>
    <dgm:pt modelId="{FBB430D5-9541-479E-A40C-E11DFB8A646E}" type="sibTrans" cxnId="{4D32D59C-A19C-45DF-9B8B-8529304BBA76}">
      <dgm:prSet/>
      <dgm:spPr/>
      <dgm:t>
        <a:bodyPr/>
        <a:lstStyle/>
        <a:p>
          <a:endParaRPr lang="fr-FR"/>
        </a:p>
      </dgm:t>
    </dgm:pt>
    <dgm:pt modelId="{F6531B1D-2156-4B4F-A44E-0B498581D88D}">
      <dgm:prSet/>
      <dgm:spPr/>
      <dgm:t>
        <a:bodyPr/>
        <a:lstStyle/>
        <a:p>
          <a:pPr>
            <a:buNone/>
          </a:pPr>
          <a:r>
            <a:rPr lang="fr-FR" dirty="0"/>
            <a:t>Avec une imprécision du contenu de certaines actions : </a:t>
          </a:r>
        </a:p>
      </dgm:t>
    </dgm:pt>
    <dgm:pt modelId="{3DEF91A3-F7B0-43CA-912D-9D5715CC0A6A}" type="parTrans" cxnId="{8E6B1D0B-7FAE-40C3-9C63-E5116A3C2153}">
      <dgm:prSet/>
      <dgm:spPr/>
      <dgm:t>
        <a:bodyPr/>
        <a:lstStyle/>
        <a:p>
          <a:endParaRPr lang="fr-FR"/>
        </a:p>
      </dgm:t>
    </dgm:pt>
    <dgm:pt modelId="{EABACAF9-6B4F-4BB5-8B54-D7ABFA326EDD}" type="sibTrans" cxnId="{8E6B1D0B-7FAE-40C3-9C63-E5116A3C2153}">
      <dgm:prSet/>
      <dgm:spPr/>
      <dgm:t>
        <a:bodyPr/>
        <a:lstStyle/>
        <a:p>
          <a:endParaRPr lang="fr-FR"/>
        </a:p>
      </dgm:t>
    </dgm:pt>
    <dgm:pt modelId="{E57D6984-778A-4B85-BC9E-1AC83D97625E}">
      <dgm:prSet/>
      <dgm:spPr/>
      <dgm:t>
        <a:bodyPr/>
        <a:lstStyle/>
        <a:p>
          <a:pPr>
            <a:buFont typeface="Arial" panose="020B0604020202020204" pitchFamily="34" charset="0"/>
            <a:buChar char="•"/>
          </a:pPr>
          <a:r>
            <a:rPr lang="fr-FR" dirty="0"/>
            <a:t>distance à parcourir, </a:t>
          </a:r>
        </a:p>
      </dgm:t>
    </dgm:pt>
    <dgm:pt modelId="{F9C0EBA4-0ABF-46D8-B208-4B2ADECF787C}" type="parTrans" cxnId="{BD22AC9A-BD29-4804-B42E-0708EAE20D93}">
      <dgm:prSet/>
      <dgm:spPr/>
      <dgm:t>
        <a:bodyPr/>
        <a:lstStyle/>
        <a:p>
          <a:endParaRPr lang="fr-FR"/>
        </a:p>
      </dgm:t>
    </dgm:pt>
    <dgm:pt modelId="{DDB8FF75-2328-49C9-94E5-FE5F968A1C47}" type="sibTrans" cxnId="{BD22AC9A-BD29-4804-B42E-0708EAE20D93}">
      <dgm:prSet/>
      <dgm:spPr/>
      <dgm:t>
        <a:bodyPr/>
        <a:lstStyle/>
        <a:p>
          <a:endParaRPr lang="fr-FR"/>
        </a:p>
      </dgm:t>
    </dgm:pt>
    <dgm:pt modelId="{A94B1BE4-4CCF-46A1-9DA5-3F4070FC3A10}">
      <dgm:prSet phldrT="[Texte]"/>
      <dgm:spPr/>
      <dgm:t>
        <a:bodyPr/>
        <a:lstStyle/>
        <a:p>
          <a:pPr>
            <a:buFont typeface="Arial" panose="020B0604020202020204" pitchFamily="34" charset="0"/>
            <a:buChar char="•"/>
          </a:pPr>
          <a:r>
            <a:rPr lang="fr-FR" dirty="0"/>
            <a:t>déplacement dans la palier 2, </a:t>
          </a:r>
        </a:p>
      </dgm:t>
    </dgm:pt>
    <dgm:pt modelId="{1F72A094-0011-4D49-9AA3-61D81AA7F3CE}" type="parTrans" cxnId="{E238E510-81F3-4F0E-8BA8-2A0559511373}">
      <dgm:prSet/>
      <dgm:spPr/>
      <dgm:t>
        <a:bodyPr/>
        <a:lstStyle/>
        <a:p>
          <a:endParaRPr lang="fr-FR"/>
        </a:p>
      </dgm:t>
    </dgm:pt>
    <dgm:pt modelId="{7D03DB27-DCCF-4C30-8349-4E3F4182DA7A}" type="sibTrans" cxnId="{E238E510-81F3-4F0E-8BA8-2A0559511373}">
      <dgm:prSet/>
      <dgm:spPr/>
      <dgm:t>
        <a:bodyPr/>
        <a:lstStyle/>
        <a:p>
          <a:endParaRPr lang="fr-FR"/>
        </a:p>
      </dgm:t>
    </dgm:pt>
    <dgm:pt modelId="{51A6191A-1EC7-478A-BF3F-3F63BE5B5FE3}">
      <dgm:prSet phldrT="[Texte]"/>
      <dgm:spPr/>
      <dgm:t>
        <a:bodyPr/>
        <a:lstStyle/>
        <a:p>
          <a:pPr>
            <a:buFont typeface="Arial" panose="020B0604020202020204" pitchFamily="34" charset="0"/>
            <a:buChar char="•"/>
          </a:pPr>
          <a:r>
            <a:rPr lang="fr-FR" dirty="0"/>
            <a:t>immersion volontaire dans les paliers 2 et 3.</a:t>
          </a:r>
        </a:p>
      </dgm:t>
    </dgm:pt>
    <dgm:pt modelId="{AB6CAA3A-9416-4E3C-9159-B8CAAC6F4B3B}" type="parTrans" cxnId="{99575203-3F7D-45A2-8AA0-55F9B64815BD}">
      <dgm:prSet/>
      <dgm:spPr/>
      <dgm:t>
        <a:bodyPr/>
        <a:lstStyle/>
        <a:p>
          <a:endParaRPr lang="fr-FR"/>
        </a:p>
      </dgm:t>
    </dgm:pt>
    <dgm:pt modelId="{7193DE03-D1FC-4675-B82C-AACA472F62C1}" type="sibTrans" cxnId="{99575203-3F7D-45A2-8AA0-55F9B64815BD}">
      <dgm:prSet/>
      <dgm:spPr/>
      <dgm:t>
        <a:bodyPr/>
        <a:lstStyle/>
        <a:p>
          <a:endParaRPr lang="fr-FR"/>
        </a:p>
      </dgm:t>
    </dgm:pt>
    <dgm:pt modelId="{3FDF5FE7-E07C-4EB9-842E-D0FE650ABCC2}">
      <dgm:prSet/>
      <dgm:spPr/>
      <dgm:t>
        <a:bodyPr/>
        <a:lstStyle/>
        <a:p>
          <a:pPr>
            <a:buFont typeface="Arial" panose="020B0604020202020204" pitchFamily="34" charset="0"/>
            <a:buChar char="•"/>
          </a:pPr>
          <a:r>
            <a:rPr lang="fr-FR" dirty="0"/>
            <a:t>forme de l’entrée par la tête, </a:t>
          </a:r>
        </a:p>
      </dgm:t>
    </dgm:pt>
    <dgm:pt modelId="{AE0DA896-CC2B-4547-A2A5-097AFC7DD50A}" type="parTrans" cxnId="{5CDF89C5-7782-40D0-A3CD-3E5C03F37B6C}">
      <dgm:prSet/>
      <dgm:spPr/>
      <dgm:t>
        <a:bodyPr/>
        <a:lstStyle/>
        <a:p>
          <a:endParaRPr lang="fr-FR"/>
        </a:p>
      </dgm:t>
    </dgm:pt>
    <dgm:pt modelId="{F7BCA3ED-0430-4B37-9968-56754F0ECD0D}" type="sibTrans" cxnId="{5CDF89C5-7782-40D0-A3CD-3E5C03F37B6C}">
      <dgm:prSet/>
      <dgm:spPr/>
      <dgm:t>
        <a:bodyPr/>
        <a:lstStyle/>
        <a:p>
          <a:endParaRPr lang="fr-FR"/>
        </a:p>
      </dgm:t>
    </dgm:pt>
    <dgm:pt modelId="{A505680C-6454-4601-B58C-AB3DD9B00485}">
      <dgm:prSet/>
      <dgm:spPr/>
      <dgm:t>
        <a:bodyPr/>
        <a:lstStyle/>
        <a:p>
          <a:pPr>
            <a:buFont typeface="Arial" panose="020B0604020202020204" pitchFamily="34" charset="0"/>
            <a:buChar char="•"/>
          </a:pPr>
          <a:r>
            <a:rPr lang="fr-FR" dirty="0"/>
            <a:t>distance parcourue tête immergée</a:t>
          </a:r>
        </a:p>
      </dgm:t>
    </dgm:pt>
    <dgm:pt modelId="{2804A966-243B-4F01-9544-E3C7C353A018}" type="parTrans" cxnId="{3BEB147F-D08E-4732-A106-F7E8B17847C7}">
      <dgm:prSet/>
      <dgm:spPr/>
      <dgm:t>
        <a:bodyPr/>
        <a:lstStyle/>
        <a:p>
          <a:endParaRPr lang="fr-FR"/>
        </a:p>
      </dgm:t>
    </dgm:pt>
    <dgm:pt modelId="{050F679D-0080-41FB-A0A0-EF4D0AB0711B}" type="sibTrans" cxnId="{3BEB147F-D08E-4732-A106-F7E8B17847C7}">
      <dgm:prSet/>
      <dgm:spPr/>
      <dgm:t>
        <a:bodyPr/>
        <a:lstStyle/>
        <a:p>
          <a:endParaRPr lang="fr-FR"/>
        </a:p>
      </dgm:t>
    </dgm:pt>
    <dgm:pt modelId="{975D4ADA-AA93-4978-A67D-8C21FFF30D57}">
      <dgm:prSet phldrT="[Texte]"/>
      <dgm:spPr/>
      <dgm:t>
        <a:bodyPr/>
        <a:lstStyle/>
        <a:p>
          <a:pPr>
            <a:buFont typeface="Arial" panose="020B0604020202020204" pitchFamily="34" charset="0"/>
            <a:buChar char="•"/>
          </a:pPr>
          <a:r>
            <a:rPr lang="fr-FR" dirty="0"/>
            <a:t>flotter, </a:t>
          </a:r>
        </a:p>
      </dgm:t>
    </dgm:pt>
    <dgm:pt modelId="{9A480133-8415-40CA-AA9A-8B2C82477478}" type="parTrans" cxnId="{FA8FBD00-6FEA-4B2A-8970-3D4C969485BF}">
      <dgm:prSet/>
      <dgm:spPr/>
      <dgm:t>
        <a:bodyPr/>
        <a:lstStyle/>
        <a:p>
          <a:endParaRPr lang="fr-FR"/>
        </a:p>
      </dgm:t>
    </dgm:pt>
    <dgm:pt modelId="{259815BF-9A90-4317-B8C8-B9D2891A57BA}" type="sibTrans" cxnId="{FA8FBD00-6FEA-4B2A-8970-3D4C969485BF}">
      <dgm:prSet/>
      <dgm:spPr/>
      <dgm:t>
        <a:bodyPr/>
        <a:lstStyle/>
        <a:p>
          <a:endParaRPr lang="fr-FR"/>
        </a:p>
      </dgm:t>
    </dgm:pt>
    <dgm:pt modelId="{A3DC986D-C431-4AA7-9D66-2DB9B6F09607}">
      <dgm:prSet phldrT="[Texte]"/>
      <dgm:spPr/>
      <dgm:t>
        <a:bodyPr/>
        <a:lstStyle/>
        <a:p>
          <a:pPr>
            <a:buFont typeface="Arial" panose="020B0604020202020204" pitchFamily="34" charset="0"/>
            <a:buChar char="•"/>
          </a:pPr>
          <a:r>
            <a:rPr lang="fr-FR" dirty="0"/>
            <a:t>se déplacer, </a:t>
          </a:r>
        </a:p>
      </dgm:t>
    </dgm:pt>
    <dgm:pt modelId="{7C212686-3DBC-43F0-B656-982544781FAA}" type="parTrans" cxnId="{201C28A7-2A9D-40DA-94BC-87794762AD3B}">
      <dgm:prSet/>
      <dgm:spPr/>
      <dgm:t>
        <a:bodyPr/>
        <a:lstStyle/>
        <a:p>
          <a:endParaRPr lang="fr-FR"/>
        </a:p>
      </dgm:t>
    </dgm:pt>
    <dgm:pt modelId="{57147C52-0D94-44AF-B2E3-89E27C1C3A6D}" type="sibTrans" cxnId="{201C28A7-2A9D-40DA-94BC-87794762AD3B}">
      <dgm:prSet/>
      <dgm:spPr/>
      <dgm:t>
        <a:bodyPr/>
        <a:lstStyle/>
        <a:p>
          <a:endParaRPr lang="fr-FR"/>
        </a:p>
      </dgm:t>
    </dgm:pt>
    <dgm:pt modelId="{7C763475-7CE0-44DE-96DA-CBE7F3A3EEA3}">
      <dgm:prSet phldrT="[Texte]"/>
      <dgm:spPr/>
      <dgm:t>
        <a:bodyPr/>
        <a:lstStyle/>
        <a:p>
          <a:pPr>
            <a:buFont typeface="Arial" panose="020B0604020202020204" pitchFamily="34" charset="0"/>
            <a:buChar char="•"/>
          </a:pPr>
          <a:r>
            <a:rPr lang="fr-FR" dirty="0"/>
            <a:t>s’immerger, </a:t>
          </a:r>
        </a:p>
      </dgm:t>
    </dgm:pt>
    <dgm:pt modelId="{9D0A7766-ED0A-4BBD-B4C5-73EBC50A144C}" type="parTrans" cxnId="{0129D35D-8E07-47F3-B5B1-2DD850C437F0}">
      <dgm:prSet/>
      <dgm:spPr/>
      <dgm:t>
        <a:bodyPr/>
        <a:lstStyle/>
        <a:p>
          <a:endParaRPr lang="fr-FR"/>
        </a:p>
      </dgm:t>
    </dgm:pt>
    <dgm:pt modelId="{27E3AD11-501B-4B02-9B18-DDE9EEE8B327}" type="sibTrans" cxnId="{0129D35D-8E07-47F3-B5B1-2DD850C437F0}">
      <dgm:prSet/>
      <dgm:spPr/>
      <dgm:t>
        <a:bodyPr/>
        <a:lstStyle/>
        <a:p>
          <a:endParaRPr lang="fr-FR"/>
        </a:p>
      </dgm:t>
    </dgm:pt>
    <dgm:pt modelId="{BE563B0E-2569-42BE-82FE-BE74AB238113}">
      <dgm:prSet phldrT="[Texte]"/>
      <dgm:spPr/>
      <dgm:t>
        <a:bodyPr/>
        <a:lstStyle/>
        <a:p>
          <a:pPr>
            <a:buFont typeface="Arial" panose="020B0604020202020204" pitchFamily="34" charset="0"/>
            <a:buChar char="•"/>
          </a:pPr>
          <a:r>
            <a:rPr lang="fr-FR" dirty="0"/>
            <a:t>Sortir.</a:t>
          </a:r>
        </a:p>
      </dgm:t>
    </dgm:pt>
    <dgm:pt modelId="{9572B22E-5B2E-4FD3-988D-DB2689BDF812}" type="parTrans" cxnId="{A1ECAE68-4E88-4A0B-9115-12C3BC32DE3D}">
      <dgm:prSet/>
      <dgm:spPr/>
      <dgm:t>
        <a:bodyPr/>
        <a:lstStyle/>
        <a:p>
          <a:endParaRPr lang="fr-FR"/>
        </a:p>
      </dgm:t>
    </dgm:pt>
    <dgm:pt modelId="{DF26CC5E-3CB0-49E8-B7CD-A6E5ABD63D62}" type="sibTrans" cxnId="{A1ECAE68-4E88-4A0B-9115-12C3BC32DE3D}">
      <dgm:prSet/>
      <dgm:spPr/>
      <dgm:t>
        <a:bodyPr/>
        <a:lstStyle/>
        <a:p>
          <a:endParaRPr lang="fr-FR"/>
        </a:p>
      </dgm:t>
    </dgm:pt>
    <dgm:pt modelId="{D996A2BB-4779-4EC4-AB68-331C2334EEBB}" type="pres">
      <dgm:prSet presAssocID="{9A5E7D2E-A54D-4E14-8FB3-98B8DBCF81E4}" presName="linear" presStyleCnt="0">
        <dgm:presLayoutVars>
          <dgm:animLvl val="lvl"/>
          <dgm:resizeHandles val="exact"/>
        </dgm:presLayoutVars>
      </dgm:prSet>
      <dgm:spPr/>
      <dgm:t>
        <a:bodyPr/>
        <a:lstStyle/>
        <a:p>
          <a:endParaRPr lang="fr-FR"/>
        </a:p>
      </dgm:t>
    </dgm:pt>
    <dgm:pt modelId="{DEFDB98E-7FE6-498C-AE22-25D063EB8703}" type="pres">
      <dgm:prSet presAssocID="{3671E01F-6120-48DA-BFEF-5B40FB875CF5}" presName="parentText" presStyleLbl="node1" presStyleIdx="0" presStyleCnt="3">
        <dgm:presLayoutVars>
          <dgm:chMax val="0"/>
          <dgm:bulletEnabled val="1"/>
        </dgm:presLayoutVars>
      </dgm:prSet>
      <dgm:spPr/>
      <dgm:t>
        <a:bodyPr/>
        <a:lstStyle/>
        <a:p>
          <a:endParaRPr lang="fr-FR"/>
        </a:p>
      </dgm:t>
    </dgm:pt>
    <dgm:pt modelId="{829E5D4F-2E61-4888-8F31-89B5D6EF4299}" type="pres">
      <dgm:prSet presAssocID="{3671E01F-6120-48DA-BFEF-5B40FB875CF5}" presName="childText" presStyleLbl="revTx" presStyleIdx="0" presStyleCnt="3">
        <dgm:presLayoutVars>
          <dgm:bulletEnabled val="1"/>
        </dgm:presLayoutVars>
      </dgm:prSet>
      <dgm:spPr/>
      <dgm:t>
        <a:bodyPr/>
        <a:lstStyle/>
        <a:p>
          <a:endParaRPr lang="fr-FR"/>
        </a:p>
      </dgm:t>
    </dgm:pt>
    <dgm:pt modelId="{F19D4C08-EACD-4D8E-A79E-54F94107A409}" type="pres">
      <dgm:prSet presAssocID="{7B6E8F8E-1B14-4FC9-BBF8-757803414476}" presName="parentText" presStyleLbl="node1" presStyleIdx="1" presStyleCnt="3" custLinFactNeighborX="928">
        <dgm:presLayoutVars>
          <dgm:chMax val="0"/>
          <dgm:bulletEnabled val="1"/>
        </dgm:presLayoutVars>
      </dgm:prSet>
      <dgm:spPr/>
      <dgm:t>
        <a:bodyPr/>
        <a:lstStyle/>
        <a:p>
          <a:endParaRPr lang="fr-FR"/>
        </a:p>
      </dgm:t>
    </dgm:pt>
    <dgm:pt modelId="{51C6DAF1-4BBA-4555-B157-F0A302151337}" type="pres">
      <dgm:prSet presAssocID="{7B6E8F8E-1B14-4FC9-BBF8-757803414476}" presName="childText" presStyleLbl="revTx" presStyleIdx="1" presStyleCnt="3">
        <dgm:presLayoutVars>
          <dgm:bulletEnabled val="1"/>
        </dgm:presLayoutVars>
      </dgm:prSet>
      <dgm:spPr/>
      <dgm:t>
        <a:bodyPr/>
        <a:lstStyle/>
        <a:p>
          <a:endParaRPr lang="fr-FR"/>
        </a:p>
      </dgm:t>
    </dgm:pt>
    <dgm:pt modelId="{A20F28E9-7777-4529-ABC5-FB532A45A453}" type="pres">
      <dgm:prSet presAssocID="{F6531B1D-2156-4B4F-A44E-0B498581D88D}" presName="parentText" presStyleLbl="node1" presStyleIdx="2" presStyleCnt="3">
        <dgm:presLayoutVars>
          <dgm:chMax val="0"/>
          <dgm:bulletEnabled val="1"/>
        </dgm:presLayoutVars>
      </dgm:prSet>
      <dgm:spPr/>
      <dgm:t>
        <a:bodyPr/>
        <a:lstStyle/>
        <a:p>
          <a:endParaRPr lang="fr-FR"/>
        </a:p>
      </dgm:t>
    </dgm:pt>
    <dgm:pt modelId="{A9ECD3C9-8BC3-4D54-A503-BF73798354AD}" type="pres">
      <dgm:prSet presAssocID="{F6531B1D-2156-4B4F-A44E-0B498581D88D}" presName="childText" presStyleLbl="revTx" presStyleIdx="2" presStyleCnt="3">
        <dgm:presLayoutVars>
          <dgm:bulletEnabled val="1"/>
        </dgm:presLayoutVars>
      </dgm:prSet>
      <dgm:spPr/>
      <dgm:t>
        <a:bodyPr/>
        <a:lstStyle/>
        <a:p>
          <a:endParaRPr lang="fr-FR"/>
        </a:p>
      </dgm:t>
    </dgm:pt>
  </dgm:ptLst>
  <dgm:cxnLst>
    <dgm:cxn modelId="{FA8FBD00-6FEA-4B2A-8970-3D4C969485BF}" srcId="{3671E01F-6120-48DA-BFEF-5B40FB875CF5}" destId="{975D4ADA-AA93-4978-A67D-8C21FFF30D57}" srcOrd="1" destOrd="0" parTransId="{9A480133-8415-40CA-AA9A-8B2C82477478}" sibTransId="{259815BF-9A90-4317-B8C8-B9D2891A57BA}"/>
    <dgm:cxn modelId="{C3734D89-68D7-4A4F-8C96-AB2C3B5CA131}" type="presOf" srcId="{F6531B1D-2156-4B4F-A44E-0B498581D88D}" destId="{A20F28E9-7777-4529-ABC5-FB532A45A453}" srcOrd="0" destOrd="0" presId="urn:microsoft.com/office/officeart/2005/8/layout/vList2"/>
    <dgm:cxn modelId="{4D32D59C-A19C-45DF-9B8B-8529304BBA76}" srcId="{7B6E8F8E-1B14-4FC9-BBF8-757803414476}" destId="{A8AE2F59-B843-4498-9192-015A33130FF3}" srcOrd="0" destOrd="0" parTransId="{A226D89F-F349-49C7-814F-95F0FB3237C3}" sibTransId="{FBB430D5-9541-479E-A40C-E11DFB8A646E}"/>
    <dgm:cxn modelId="{C1AC3CCE-1F0C-4843-9CD5-6D2B1680930B}" type="presOf" srcId="{9A5E7D2E-A54D-4E14-8FB3-98B8DBCF81E4}" destId="{D996A2BB-4779-4EC4-AB68-331C2334EEBB}" srcOrd="0" destOrd="0" presId="urn:microsoft.com/office/officeart/2005/8/layout/vList2"/>
    <dgm:cxn modelId="{882250B0-DFEE-4E72-AF24-E126010ECF3A}" type="presOf" srcId="{7B6E8F8E-1B14-4FC9-BBF8-757803414476}" destId="{F19D4C08-EACD-4D8E-A79E-54F94107A409}" srcOrd="0" destOrd="0" presId="urn:microsoft.com/office/officeart/2005/8/layout/vList2"/>
    <dgm:cxn modelId="{A1ECAE68-4E88-4A0B-9115-12C3BC32DE3D}" srcId="{3671E01F-6120-48DA-BFEF-5B40FB875CF5}" destId="{BE563B0E-2569-42BE-82FE-BE74AB238113}" srcOrd="4" destOrd="0" parTransId="{9572B22E-5B2E-4FD3-988D-DB2689BDF812}" sibTransId="{DF26CC5E-3CB0-49E8-B7CD-A6E5ABD63D62}"/>
    <dgm:cxn modelId="{DA4485CC-11CF-4E0A-826E-17B7F3C00B1D}" type="presOf" srcId="{A94B1BE4-4CCF-46A1-9DA5-3F4070FC3A10}" destId="{51C6DAF1-4BBA-4555-B157-F0A302151337}" srcOrd="0" destOrd="1" presId="urn:microsoft.com/office/officeart/2005/8/layout/vList2"/>
    <dgm:cxn modelId="{D45152AF-F806-4D77-8C49-86AA2D9AF184}" srcId="{9A5E7D2E-A54D-4E14-8FB3-98B8DBCF81E4}" destId="{3671E01F-6120-48DA-BFEF-5B40FB875CF5}" srcOrd="0" destOrd="0" parTransId="{184382B2-AD9C-45A0-BC08-F97643A460F2}" sibTransId="{AB041DAC-36CD-4D11-B757-E72732B55085}"/>
    <dgm:cxn modelId="{248CFA73-22CB-4E81-97E4-E4DEE2370A09}" type="presOf" srcId="{3671E01F-6120-48DA-BFEF-5B40FB875CF5}" destId="{DEFDB98E-7FE6-498C-AE22-25D063EB8703}" srcOrd="0" destOrd="0" presId="urn:microsoft.com/office/officeart/2005/8/layout/vList2"/>
    <dgm:cxn modelId="{8E6B1D0B-7FAE-40C3-9C63-E5116A3C2153}" srcId="{9A5E7D2E-A54D-4E14-8FB3-98B8DBCF81E4}" destId="{F6531B1D-2156-4B4F-A44E-0B498581D88D}" srcOrd="2" destOrd="0" parTransId="{3DEF91A3-F7B0-43CA-912D-9D5715CC0A6A}" sibTransId="{EABACAF9-6B4F-4BB5-8B54-D7ABFA326EDD}"/>
    <dgm:cxn modelId="{FBB9EF03-EAE9-43F6-946B-B86B830891DB}" type="presOf" srcId="{916629B7-0BAA-4270-B73D-1E31A1584541}" destId="{829E5D4F-2E61-4888-8F31-89B5D6EF4299}" srcOrd="0" destOrd="0" presId="urn:microsoft.com/office/officeart/2005/8/layout/vList2"/>
    <dgm:cxn modelId="{2BAAE463-7785-4013-B4A3-908B0859B57C}" type="presOf" srcId="{7C763475-7CE0-44DE-96DA-CBE7F3A3EEA3}" destId="{829E5D4F-2E61-4888-8F31-89B5D6EF4299}" srcOrd="0" destOrd="3" presId="urn:microsoft.com/office/officeart/2005/8/layout/vList2"/>
    <dgm:cxn modelId="{BD22AC9A-BD29-4804-B42E-0708EAE20D93}" srcId="{F6531B1D-2156-4B4F-A44E-0B498581D88D}" destId="{E57D6984-778A-4B85-BC9E-1AC83D97625E}" srcOrd="0" destOrd="0" parTransId="{F9C0EBA4-0ABF-46D8-B208-4B2ADECF787C}" sibTransId="{DDB8FF75-2328-49C9-94E5-FE5F968A1C47}"/>
    <dgm:cxn modelId="{E9CF8903-4683-4D1A-95E4-F68BC9F081EF}" type="presOf" srcId="{E57D6984-778A-4B85-BC9E-1AC83D97625E}" destId="{A9ECD3C9-8BC3-4D54-A503-BF73798354AD}" srcOrd="0" destOrd="0" presId="urn:microsoft.com/office/officeart/2005/8/layout/vList2"/>
    <dgm:cxn modelId="{201C28A7-2A9D-40DA-94BC-87794762AD3B}" srcId="{3671E01F-6120-48DA-BFEF-5B40FB875CF5}" destId="{A3DC986D-C431-4AA7-9D66-2DB9B6F09607}" srcOrd="2" destOrd="0" parTransId="{7C212686-3DBC-43F0-B656-982544781FAA}" sibTransId="{57147C52-0D94-44AF-B2E3-89E27C1C3A6D}"/>
    <dgm:cxn modelId="{110891D0-DCDE-4D14-BDFA-32CB74C50A7E}" type="presOf" srcId="{3FDF5FE7-E07C-4EB9-842E-D0FE650ABCC2}" destId="{A9ECD3C9-8BC3-4D54-A503-BF73798354AD}" srcOrd="0" destOrd="1" presId="urn:microsoft.com/office/officeart/2005/8/layout/vList2"/>
    <dgm:cxn modelId="{6B0E387F-2AC3-4CCC-9B81-D815EF6B0880}" srcId="{3671E01F-6120-48DA-BFEF-5B40FB875CF5}" destId="{916629B7-0BAA-4270-B73D-1E31A1584541}" srcOrd="0" destOrd="0" parTransId="{4CA4297F-4509-4AFA-BF05-AA37D7C6A638}" sibTransId="{12F16DB5-3467-44CC-8A23-F0AF2DC1C1B6}"/>
    <dgm:cxn modelId="{3F056BAF-0910-4334-8A26-4631D277D388}" type="presOf" srcId="{51A6191A-1EC7-478A-BF3F-3F63BE5B5FE3}" destId="{51C6DAF1-4BBA-4555-B157-F0A302151337}" srcOrd="0" destOrd="2" presId="urn:microsoft.com/office/officeart/2005/8/layout/vList2"/>
    <dgm:cxn modelId="{5CDF89C5-7782-40D0-A3CD-3E5C03F37B6C}" srcId="{F6531B1D-2156-4B4F-A44E-0B498581D88D}" destId="{3FDF5FE7-E07C-4EB9-842E-D0FE650ABCC2}" srcOrd="1" destOrd="0" parTransId="{AE0DA896-CC2B-4547-A2A5-097AFC7DD50A}" sibTransId="{F7BCA3ED-0430-4B37-9968-56754F0ECD0D}"/>
    <dgm:cxn modelId="{1BADB25A-4BE2-43DB-891C-71C0FF614ED0}" type="presOf" srcId="{A8AE2F59-B843-4498-9192-015A33130FF3}" destId="{51C6DAF1-4BBA-4555-B157-F0A302151337}" srcOrd="0" destOrd="0" presId="urn:microsoft.com/office/officeart/2005/8/layout/vList2"/>
    <dgm:cxn modelId="{99575203-3F7D-45A2-8AA0-55F9B64815BD}" srcId="{7B6E8F8E-1B14-4FC9-BBF8-757803414476}" destId="{51A6191A-1EC7-478A-BF3F-3F63BE5B5FE3}" srcOrd="2" destOrd="0" parTransId="{AB6CAA3A-9416-4E3C-9159-B8CAAC6F4B3B}" sibTransId="{7193DE03-D1FC-4675-B82C-AACA472F62C1}"/>
    <dgm:cxn modelId="{142D163E-980C-42BF-9438-5207463AC611}" type="presOf" srcId="{A505680C-6454-4601-B58C-AB3DD9B00485}" destId="{A9ECD3C9-8BC3-4D54-A503-BF73798354AD}" srcOrd="0" destOrd="2" presId="urn:microsoft.com/office/officeart/2005/8/layout/vList2"/>
    <dgm:cxn modelId="{E238E510-81F3-4F0E-8BA8-2A0559511373}" srcId="{7B6E8F8E-1B14-4FC9-BBF8-757803414476}" destId="{A94B1BE4-4CCF-46A1-9DA5-3F4070FC3A10}" srcOrd="1" destOrd="0" parTransId="{1F72A094-0011-4D49-9AA3-61D81AA7F3CE}" sibTransId="{7D03DB27-DCCF-4C30-8349-4E3F4182DA7A}"/>
    <dgm:cxn modelId="{CDB9D270-DD6E-42EE-96F9-8871C5E990A8}" type="presOf" srcId="{A3DC986D-C431-4AA7-9D66-2DB9B6F09607}" destId="{829E5D4F-2E61-4888-8F31-89B5D6EF4299}" srcOrd="0" destOrd="2" presId="urn:microsoft.com/office/officeart/2005/8/layout/vList2"/>
    <dgm:cxn modelId="{3BEB147F-D08E-4732-A106-F7E8B17847C7}" srcId="{F6531B1D-2156-4B4F-A44E-0B498581D88D}" destId="{A505680C-6454-4601-B58C-AB3DD9B00485}" srcOrd="2" destOrd="0" parTransId="{2804A966-243B-4F01-9544-E3C7C353A018}" sibTransId="{050F679D-0080-41FB-A0A0-EF4D0AB0711B}"/>
    <dgm:cxn modelId="{78673B11-DAE2-48BD-80C8-B5EC50C4D99A}" srcId="{9A5E7D2E-A54D-4E14-8FB3-98B8DBCF81E4}" destId="{7B6E8F8E-1B14-4FC9-BBF8-757803414476}" srcOrd="1" destOrd="0" parTransId="{23683FF4-8097-4C7F-81B9-F9EA56D1EBCA}" sibTransId="{03DDB582-09F6-4577-90A9-F30FC688F533}"/>
    <dgm:cxn modelId="{14096CD1-3FC7-4CB9-9119-2EB2E4B6E0F8}" type="presOf" srcId="{BE563B0E-2569-42BE-82FE-BE74AB238113}" destId="{829E5D4F-2E61-4888-8F31-89B5D6EF4299}" srcOrd="0" destOrd="4" presId="urn:microsoft.com/office/officeart/2005/8/layout/vList2"/>
    <dgm:cxn modelId="{9A3624B7-3462-4D7A-AFBA-A7A6F42A39A1}" type="presOf" srcId="{975D4ADA-AA93-4978-A67D-8C21FFF30D57}" destId="{829E5D4F-2E61-4888-8F31-89B5D6EF4299}" srcOrd="0" destOrd="1" presId="urn:microsoft.com/office/officeart/2005/8/layout/vList2"/>
    <dgm:cxn modelId="{0129D35D-8E07-47F3-B5B1-2DD850C437F0}" srcId="{3671E01F-6120-48DA-BFEF-5B40FB875CF5}" destId="{7C763475-7CE0-44DE-96DA-CBE7F3A3EEA3}" srcOrd="3" destOrd="0" parTransId="{9D0A7766-ED0A-4BBD-B4C5-73EBC50A144C}" sibTransId="{27E3AD11-501B-4B02-9B18-DDE9EEE8B327}"/>
    <dgm:cxn modelId="{D85D72A4-732E-4671-B6DF-7363A7B7E709}" type="presParOf" srcId="{D996A2BB-4779-4EC4-AB68-331C2334EEBB}" destId="{DEFDB98E-7FE6-498C-AE22-25D063EB8703}" srcOrd="0" destOrd="0" presId="urn:microsoft.com/office/officeart/2005/8/layout/vList2"/>
    <dgm:cxn modelId="{2DADF4F2-E80C-4CE3-A436-D5F7EF865CF6}" type="presParOf" srcId="{D996A2BB-4779-4EC4-AB68-331C2334EEBB}" destId="{829E5D4F-2E61-4888-8F31-89B5D6EF4299}" srcOrd="1" destOrd="0" presId="urn:microsoft.com/office/officeart/2005/8/layout/vList2"/>
    <dgm:cxn modelId="{5561EC01-A43E-49C7-9593-BDE26683B2B6}" type="presParOf" srcId="{D996A2BB-4779-4EC4-AB68-331C2334EEBB}" destId="{F19D4C08-EACD-4D8E-A79E-54F94107A409}" srcOrd="2" destOrd="0" presId="urn:microsoft.com/office/officeart/2005/8/layout/vList2"/>
    <dgm:cxn modelId="{B05A23D5-CDE9-4046-864D-DD9FA9FBC66C}" type="presParOf" srcId="{D996A2BB-4779-4EC4-AB68-331C2334EEBB}" destId="{51C6DAF1-4BBA-4555-B157-F0A302151337}" srcOrd="3" destOrd="0" presId="urn:microsoft.com/office/officeart/2005/8/layout/vList2"/>
    <dgm:cxn modelId="{E36BD29C-831B-4D9F-8A88-296564FB6AA5}" type="presParOf" srcId="{D996A2BB-4779-4EC4-AB68-331C2334EEBB}" destId="{A20F28E9-7777-4529-ABC5-FB532A45A453}" srcOrd="4" destOrd="0" presId="urn:microsoft.com/office/officeart/2005/8/layout/vList2"/>
    <dgm:cxn modelId="{F530A0A1-F9B2-404D-8BBA-BCCDEBF6C399}" type="presParOf" srcId="{D996A2BB-4779-4EC4-AB68-331C2334EEBB}" destId="{A9ECD3C9-8BC3-4D54-A503-BF73798354AD}"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5E7D2E-A54D-4E14-8FB3-98B8DBCF81E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3671E01F-6120-48DA-BFEF-5B40FB875CF5}">
      <dgm:prSet phldrT="[Texte]"/>
      <dgm:spPr/>
      <dgm:t>
        <a:bodyPr/>
        <a:lstStyle/>
        <a:p>
          <a:r>
            <a:rPr lang="fr-FR" dirty="0" smtClean="0"/>
            <a:t>Des connaissances et des attitudes relatives à la sécurité (connaissance et respect des règles de sécurité et de fonctionnement, connaissance du milieu, des espaces, connaissance de mes ressources et de ce que je suis capable de réussir, connaissance du dispositif et respect du sens de circulation, etc.</a:t>
          </a:r>
          <a:endParaRPr lang="fr-FR" dirty="0"/>
        </a:p>
      </dgm:t>
    </dgm:pt>
    <dgm:pt modelId="{184382B2-AD9C-45A0-BC08-F97643A460F2}" type="parTrans" cxnId="{D45152AF-F806-4D77-8C49-86AA2D9AF184}">
      <dgm:prSet/>
      <dgm:spPr/>
      <dgm:t>
        <a:bodyPr/>
        <a:lstStyle/>
        <a:p>
          <a:endParaRPr lang="fr-FR"/>
        </a:p>
      </dgm:t>
    </dgm:pt>
    <dgm:pt modelId="{AB041DAC-36CD-4D11-B757-E72732B55085}" type="sibTrans" cxnId="{D45152AF-F806-4D77-8C49-86AA2D9AF184}">
      <dgm:prSet/>
      <dgm:spPr/>
      <dgm:t>
        <a:bodyPr/>
        <a:lstStyle/>
        <a:p>
          <a:endParaRPr lang="fr-FR"/>
        </a:p>
      </dgm:t>
    </dgm:pt>
    <dgm:pt modelId="{916629B7-0BAA-4270-B73D-1E31A1584541}">
      <dgm:prSet phldrT="[Texte]"/>
      <dgm:spPr/>
      <dgm:t>
        <a:bodyPr/>
        <a:lstStyle/>
        <a:p>
          <a:pPr>
            <a:buFont typeface="Arial" panose="020B0604020202020204" pitchFamily="34" charset="0"/>
            <a:buChar char="•"/>
          </a:pPr>
          <a:endParaRPr lang="fr-FR" dirty="0"/>
        </a:p>
      </dgm:t>
    </dgm:pt>
    <dgm:pt modelId="{4CA4297F-4509-4AFA-BF05-AA37D7C6A638}" type="parTrans" cxnId="{6B0E387F-2AC3-4CCC-9B81-D815EF6B0880}">
      <dgm:prSet/>
      <dgm:spPr/>
      <dgm:t>
        <a:bodyPr/>
        <a:lstStyle/>
        <a:p>
          <a:endParaRPr lang="fr-FR"/>
        </a:p>
      </dgm:t>
    </dgm:pt>
    <dgm:pt modelId="{12F16DB5-3467-44CC-8A23-F0AF2DC1C1B6}" type="sibTrans" cxnId="{6B0E387F-2AC3-4CCC-9B81-D815EF6B0880}">
      <dgm:prSet/>
      <dgm:spPr/>
      <dgm:t>
        <a:bodyPr/>
        <a:lstStyle/>
        <a:p>
          <a:endParaRPr lang="fr-FR"/>
        </a:p>
      </dgm:t>
    </dgm:pt>
    <dgm:pt modelId="{D996A2BB-4779-4EC4-AB68-331C2334EEBB}" type="pres">
      <dgm:prSet presAssocID="{9A5E7D2E-A54D-4E14-8FB3-98B8DBCF81E4}" presName="linear" presStyleCnt="0">
        <dgm:presLayoutVars>
          <dgm:animLvl val="lvl"/>
          <dgm:resizeHandles val="exact"/>
        </dgm:presLayoutVars>
      </dgm:prSet>
      <dgm:spPr/>
      <dgm:t>
        <a:bodyPr/>
        <a:lstStyle/>
        <a:p>
          <a:endParaRPr lang="fr-FR"/>
        </a:p>
      </dgm:t>
    </dgm:pt>
    <dgm:pt modelId="{DEFDB98E-7FE6-498C-AE22-25D063EB8703}" type="pres">
      <dgm:prSet presAssocID="{3671E01F-6120-48DA-BFEF-5B40FB875CF5}" presName="parentText" presStyleLbl="node1" presStyleIdx="0" presStyleCnt="1" custScaleY="22671" custLinFactNeighborX="1875" custLinFactNeighborY="-36575">
        <dgm:presLayoutVars>
          <dgm:chMax val="0"/>
          <dgm:bulletEnabled val="1"/>
        </dgm:presLayoutVars>
      </dgm:prSet>
      <dgm:spPr/>
      <dgm:t>
        <a:bodyPr/>
        <a:lstStyle/>
        <a:p>
          <a:endParaRPr lang="fr-FR"/>
        </a:p>
      </dgm:t>
    </dgm:pt>
    <dgm:pt modelId="{829E5D4F-2E61-4888-8F31-89B5D6EF4299}" type="pres">
      <dgm:prSet presAssocID="{3671E01F-6120-48DA-BFEF-5B40FB875CF5}" presName="childText" presStyleLbl="revTx" presStyleIdx="0" presStyleCnt="1">
        <dgm:presLayoutVars>
          <dgm:bulletEnabled val="1"/>
        </dgm:presLayoutVars>
      </dgm:prSet>
      <dgm:spPr/>
      <dgm:t>
        <a:bodyPr/>
        <a:lstStyle/>
        <a:p>
          <a:endParaRPr lang="fr-FR"/>
        </a:p>
      </dgm:t>
    </dgm:pt>
  </dgm:ptLst>
  <dgm:cxnLst>
    <dgm:cxn modelId="{D45152AF-F806-4D77-8C49-86AA2D9AF184}" srcId="{9A5E7D2E-A54D-4E14-8FB3-98B8DBCF81E4}" destId="{3671E01F-6120-48DA-BFEF-5B40FB875CF5}" srcOrd="0" destOrd="0" parTransId="{184382B2-AD9C-45A0-BC08-F97643A460F2}" sibTransId="{AB041DAC-36CD-4D11-B757-E72732B55085}"/>
    <dgm:cxn modelId="{248CFA73-22CB-4E81-97E4-E4DEE2370A09}" type="presOf" srcId="{3671E01F-6120-48DA-BFEF-5B40FB875CF5}" destId="{DEFDB98E-7FE6-498C-AE22-25D063EB8703}" srcOrd="0" destOrd="0" presId="urn:microsoft.com/office/officeart/2005/8/layout/vList2"/>
    <dgm:cxn modelId="{C1AC3CCE-1F0C-4843-9CD5-6D2B1680930B}" type="presOf" srcId="{9A5E7D2E-A54D-4E14-8FB3-98B8DBCF81E4}" destId="{D996A2BB-4779-4EC4-AB68-331C2334EEBB}" srcOrd="0" destOrd="0" presId="urn:microsoft.com/office/officeart/2005/8/layout/vList2"/>
    <dgm:cxn modelId="{6B0E387F-2AC3-4CCC-9B81-D815EF6B0880}" srcId="{3671E01F-6120-48DA-BFEF-5B40FB875CF5}" destId="{916629B7-0BAA-4270-B73D-1E31A1584541}" srcOrd="0" destOrd="0" parTransId="{4CA4297F-4509-4AFA-BF05-AA37D7C6A638}" sibTransId="{12F16DB5-3467-44CC-8A23-F0AF2DC1C1B6}"/>
    <dgm:cxn modelId="{FBB9EF03-EAE9-43F6-946B-B86B830891DB}" type="presOf" srcId="{916629B7-0BAA-4270-B73D-1E31A1584541}" destId="{829E5D4F-2E61-4888-8F31-89B5D6EF4299}" srcOrd="0" destOrd="0" presId="urn:microsoft.com/office/officeart/2005/8/layout/vList2"/>
    <dgm:cxn modelId="{D85D72A4-732E-4671-B6DF-7363A7B7E709}" type="presParOf" srcId="{D996A2BB-4779-4EC4-AB68-331C2334EEBB}" destId="{DEFDB98E-7FE6-498C-AE22-25D063EB8703}" srcOrd="0" destOrd="0" presId="urn:microsoft.com/office/officeart/2005/8/layout/vList2"/>
    <dgm:cxn modelId="{2DADF4F2-E80C-4CE3-A436-D5F7EF865CF6}" type="presParOf" srcId="{D996A2BB-4779-4EC4-AB68-331C2334EEBB}" destId="{829E5D4F-2E61-4888-8F31-89B5D6EF429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5E7D2E-A54D-4E14-8FB3-98B8DBCF81E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3671E01F-6120-48DA-BFEF-5B40FB875CF5}">
      <dgm:prSet phldrT="[Texte]"/>
      <dgm:spPr/>
      <dgm:t>
        <a:bodyPr/>
        <a:lstStyle/>
        <a:p>
          <a:r>
            <a:rPr lang="fr-FR" dirty="0" smtClean="0"/>
            <a:t>Il est nécessaire d’associer les parents à ces apprentissages au regard des causes de noyades chez les 0 – 5 ans (défaut de surveillance).</a:t>
          </a:r>
          <a:endParaRPr lang="fr-FR" dirty="0"/>
        </a:p>
      </dgm:t>
    </dgm:pt>
    <dgm:pt modelId="{184382B2-AD9C-45A0-BC08-F97643A460F2}" type="parTrans" cxnId="{D45152AF-F806-4D77-8C49-86AA2D9AF184}">
      <dgm:prSet/>
      <dgm:spPr/>
      <dgm:t>
        <a:bodyPr/>
        <a:lstStyle/>
        <a:p>
          <a:endParaRPr lang="fr-FR"/>
        </a:p>
      </dgm:t>
    </dgm:pt>
    <dgm:pt modelId="{AB041DAC-36CD-4D11-B757-E72732B55085}" type="sibTrans" cxnId="{D45152AF-F806-4D77-8C49-86AA2D9AF184}">
      <dgm:prSet/>
      <dgm:spPr/>
      <dgm:t>
        <a:bodyPr/>
        <a:lstStyle/>
        <a:p>
          <a:endParaRPr lang="fr-FR"/>
        </a:p>
      </dgm:t>
    </dgm:pt>
    <dgm:pt modelId="{916629B7-0BAA-4270-B73D-1E31A1584541}">
      <dgm:prSet phldrT="[Texte]"/>
      <dgm:spPr/>
      <dgm:t>
        <a:bodyPr/>
        <a:lstStyle/>
        <a:p>
          <a:pPr>
            <a:buFont typeface="Arial" panose="020B0604020202020204" pitchFamily="34" charset="0"/>
            <a:buChar char="•"/>
          </a:pPr>
          <a:endParaRPr lang="fr-FR" dirty="0"/>
        </a:p>
      </dgm:t>
    </dgm:pt>
    <dgm:pt modelId="{4CA4297F-4509-4AFA-BF05-AA37D7C6A638}" type="parTrans" cxnId="{6B0E387F-2AC3-4CCC-9B81-D815EF6B0880}">
      <dgm:prSet/>
      <dgm:spPr/>
      <dgm:t>
        <a:bodyPr/>
        <a:lstStyle/>
        <a:p>
          <a:endParaRPr lang="fr-FR"/>
        </a:p>
      </dgm:t>
    </dgm:pt>
    <dgm:pt modelId="{12F16DB5-3467-44CC-8A23-F0AF2DC1C1B6}" type="sibTrans" cxnId="{6B0E387F-2AC3-4CCC-9B81-D815EF6B0880}">
      <dgm:prSet/>
      <dgm:spPr/>
      <dgm:t>
        <a:bodyPr/>
        <a:lstStyle/>
        <a:p>
          <a:endParaRPr lang="fr-FR"/>
        </a:p>
      </dgm:t>
    </dgm:pt>
    <dgm:pt modelId="{D996A2BB-4779-4EC4-AB68-331C2334EEBB}" type="pres">
      <dgm:prSet presAssocID="{9A5E7D2E-A54D-4E14-8FB3-98B8DBCF81E4}" presName="linear" presStyleCnt="0">
        <dgm:presLayoutVars>
          <dgm:animLvl val="lvl"/>
          <dgm:resizeHandles val="exact"/>
        </dgm:presLayoutVars>
      </dgm:prSet>
      <dgm:spPr/>
      <dgm:t>
        <a:bodyPr/>
        <a:lstStyle/>
        <a:p>
          <a:endParaRPr lang="fr-FR"/>
        </a:p>
      </dgm:t>
    </dgm:pt>
    <dgm:pt modelId="{DEFDB98E-7FE6-498C-AE22-25D063EB8703}" type="pres">
      <dgm:prSet presAssocID="{3671E01F-6120-48DA-BFEF-5B40FB875CF5}" presName="parentText" presStyleLbl="node1" presStyleIdx="0" presStyleCnt="1" custScaleY="22671" custLinFactY="5150" custLinFactNeighborX="-1875" custLinFactNeighborY="100000">
        <dgm:presLayoutVars>
          <dgm:chMax val="0"/>
          <dgm:bulletEnabled val="1"/>
        </dgm:presLayoutVars>
      </dgm:prSet>
      <dgm:spPr/>
      <dgm:t>
        <a:bodyPr/>
        <a:lstStyle/>
        <a:p>
          <a:endParaRPr lang="fr-FR"/>
        </a:p>
      </dgm:t>
    </dgm:pt>
    <dgm:pt modelId="{829E5D4F-2E61-4888-8F31-89B5D6EF4299}" type="pres">
      <dgm:prSet presAssocID="{3671E01F-6120-48DA-BFEF-5B40FB875CF5}" presName="childText" presStyleLbl="revTx" presStyleIdx="0" presStyleCnt="1">
        <dgm:presLayoutVars>
          <dgm:bulletEnabled val="1"/>
        </dgm:presLayoutVars>
      </dgm:prSet>
      <dgm:spPr/>
      <dgm:t>
        <a:bodyPr/>
        <a:lstStyle/>
        <a:p>
          <a:endParaRPr lang="fr-FR"/>
        </a:p>
      </dgm:t>
    </dgm:pt>
  </dgm:ptLst>
  <dgm:cxnLst>
    <dgm:cxn modelId="{D45152AF-F806-4D77-8C49-86AA2D9AF184}" srcId="{9A5E7D2E-A54D-4E14-8FB3-98B8DBCF81E4}" destId="{3671E01F-6120-48DA-BFEF-5B40FB875CF5}" srcOrd="0" destOrd="0" parTransId="{184382B2-AD9C-45A0-BC08-F97643A460F2}" sibTransId="{AB041DAC-36CD-4D11-B757-E72732B55085}"/>
    <dgm:cxn modelId="{248CFA73-22CB-4E81-97E4-E4DEE2370A09}" type="presOf" srcId="{3671E01F-6120-48DA-BFEF-5B40FB875CF5}" destId="{DEFDB98E-7FE6-498C-AE22-25D063EB8703}" srcOrd="0" destOrd="0" presId="urn:microsoft.com/office/officeart/2005/8/layout/vList2"/>
    <dgm:cxn modelId="{6B0E387F-2AC3-4CCC-9B81-D815EF6B0880}" srcId="{3671E01F-6120-48DA-BFEF-5B40FB875CF5}" destId="{916629B7-0BAA-4270-B73D-1E31A1584541}" srcOrd="0" destOrd="0" parTransId="{4CA4297F-4509-4AFA-BF05-AA37D7C6A638}" sibTransId="{12F16DB5-3467-44CC-8A23-F0AF2DC1C1B6}"/>
    <dgm:cxn modelId="{C1AC3CCE-1F0C-4843-9CD5-6D2B1680930B}" type="presOf" srcId="{9A5E7D2E-A54D-4E14-8FB3-98B8DBCF81E4}" destId="{D996A2BB-4779-4EC4-AB68-331C2334EEBB}" srcOrd="0" destOrd="0" presId="urn:microsoft.com/office/officeart/2005/8/layout/vList2"/>
    <dgm:cxn modelId="{FBB9EF03-EAE9-43F6-946B-B86B830891DB}" type="presOf" srcId="{916629B7-0BAA-4270-B73D-1E31A1584541}" destId="{829E5D4F-2E61-4888-8F31-89B5D6EF4299}" srcOrd="0" destOrd="0" presId="urn:microsoft.com/office/officeart/2005/8/layout/vList2"/>
    <dgm:cxn modelId="{D85D72A4-732E-4671-B6DF-7363A7B7E709}" type="presParOf" srcId="{D996A2BB-4779-4EC4-AB68-331C2334EEBB}" destId="{DEFDB98E-7FE6-498C-AE22-25D063EB8703}" srcOrd="0" destOrd="0" presId="urn:microsoft.com/office/officeart/2005/8/layout/vList2"/>
    <dgm:cxn modelId="{2DADF4F2-E80C-4CE3-A436-D5F7EF865CF6}" type="presParOf" srcId="{D996A2BB-4779-4EC4-AB68-331C2334EEBB}" destId="{829E5D4F-2E61-4888-8F31-89B5D6EF4299}"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6836894-CC75-4E7C-8E53-949686F447D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DCA8A21-2D8A-4BE7-AB95-AC220F9EF8B2}">
      <dgm:prSet/>
      <dgm:spPr/>
      <dgm:t>
        <a:bodyPr/>
        <a:lstStyle/>
        <a:p>
          <a:r>
            <a:rPr lang="fr-FR"/>
            <a:t>Voir CR du GERSA de mars 2022 consultable sur le site des CPC EPS Rhône</a:t>
          </a:r>
          <a:endParaRPr lang="en-US"/>
        </a:p>
      </dgm:t>
    </dgm:pt>
    <dgm:pt modelId="{E13DC33E-1484-43F1-B87B-0030DC2DA0C0}" type="parTrans" cxnId="{81CE8B19-121C-49A7-B48A-C6ED26FD22E0}">
      <dgm:prSet/>
      <dgm:spPr/>
      <dgm:t>
        <a:bodyPr/>
        <a:lstStyle/>
        <a:p>
          <a:endParaRPr lang="en-US"/>
        </a:p>
      </dgm:t>
    </dgm:pt>
    <dgm:pt modelId="{4EE3090B-FA3C-4144-9EBB-D336D762C0CE}" type="sibTrans" cxnId="{81CE8B19-121C-49A7-B48A-C6ED26FD22E0}">
      <dgm:prSet/>
      <dgm:spPr/>
      <dgm:t>
        <a:bodyPr/>
        <a:lstStyle/>
        <a:p>
          <a:endParaRPr lang="en-US"/>
        </a:p>
      </dgm:t>
    </dgm:pt>
    <dgm:pt modelId="{855C57BA-3383-4CD8-A629-0A0F1850B47F}">
      <dgm:prSet/>
      <dgm:spPr/>
      <dgm:t>
        <a:bodyPr/>
        <a:lstStyle/>
        <a:p>
          <a:r>
            <a:rPr lang="fr-FR"/>
            <a:t>Un processus qui doit nécessiter vigilance et lucidité sur les « effets négatifs » qu’il peut provoquer</a:t>
          </a:r>
          <a:endParaRPr lang="en-US"/>
        </a:p>
      </dgm:t>
    </dgm:pt>
    <dgm:pt modelId="{6B4673E7-CD8B-4965-B884-7E03E3BEEB92}" type="parTrans" cxnId="{7F697657-EB1D-4FBE-83E6-FEC87F32463C}">
      <dgm:prSet/>
      <dgm:spPr/>
      <dgm:t>
        <a:bodyPr/>
        <a:lstStyle/>
        <a:p>
          <a:endParaRPr lang="en-US"/>
        </a:p>
      </dgm:t>
    </dgm:pt>
    <dgm:pt modelId="{6924870B-EA6E-46C0-83AC-D667158F673D}" type="sibTrans" cxnId="{7F697657-EB1D-4FBE-83E6-FEC87F32463C}">
      <dgm:prSet/>
      <dgm:spPr/>
      <dgm:t>
        <a:bodyPr/>
        <a:lstStyle/>
        <a:p>
          <a:endParaRPr lang="en-US"/>
        </a:p>
      </dgm:t>
    </dgm:pt>
    <dgm:pt modelId="{CB75A525-6B36-4537-9789-20145BB4AEA8}" type="pres">
      <dgm:prSet presAssocID="{06836894-CC75-4E7C-8E53-949686F447D1}" presName="linear" presStyleCnt="0">
        <dgm:presLayoutVars>
          <dgm:animLvl val="lvl"/>
          <dgm:resizeHandles val="exact"/>
        </dgm:presLayoutVars>
      </dgm:prSet>
      <dgm:spPr/>
      <dgm:t>
        <a:bodyPr/>
        <a:lstStyle/>
        <a:p>
          <a:endParaRPr lang="fr-FR"/>
        </a:p>
      </dgm:t>
    </dgm:pt>
    <dgm:pt modelId="{746DCDFE-52A0-4350-9CCE-61BA64FD500B}" type="pres">
      <dgm:prSet presAssocID="{0DCA8A21-2D8A-4BE7-AB95-AC220F9EF8B2}" presName="parentText" presStyleLbl="node1" presStyleIdx="0" presStyleCnt="2" custLinFactY="89957" custLinFactNeighborX="-434" custLinFactNeighborY="100000">
        <dgm:presLayoutVars>
          <dgm:chMax val="0"/>
          <dgm:bulletEnabled val="1"/>
        </dgm:presLayoutVars>
      </dgm:prSet>
      <dgm:spPr/>
      <dgm:t>
        <a:bodyPr/>
        <a:lstStyle/>
        <a:p>
          <a:endParaRPr lang="fr-FR"/>
        </a:p>
      </dgm:t>
    </dgm:pt>
    <dgm:pt modelId="{79A7C73B-B8DD-4C5E-A558-AEB4581695BC}" type="pres">
      <dgm:prSet presAssocID="{4EE3090B-FA3C-4144-9EBB-D336D762C0CE}" presName="spacer" presStyleCnt="0"/>
      <dgm:spPr/>
    </dgm:pt>
    <dgm:pt modelId="{990DE133-0B12-446E-8064-B421FB6CF7A2}" type="pres">
      <dgm:prSet presAssocID="{855C57BA-3383-4CD8-A629-0A0F1850B47F}" presName="parentText" presStyleLbl="node1" presStyleIdx="1" presStyleCnt="2" custLinFactY="-112495" custLinFactNeighborX="992" custLinFactNeighborY="-200000">
        <dgm:presLayoutVars>
          <dgm:chMax val="0"/>
          <dgm:bulletEnabled val="1"/>
        </dgm:presLayoutVars>
      </dgm:prSet>
      <dgm:spPr/>
      <dgm:t>
        <a:bodyPr/>
        <a:lstStyle/>
        <a:p>
          <a:endParaRPr lang="fr-FR"/>
        </a:p>
      </dgm:t>
    </dgm:pt>
  </dgm:ptLst>
  <dgm:cxnLst>
    <dgm:cxn modelId="{2D651E43-464B-4CCA-8621-8C45FD199024}" type="presOf" srcId="{06836894-CC75-4E7C-8E53-949686F447D1}" destId="{CB75A525-6B36-4537-9789-20145BB4AEA8}" srcOrd="0" destOrd="0" presId="urn:microsoft.com/office/officeart/2005/8/layout/vList2"/>
    <dgm:cxn modelId="{7F697657-EB1D-4FBE-83E6-FEC87F32463C}" srcId="{06836894-CC75-4E7C-8E53-949686F447D1}" destId="{855C57BA-3383-4CD8-A629-0A0F1850B47F}" srcOrd="1" destOrd="0" parTransId="{6B4673E7-CD8B-4965-B884-7E03E3BEEB92}" sibTransId="{6924870B-EA6E-46C0-83AC-D667158F673D}"/>
    <dgm:cxn modelId="{81CE8B19-121C-49A7-B48A-C6ED26FD22E0}" srcId="{06836894-CC75-4E7C-8E53-949686F447D1}" destId="{0DCA8A21-2D8A-4BE7-AB95-AC220F9EF8B2}" srcOrd="0" destOrd="0" parTransId="{E13DC33E-1484-43F1-B87B-0030DC2DA0C0}" sibTransId="{4EE3090B-FA3C-4144-9EBB-D336D762C0CE}"/>
    <dgm:cxn modelId="{3DB6F2CF-4524-4872-99A5-AF2411997FD2}" type="presOf" srcId="{0DCA8A21-2D8A-4BE7-AB95-AC220F9EF8B2}" destId="{746DCDFE-52A0-4350-9CCE-61BA64FD500B}" srcOrd="0" destOrd="0" presId="urn:microsoft.com/office/officeart/2005/8/layout/vList2"/>
    <dgm:cxn modelId="{C34365FB-3127-49F9-9D13-82E357908136}" type="presOf" srcId="{855C57BA-3383-4CD8-A629-0A0F1850B47F}" destId="{990DE133-0B12-446E-8064-B421FB6CF7A2}" srcOrd="0" destOrd="0" presId="urn:microsoft.com/office/officeart/2005/8/layout/vList2"/>
    <dgm:cxn modelId="{696F28F5-D690-4D16-830A-2B4152B51FA4}" type="presParOf" srcId="{CB75A525-6B36-4537-9789-20145BB4AEA8}" destId="{746DCDFE-52A0-4350-9CCE-61BA64FD500B}" srcOrd="0" destOrd="0" presId="urn:microsoft.com/office/officeart/2005/8/layout/vList2"/>
    <dgm:cxn modelId="{EE16C31B-E03F-4350-B0FC-681BB7E481ED}" type="presParOf" srcId="{CB75A525-6B36-4537-9789-20145BB4AEA8}" destId="{79A7C73B-B8DD-4C5E-A558-AEB4581695BC}" srcOrd="1" destOrd="0" presId="urn:microsoft.com/office/officeart/2005/8/layout/vList2"/>
    <dgm:cxn modelId="{1A9047EE-0E9A-4E7D-B9D9-27ABD507B77E}" type="presParOf" srcId="{CB75A525-6B36-4537-9789-20145BB4AEA8}" destId="{990DE133-0B12-446E-8064-B421FB6CF7A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A04A20E-0536-44F7-B456-074B9A418C9C}"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fr-FR"/>
        </a:p>
      </dgm:t>
    </dgm:pt>
    <dgm:pt modelId="{318122BB-501F-4943-9C04-A4B172ABE5A1}">
      <dgm:prSet phldrT="[Texte]"/>
      <dgm:spPr/>
      <dgm:t>
        <a:bodyPr/>
        <a:lstStyle/>
        <a:p>
          <a:r>
            <a:rPr lang="fr-FR" b="1" dirty="0">
              <a:solidFill>
                <a:srgbClr val="002060"/>
              </a:solidFill>
            </a:rPr>
            <a:t>Aisance aquatique</a:t>
          </a:r>
        </a:p>
        <a:p>
          <a:pPr>
            <a:buFont typeface="Arial" panose="020B0604020202020204" pitchFamily="34" charset="0"/>
            <a:buChar char="•"/>
          </a:pPr>
          <a:r>
            <a:rPr lang="fr-FR" dirty="0"/>
            <a:t>Pour les élèves: un outil « </a:t>
          </a:r>
          <a:r>
            <a:rPr lang="fr-FR" dirty="0">
              <a:hlinkClick xmlns:r="http://schemas.openxmlformats.org/officeDocument/2006/relationships" r:id="rId1" action="ppaction://hlinkfile"/>
            </a:rPr>
            <a:t>projet</a:t>
          </a:r>
          <a:r>
            <a:rPr lang="fr-FR" dirty="0"/>
            <a:t> </a:t>
          </a:r>
          <a:r>
            <a:rPr lang="fr-FR" dirty="0" smtClean="0"/>
            <a:t>» et un outil sur lequel l’élève peut constater </a:t>
          </a:r>
          <a:r>
            <a:rPr lang="fr-FR" dirty="0" smtClean="0">
              <a:hlinkClick xmlns:r="http://schemas.openxmlformats.org/officeDocument/2006/relationships" r:id="rId2" action="ppaction://hlinkfile"/>
            </a:rPr>
            <a:t>ses </a:t>
          </a:r>
          <a:r>
            <a:rPr lang="fr-FR" dirty="0" smtClean="0">
              <a:hlinkClick xmlns:r="http://schemas.openxmlformats.org/officeDocument/2006/relationships" r:id="rId3" action="ppaction://hlinkfile"/>
            </a:rPr>
            <a:t>progrès</a:t>
          </a:r>
          <a:r>
            <a:rPr lang="fr-FR" dirty="0" smtClean="0">
              <a:hlinkClick xmlns:r="http://schemas.openxmlformats.org/officeDocument/2006/relationships" r:id="rId2" action="ppaction://hlinkfile"/>
            </a:rPr>
            <a:t> </a:t>
          </a:r>
          <a:r>
            <a:rPr lang="fr-FR" dirty="0" smtClean="0"/>
            <a:t>au cours du module.</a:t>
          </a:r>
          <a:endParaRPr lang="fr-FR" dirty="0"/>
        </a:p>
        <a:p>
          <a:pPr>
            <a:buFont typeface="Arial" panose="020B0604020202020204" pitchFamily="34" charset="0"/>
            <a:buChar char="•"/>
          </a:pPr>
          <a:r>
            <a:rPr lang="fr-FR" dirty="0"/>
            <a:t>Pour les encadrants: </a:t>
          </a:r>
          <a:r>
            <a:rPr lang="fr-FR" dirty="0" smtClean="0"/>
            <a:t>le même outil </a:t>
          </a:r>
          <a:r>
            <a:rPr lang="fr-FR" dirty="0"/>
            <a:t>relatif </a:t>
          </a:r>
          <a:r>
            <a:rPr lang="fr-FR" dirty="0" smtClean="0"/>
            <a:t>à la </a:t>
          </a:r>
          <a:r>
            <a:rPr lang="fr-FR" dirty="0" smtClean="0">
              <a:hlinkClick xmlns:r="http://schemas.openxmlformats.org/officeDocument/2006/relationships" r:id="rId4" action="ppaction://hlinkfile"/>
            </a:rPr>
            <a:t>progressivité des </a:t>
          </a:r>
          <a:r>
            <a:rPr lang="fr-FR" dirty="0" smtClean="0">
              <a:hlinkClick xmlns:r="http://schemas.openxmlformats.org/officeDocument/2006/relationships" r:id="rId5" action="ppaction://hlinkfile"/>
            </a:rPr>
            <a:t>actions</a:t>
          </a:r>
          <a:r>
            <a:rPr lang="fr-FR" dirty="0" smtClean="0">
              <a:hlinkClick xmlns:r="http://schemas.openxmlformats.org/officeDocument/2006/relationships" r:id="rId4" action="ppaction://hlinkfile"/>
            </a:rPr>
            <a:t> </a:t>
          </a:r>
          <a:r>
            <a:rPr lang="fr-FR" dirty="0" smtClean="0"/>
            <a:t>et </a:t>
          </a:r>
          <a:r>
            <a:rPr lang="fr-FR" dirty="0"/>
            <a:t>un outil relatif </a:t>
          </a:r>
          <a:r>
            <a:rPr lang="fr-FR" dirty="0" smtClean="0"/>
            <a:t>à l’atteinte des </a:t>
          </a:r>
          <a:r>
            <a:rPr lang="fr-FR" dirty="0" smtClean="0">
              <a:hlinkClick xmlns:r="http://schemas.openxmlformats.org/officeDocument/2006/relationships" r:id="rId6" action="ppaction://hlinkfile"/>
            </a:rPr>
            <a:t>paliers</a:t>
          </a:r>
          <a:r>
            <a:rPr lang="fr-FR" dirty="0"/>
            <a:t>. </a:t>
          </a:r>
        </a:p>
      </dgm:t>
    </dgm:pt>
    <dgm:pt modelId="{BF48268E-4E24-4FD9-835D-98D04A4CCA7E}" type="parTrans" cxnId="{CA7CAF25-7B5F-4A25-8F9F-5DC9C5786D54}">
      <dgm:prSet/>
      <dgm:spPr/>
      <dgm:t>
        <a:bodyPr/>
        <a:lstStyle/>
        <a:p>
          <a:endParaRPr lang="fr-FR"/>
        </a:p>
      </dgm:t>
    </dgm:pt>
    <dgm:pt modelId="{384E5541-567C-413B-8DB7-36D061E9429F}" type="sibTrans" cxnId="{CA7CAF25-7B5F-4A25-8F9F-5DC9C5786D54}">
      <dgm:prSet/>
      <dgm:spPr/>
      <dgm:t>
        <a:bodyPr/>
        <a:lstStyle/>
        <a:p>
          <a:endParaRPr lang="fr-FR"/>
        </a:p>
      </dgm:t>
    </dgm:pt>
    <dgm:pt modelId="{F37D137B-1E94-4DB0-87FD-EE4CAB114BAB}">
      <dgm:prSet phldrT="[Texte]"/>
      <dgm:spPr/>
      <dgm:t>
        <a:bodyPr/>
        <a:lstStyle/>
        <a:p>
          <a:r>
            <a:rPr lang="fr-FR" b="1" dirty="0">
              <a:solidFill>
                <a:srgbClr val="002060"/>
              </a:solidFill>
            </a:rPr>
            <a:t>Savoir nager</a:t>
          </a:r>
        </a:p>
        <a:p>
          <a:r>
            <a:rPr lang="fr-FR" dirty="0">
              <a:hlinkClick xmlns:r="http://schemas.openxmlformats.org/officeDocument/2006/relationships" r:id="rId7" action="ppaction://hlinkfile"/>
            </a:rPr>
            <a:t>Savoir nager </a:t>
          </a:r>
          <a:r>
            <a:rPr lang="fr-FR" dirty="0"/>
            <a:t>en </a:t>
          </a:r>
          <a:r>
            <a:rPr lang="fr-FR" dirty="0">
              <a:hlinkClick xmlns:r="http://schemas.openxmlformats.org/officeDocument/2006/relationships" r:id="rId8" action="ppaction://hlinkfile"/>
            </a:rPr>
            <a:t>sécurité</a:t>
          </a:r>
          <a:endParaRPr lang="fr-FR" dirty="0"/>
        </a:p>
      </dgm:t>
    </dgm:pt>
    <dgm:pt modelId="{5C95EA0E-4EE4-4417-8661-C538F1FB92C5}" type="parTrans" cxnId="{0B9E651D-962A-4085-8EDC-A9EB8079F77A}">
      <dgm:prSet/>
      <dgm:spPr/>
      <dgm:t>
        <a:bodyPr/>
        <a:lstStyle/>
        <a:p>
          <a:endParaRPr lang="fr-FR"/>
        </a:p>
      </dgm:t>
    </dgm:pt>
    <dgm:pt modelId="{08EABFDA-3690-4C60-83A6-FB82FBFE8A07}" type="sibTrans" cxnId="{0B9E651D-962A-4085-8EDC-A9EB8079F77A}">
      <dgm:prSet/>
      <dgm:spPr/>
      <dgm:t>
        <a:bodyPr/>
        <a:lstStyle/>
        <a:p>
          <a:endParaRPr lang="fr-FR"/>
        </a:p>
      </dgm:t>
    </dgm:pt>
    <dgm:pt modelId="{AE395ECA-C599-49DB-8BD9-4C0B1E346A11}" type="pres">
      <dgm:prSet presAssocID="{7A04A20E-0536-44F7-B456-074B9A418C9C}" presName="Name0" presStyleCnt="0">
        <dgm:presLayoutVars>
          <dgm:dir/>
          <dgm:resizeHandles val="exact"/>
        </dgm:presLayoutVars>
      </dgm:prSet>
      <dgm:spPr/>
      <dgm:t>
        <a:bodyPr/>
        <a:lstStyle/>
        <a:p>
          <a:endParaRPr lang="fr-FR"/>
        </a:p>
      </dgm:t>
    </dgm:pt>
    <dgm:pt modelId="{4C5F9C23-81A1-44BB-BA39-A48391B974DF}" type="pres">
      <dgm:prSet presAssocID="{318122BB-501F-4943-9C04-A4B172ABE5A1}" presName="composite" presStyleCnt="0"/>
      <dgm:spPr/>
    </dgm:pt>
    <dgm:pt modelId="{D4F67AE6-7939-4376-8CDC-C75A6DB4DEAB}" type="pres">
      <dgm:prSet presAssocID="{318122BB-501F-4943-9C04-A4B172ABE5A1}" presName="rect1" presStyleLbl="trAlignAcc1" presStyleIdx="0" presStyleCnt="2" custScaleX="87704" custLinFactNeighborX="-6182">
        <dgm:presLayoutVars>
          <dgm:bulletEnabled val="1"/>
        </dgm:presLayoutVars>
      </dgm:prSet>
      <dgm:spPr/>
      <dgm:t>
        <a:bodyPr/>
        <a:lstStyle/>
        <a:p>
          <a:endParaRPr lang="fr-FR"/>
        </a:p>
      </dgm:t>
    </dgm:pt>
    <dgm:pt modelId="{CBCDDA30-DFCF-411A-8F97-B88EDAA037A5}" type="pres">
      <dgm:prSet presAssocID="{318122BB-501F-4943-9C04-A4B172ABE5A1}" presName="rect2" presStyleLbl="fgImgPlace1" presStyleIdx="0" presStyleCnt="2" custScaleX="101692"/>
      <dgm:spPr>
        <a:blipFill rotWithShape="1">
          <a:blip xmlns:r="http://schemas.openxmlformats.org/officeDocument/2006/relationships" r:embed="rId9"/>
          <a:srcRect/>
          <a:stretch>
            <a:fillRect l="-5000" r="-5000"/>
          </a:stretch>
        </a:blipFill>
        <a:ln>
          <a:solidFill>
            <a:schemeClr val="accent1">
              <a:lumMod val="50000"/>
            </a:schemeClr>
          </a:solidFill>
        </a:ln>
      </dgm:spPr>
    </dgm:pt>
    <dgm:pt modelId="{9EE3229B-2502-4BF6-8F78-2CE354B51A5C}" type="pres">
      <dgm:prSet presAssocID="{384E5541-567C-413B-8DB7-36D061E9429F}" presName="sibTrans" presStyleCnt="0"/>
      <dgm:spPr/>
    </dgm:pt>
    <dgm:pt modelId="{7FAA161C-3020-43A7-84AD-43D8C004F448}" type="pres">
      <dgm:prSet presAssocID="{F37D137B-1E94-4DB0-87FD-EE4CAB114BAB}" presName="composite" presStyleCnt="0"/>
      <dgm:spPr/>
    </dgm:pt>
    <dgm:pt modelId="{8B53488C-45F0-4BD4-8671-F9CBB45389F9}" type="pres">
      <dgm:prSet presAssocID="{F37D137B-1E94-4DB0-87FD-EE4CAB114BAB}" presName="rect1" presStyleLbl="trAlignAcc1" presStyleIdx="1" presStyleCnt="2" custScaleX="87704" custLinFactNeighborX="-6181">
        <dgm:presLayoutVars>
          <dgm:bulletEnabled val="1"/>
        </dgm:presLayoutVars>
      </dgm:prSet>
      <dgm:spPr/>
      <dgm:t>
        <a:bodyPr/>
        <a:lstStyle/>
        <a:p>
          <a:endParaRPr lang="fr-FR"/>
        </a:p>
      </dgm:t>
    </dgm:pt>
    <dgm:pt modelId="{68735699-23D0-44DA-AF17-D1F978BEFDED}" type="pres">
      <dgm:prSet presAssocID="{F37D137B-1E94-4DB0-87FD-EE4CAB114BAB}" presName="rect2" presStyleLbl="fgImgPlace1" presStyleIdx="1" presStyleCnt="2"/>
      <dgm:spPr>
        <a:blipFill rotWithShape="1">
          <a:blip xmlns:r="http://schemas.openxmlformats.org/officeDocument/2006/relationships" r:embed="rId10"/>
          <a:srcRect/>
          <a:stretch>
            <a:fillRect l="-26000" r="-26000"/>
          </a:stretch>
        </a:blipFill>
      </dgm:spPr>
    </dgm:pt>
  </dgm:ptLst>
  <dgm:cxnLst>
    <dgm:cxn modelId="{CA7CAF25-7B5F-4A25-8F9F-5DC9C5786D54}" srcId="{7A04A20E-0536-44F7-B456-074B9A418C9C}" destId="{318122BB-501F-4943-9C04-A4B172ABE5A1}" srcOrd="0" destOrd="0" parTransId="{BF48268E-4E24-4FD9-835D-98D04A4CCA7E}" sibTransId="{384E5541-567C-413B-8DB7-36D061E9429F}"/>
    <dgm:cxn modelId="{0B9E651D-962A-4085-8EDC-A9EB8079F77A}" srcId="{7A04A20E-0536-44F7-B456-074B9A418C9C}" destId="{F37D137B-1E94-4DB0-87FD-EE4CAB114BAB}" srcOrd="1" destOrd="0" parTransId="{5C95EA0E-4EE4-4417-8661-C538F1FB92C5}" sibTransId="{08EABFDA-3690-4C60-83A6-FB82FBFE8A07}"/>
    <dgm:cxn modelId="{CBEBA7A3-84D2-4312-92E8-0D6E580CF71B}" type="presOf" srcId="{7A04A20E-0536-44F7-B456-074B9A418C9C}" destId="{AE395ECA-C599-49DB-8BD9-4C0B1E346A11}" srcOrd="0" destOrd="0" presId="urn:microsoft.com/office/officeart/2008/layout/PictureStrips"/>
    <dgm:cxn modelId="{4FE3CE57-4596-4168-97AE-B14A547FACA8}" type="presOf" srcId="{F37D137B-1E94-4DB0-87FD-EE4CAB114BAB}" destId="{8B53488C-45F0-4BD4-8671-F9CBB45389F9}" srcOrd="0" destOrd="0" presId="urn:microsoft.com/office/officeart/2008/layout/PictureStrips"/>
    <dgm:cxn modelId="{1B3D5439-301B-474A-9432-E67AA6DE09A1}" type="presOf" srcId="{318122BB-501F-4943-9C04-A4B172ABE5A1}" destId="{D4F67AE6-7939-4376-8CDC-C75A6DB4DEAB}" srcOrd="0" destOrd="0" presId="urn:microsoft.com/office/officeart/2008/layout/PictureStrips"/>
    <dgm:cxn modelId="{77990EBB-D662-4F23-982D-2B6C20827991}" type="presParOf" srcId="{AE395ECA-C599-49DB-8BD9-4C0B1E346A11}" destId="{4C5F9C23-81A1-44BB-BA39-A48391B974DF}" srcOrd="0" destOrd="0" presId="urn:microsoft.com/office/officeart/2008/layout/PictureStrips"/>
    <dgm:cxn modelId="{35EDED88-B9F3-4D0D-9407-D2B910C0AD25}" type="presParOf" srcId="{4C5F9C23-81A1-44BB-BA39-A48391B974DF}" destId="{D4F67AE6-7939-4376-8CDC-C75A6DB4DEAB}" srcOrd="0" destOrd="0" presId="urn:microsoft.com/office/officeart/2008/layout/PictureStrips"/>
    <dgm:cxn modelId="{A12E809A-43DE-40EE-B0C2-3227896CAD53}" type="presParOf" srcId="{4C5F9C23-81A1-44BB-BA39-A48391B974DF}" destId="{CBCDDA30-DFCF-411A-8F97-B88EDAA037A5}" srcOrd="1" destOrd="0" presId="urn:microsoft.com/office/officeart/2008/layout/PictureStrips"/>
    <dgm:cxn modelId="{519F2F56-56AC-48DA-BBD0-ECB4009699E6}" type="presParOf" srcId="{AE395ECA-C599-49DB-8BD9-4C0B1E346A11}" destId="{9EE3229B-2502-4BF6-8F78-2CE354B51A5C}" srcOrd="1" destOrd="0" presId="urn:microsoft.com/office/officeart/2008/layout/PictureStrips"/>
    <dgm:cxn modelId="{0005C070-C9B5-4342-9022-2A9F99D9B146}" type="presParOf" srcId="{AE395ECA-C599-49DB-8BD9-4C0B1E346A11}" destId="{7FAA161C-3020-43A7-84AD-43D8C004F448}" srcOrd="2" destOrd="0" presId="urn:microsoft.com/office/officeart/2008/layout/PictureStrips"/>
    <dgm:cxn modelId="{CC021969-1B66-4E64-8E9B-E3F4CE97EF55}" type="presParOf" srcId="{7FAA161C-3020-43A7-84AD-43D8C004F448}" destId="{8B53488C-45F0-4BD4-8671-F9CBB45389F9}" srcOrd="0" destOrd="0" presId="urn:microsoft.com/office/officeart/2008/layout/PictureStrips"/>
    <dgm:cxn modelId="{C8A3C51E-0EA2-42F4-897C-3B892CC5C301}" type="presParOf" srcId="{7FAA161C-3020-43A7-84AD-43D8C004F448}" destId="{68735699-23D0-44DA-AF17-D1F978BEFDED}"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ECE25-124A-4BD9-ADF0-ACDBE30DEBAD}">
      <dsp:nvSpPr>
        <dsp:cNvPr id="0" name=""/>
        <dsp:cNvSpPr/>
      </dsp:nvSpPr>
      <dsp:spPr>
        <a:xfrm>
          <a:off x="4503267" y="13889"/>
          <a:ext cx="1594606" cy="1107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a:t>Représentations (peurs) liées au milieu aquatique</a:t>
          </a:r>
        </a:p>
      </dsp:txBody>
      <dsp:txXfrm>
        <a:off x="4503267" y="13889"/>
        <a:ext cx="1594606" cy="1107281"/>
      </dsp:txXfrm>
    </dsp:sp>
    <dsp:sp modelId="{C46063F5-3FCD-413F-BEB0-1E6ED038968F}">
      <dsp:nvSpPr>
        <dsp:cNvPr id="0" name=""/>
        <dsp:cNvSpPr/>
      </dsp:nvSpPr>
      <dsp:spPr>
        <a:xfrm>
          <a:off x="1356944" y="2278"/>
          <a:ext cx="5414110" cy="5414110"/>
        </a:xfrm>
        <a:prstGeom prst="circularArrow">
          <a:avLst>
            <a:gd name="adj1" fmla="val 3988"/>
            <a:gd name="adj2" fmla="val 250168"/>
            <a:gd name="adj3" fmla="val 20573676"/>
            <a:gd name="adj4" fmla="val 19202797"/>
            <a:gd name="adj5" fmla="val 465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19CC9F-DE85-4DC6-B36A-EFEE654826BD}">
      <dsp:nvSpPr>
        <dsp:cNvPr id="0" name=""/>
        <dsp:cNvSpPr/>
      </dsp:nvSpPr>
      <dsp:spPr>
        <a:xfrm>
          <a:off x="5983501" y="2155692"/>
          <a:ext cx="1107281" cy="1107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a:t>Orientation mentale vis-à-vis de la nouveauté</a:t>
          </a:r>
        </a:p>
      </dsp:txBody>
      <dsp:txXfrm>
        <a:off x="5983501" y="2155692"/>
        <a:ext cx="1107281" cy="1107281"/>
      </dsp:txXfrm>
    </dsp:sp>
    <dsp:sp modelId="{5AEEFC49-92AB-480D-8BCD-C0EEF9A2C3D4}">
      <dsp:nvSpPr>
        <dsp:cNvPr id="0" name=""/>
        <dsp:cNvSpPr/>
      </dsp:nvSpPr>
      <dsp:spPr>
        <a:xfrm>
          <a:off x="1356944" y="2278"/>
          <a:ext cx="5414110" cy="5414110"/>
        </a:xfrm>
        <a:prstGeom prst="circularArrow">
          <a:avLst>
            <a:gd name="adj1" fmla="val 3988"/>
            <a:gd name="adj2" fmla="val 250168"/>
            <a:gd name="adj3" fmla="val 2367380"/>
            <a:gd name="adj4" fmla="val 776155"/>
            <a:gd name="adj5" fmla="val 465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AF36A0-B828-4511-8550-076DEBC7E531}">
      <dsp:nvSpPr>
        <dsp:cNvPr id="0" name=""/>
        <dsp:cNvSpPr/>
      </dsp:nvSpPr>
      <dsp:spPr>
        <a:xfrm>
          <a:off x="4746930" y="4297496"/>
          <a:ext cx="1107281" cy="1107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a:t>Capacités</a:t>
          </a:r>
        </a:p>
      </dsp:txBody>
      <dsp:txXfrm>
        <a:off x="4746930" y="4297496"/>
        <a:ext cx="1107281" cy="1107281"/>
      </dsp:txXfrm>
    </dsp:sp>
    <dsp:sp modelId="{62B4CC9A-5C43-4283-B378-374319955C4A}">
      <dsp:nvSpPr>
        <dsp:cNvPr id="0" name=""/>
        <dsp:cNvSpPr/>
      </dsp:nvSpPr>
      <dsp:spPr>
        <a:xfrm>
          <a:off x="1356944" y="2278"/>
          <a:ext cx="5414110" cy="5414110"/>
        </a:xfrm>
        <a:prstGeom prst="circularArrow">
          <a:avLst>
            <a:gd name="adj1" fmla="val 3988"/>
            <a:gd name="adj2" fmla="val 250168"/>
            <a:gd name="adj3" fmla="val 6111625"/>
            <a:gd name="adj4" fmla="val 4438207"/>
            <a:gd name="adj5" fmla="val 465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C72351-B427-4500-8FBC-D161188659CC}">
      <dsp:nvSpPr>
        <dsp:cNvPr id="0" name=""/>
        <dsp:cNvSpPr/>
      </dsp:nvSpPr>
      <dsp:spPr>
        <a:xfrm>
          <a:off x="2273788" y="4297496"/>
          <a:ext cx="1107281" cy="1107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a:t>Capital culturel</a:t>
          </a:r>
        </a:p>
      </dsp:txBody>
      <dsp:txXfrm>
        <a:off x="2273788" y="4297496"/>
        <a:ext cx="1107281" cy="1107281"/>
      </dsp:txXfrm>
    </dsp:sp>
    <dsp:sp modelId="{82CC0876-792F-448F-B24F-2E1AF06FCB27}">
      <dsp:nvSpPr>
        <dsp:cNvPr id="0" name=""/>
        <dsp:cNvSpPr/>
      </dsp:nvSpPr>
      <dsp:spPr>
        <a:xfrm>
          <a:off x="1356944" y="2278"/>
          <a:ext cx="5414110" cy="5414110"/>
        </a:xfrm>
        <a:prstGeom prst="circularArrow">
          <a:avLst>
            <a:gd name="adj1" fmla="val 3988"/>
            <a:gd name="adj2" fmla="val 250168"/>
            <a:gd name="adj3" fmla="val 9773676"/>
            <a:gd name="adj4" fmla="val 8182452"/>
            <a:gd name="adj5" fmla="val 465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0AF71B-BBE3-43CA-BB13-2977600AD477}">
      <dsp:nvSpPr>
        <dsp:cNvPr id="0" name=""/>
        <dsp:cNvSpPr/>
      </dsp:nvSpPr>
      <dsp:spPr>
        <a:xfrm>
          <a:off x="1037217" y="2155692"/>
          <a:ext cx="1107281" cy="1107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a:t>Emotions, « idée de ses capacités pour apprendre »</a:t>
          </a:r>
        </a:p>
      </dsp:txBody>
      <dsp:txXfrm>
        <a:off x="1037217" y="2155692"/>
        <a:ext cx="1107281" cy="1107281"/>
      </dsp:txXfrm>
    </dsp:sp>
    <dsp:sp modelId="{3DAE3EB4-647A-4DA2-BCAC-B7DAB4E8AA3B}">
      <dsp:nvSpPr>
        <dsp:cNvPr id="0" name=""/>
        <dsp:cNvSpPr/>
      </dsp:nvSpPr>
      <dsp:spPr>
        <a:xfrm>
          <a:off x="1356944" y="2278"/>
          <a:ext cx="5414110" cy="5414110"/>
        </a:xfrm>
        <a:prstGeom prst="circularArrow">
          <a:avLst>
            <a:gd name="adj1" fmla="val 3988"/>
            <a:gd name="adj2" fmla="val 250168"/>
            <a:gd name="adj3" fmla="val 13167380"/>
            <a:gd name="adj4" fmla="val 11576155"/>
            <a:gd name="adj5" fmla="val 465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A8E23F-7D6D-4720-8E78-F37B783665B0}">
      <dsp:nvSpPr>
        <dsp:cNvPr id="0" name=""/>
        <dsp:cNvSpPr/>
      </dsp:nvSpPr>
      <dsp:spPr>
        <a:xfrm>
          <a:off x="2273788" y="13889"/>
          <a:ext cx="1107281" cy="1107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a:t>Compréhension</a:t>
          </a:r>
        </a:p>
      </dsp:txBody>
      <dsp:txXfrm>
        <a:off x="2273788" y="13889"/>
        <a:ext cx="1107281" cy="1107281"/>
      </dsp:txXfrm>
    </dsp:sp>
    <dsp:sp modelId="{B2CE7170-61CC-40A8-9C10-718F0613B365}">
      <dsp:nvSpPr>
        <dsp:cNvPr id="0" name=""/>
        <dsp:cNvSpPr/>
      </dsp:nvSpPr>
      <dsp:spPr>
        <a:xfrm>
          <a:off x="1356944" y="2278"/>
          <a:ext cx="5414110" cy="5414110"/>
        </a:xfrm>
        <a:prstGeom prst="circularArrow">
          <a:avLst>
            <a:gd name="adj1" fmla="val 3988"/>
            <a:gd name="adj2" fmla="val 250168"/>
            <a:gd name="adj3" fmla="val 16563685"/>
            <a:gd name="adj4" fmla="val 15238207"/>
            <a:gd name="adj5" fmla="val 465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7EE2A-9C8E-4F56-9ADE-B3B2C28A224A}">
      <dsp:nvSpPr>
        <dsp:cNvPr id="0" name=""/>
        <dsp:cNvSpPr/>
      </dsp:nvSpPr>
      <dsp:spPr>
        <a:xfrm>
          <a:off x="711035" y="0"/>
          <a:ext cx="8790012" cy="5493757"/>
        </a:xfrm>
        <a:prstGeom prst="swooshArrow">
          <a:avLst>
            <a:gd name="adj1" fmla="val 25000"/>
            <a:gd name="adj2" fmla="val 25000"/>
          </a:avLst>
        </a:prstGeom>
        <a:solidFill>
          <a:schemeClr val="accent6"/>
        </a:solidFill>
        <a:ln>
          <a:noFill/>
        </a:ln>
        <a:effectLst/>
      </dsp:spPr>
      <dsp:style>
        <a:lnRef idx="0">
          <a:scrgbClr r="0" g="0" b="0"/>
        </a:lnRef>
        <a:fillRef idx="1">
          <a:scrgbClr r="0" g="0" b="0"/>
        </a:fillRef>
        <a:effectRef idx="0">
          <a:scrgbClr r="0" g="0" b="0"/>
        </a:effectRef>
        <a:fontRef idx="minor"/>
      </dsp:style>
    </dsp:sp>
    <dsp:sp modelId="{8CBDCF73-89F4-49F9-BA93-EC56D9C39D22}">
      <dsp:nvSpPr>
        <dsp:cNvPr id="0" name=""/>
        <dsp:cNvSpPr/>
      </dsp:nvSpPr>
      <dsp:spPr>
        <a:xfrm>
          <a:off x="1964142" y="3715802"/>
          <a:ext cx="228540" cy="228540"/>
        </a:xfrm>
        <a:prstGeom prst="ellips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3324D4-2751-4636-ADC0-4C182D948930}">
      <dsp:nvSpPr>
        <dsp:cNvPr id="0" name=""/>
        <dsp:cNvSpPr/>
      </dsp:nvSpPr>
      <dsp:spPr>
        <a:xfrm>
          <a:off x="2534632" y="3814880"/>
          <a:ext cx="6556475" cy="1587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099" tIns="0" rIns="0" bIns="0" numCol="1" spcCol="1270" anchor="t" anchorCtr="0">
          <a:noAutofit/>
        </a:bodyPr>
        <a:lstStyle/>
        <a:p>
          <a:pPr lvl="0" algn="l" defTabSz="889000">
            <a:lnSpc>
              <a:spcPct val="90000"/>
            </a:lnSpc>
            <a:spcBef>
              <a:spcPct val="0"/>
            </a:spcBef>
            <a:spcAft>
              <a:spcPct val="35000"/>
            </a:spcAft>
            <a:buNone/>
          </a:pPr>
          <a:r>
            <a:rPr lang="fr-FR" sz="2000" kern="1200" dirty="0"/>
            <a:t>« Débute dès l’école maternelle avec l’objectif d’une 1</a:t>
          </a:r>
          <a:r>
            <a:rPr lang="fr-FR" sz="2000" kern="1200" baseline="30000" dirty="0"/>
            <a:t>e</a:t>
          </a:r>
          <a:r>
            <a:rPr lang="fr-FR" sz="2000" kern="1200" dirty="0"/>
            <a:t> expérience positive de l’eau et l’acquisition par tous d’une aisance aquatique ». « ..Etape fondamentale pour débuter le parcours de formation du nageur sécurisé »</a:t>
          </a:r>
        </a:p>
      </dsp:txBody>
      <dsp:txXfrm>
        <a:off x="2534632" y="3814880"/>
        <a:ext cx="6556475" cy="1587696"/>
      </dsp:txXfrm>
    </dsp:sp>
    <dsp:sp modelId="{ED10DDE3-7280-4365-9E7D-FEE01E08BFE5}">
      <dsp:nvSpPr>
        <dsp:cNvPr id="0" name=""/>
        <dsp:cNvSpPr/>
      </dsp:nvSpPr>
      <dsp:spPr>
        <a:xfrm>
          <a:off x="3935857" y="2388336"/>
          <a:ext cx="413130" cy="413130"/>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C2EE93-7D29-463F-911C-CAD02CF00691}">
      <dsp:nvSpPr>
        <dsp:cNvPr id="0" name=""/>
        <dsp:cNvSpPr/>
      </dsp:nvSpPr>
      <dsp:spPr>
        <a:xfrm>
          <a:off x="4652245" y="2505153"/>
          <a:ext cx="5496718" cy="2988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909" tIns="0" rIns="0" bIns="0" numCol="1" spcCol="1270" anchor="t" anchorCtr="0">
          <a:noAutofit/>
        </a:bodyPr>
        <a:lstStyle/>
        <a:p>
          <a:pPr lvl="0" algn="l" defTabSz="889000">
            <a:lnSpc>
              <a:spcPct val="90000"/>
            </a:lnSpc>
            <a:spcBef>
              <a:spcPct val="0"/>
            </a:spcBef>
            <a:spcAft>
              <a:spcPct val="35000"/>
            </a:spcAft>
            <a:buNone/>
          </a:pPr>
          <a:r>
            <a:rPr lang="fr-FR" sz="2000" kern="1200" dirty="0"/>
            <a:t>« L’acquisition du savoir nager se poursuit sur l’ensemble du cursus scolaire, prioritairement de la clase de CP à la classe de 6</a:t>
          </a:r>
          <a:r>
            <a:rPr lang="fr-FR" sz="2000" kern="1200" baseline="30000" dirty="0"/>
            <a:t>e</a:t>
          </a:r>
          <a:r>
            <a:rPr lang="fr-FR" sz="2000" kern="1200" dirty="0"/>
            <a:t> ».</a:t>
          </a:r>
        </a:p>
      </dsp:txBody>
      <dsp:txXfrm>
        <a:off x="4652245" y="2505153"/>
        <a:ext cx="5496718" cy="2988604"/>
      </dsp:txXfrm>
    </dsp:sp>
    <dsp:sp modelId="{F2DA3039-ABC0-4346-8F64-A6B28F4D101D}">
      <dsp:nvSpPr>
        <dsp:cNvPr id="0" name=""/>
        <dsp:cNvSpPr/>
      </dsp:nvSpPr>
      <dsp:spPr>
        <a:xfrm>
          <a:off x="7304169" y="1177149"/>
          <a:ext cx="571350" cy="571350"/>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2CF5C9-7BBF-4BDB-B038-1821193F4DBA}">
      <dsp:nvSpPr>
        <dsp:cNvPr id="0" name=""/>
        <dsp:cNvSpPr/>
      </dsp:nvSpPr>
      <dsp:spPr>
        <a:xfrm>
          <a:off x="7647486" y="1386828"/>
          <a:ext cx="4104802" cy="3818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2747" tIns="0" rIns="0" bIns="0" numCol="1" spcCol="1270" anchor="t" anchorCtr="0">
          <a:noAutofit/>
        </a:bodyPr>
        <a:lstStyle/>
        <a:p>
          <a:pPr lvl="0" algn="l" defTabSz="889000">
            <a:lnSpc>
              <a:spcPct val="90000"/>
            </a:lnSpc>
            <a:spcBef>
              <a:spcPct val="0"/>
            </a:spcBef>
            <a:spcAft>
              <a:spcPct val="35000"/>
            </a:spcAft>
            <a:buNone/>
          </a:pPr>
          <a:r>
            <a:rPr lang="fr-FR" sz="2000" kern="1200" dirty="0"/>
            <a:t>« Au cycle 3, la natation fera l’objet, si possible, d’un enseignement chaque année du cycle ».</a:t>
          </a:r>
        </a:p>
      </dsp:txBody>
      <dsp:txXfrm>
        <a:off x="7647486" y="1386828"/>
        <a:ext cx="4104802" cy="38181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DB98E-7FE6-498C-AE22-25D063EB8703}">
      <dsp:nvSpPr>
        <dsp:cNvPr id="0" name=""/>
        <dsp:cNvSpPr/>
      </dsp:nvSpPr>
      <dsp:spPr>
        <a:xfrm>
          <a:off x="0" y="221337"/>
          <a:ext cx="8128000"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fr-FR" sz="2100" kern="1200" dirty="0"/>
            <a:t>3 paliers censés s’appuyer sur les « familles de situations », ou d’actions :</a:t>
          </a:r>
        </a:p>
      </dsp:txBody>
      <dsp:txXfrm>
        <a:off x="24588" y="245925"/>
        <a:ext cx="8078824" cy="454509"/>
      </dsp:txXfrm>
    </dsp:sp>
    <dsp:sp modelId="{829E5D4F-2E61-4888-8F31-89B5D6EF4299}">
      <dsp:nvSpPr>
        <dsp:cNvPr id="0" name=""/>
        <dsp:cNvSpPr/>
      </dsp:nvSpPr>
      <dsp:spPr>
        <a:xfrm>
          <a:off x="0" y="725022"/>
          <a:ext cx="8128000" cy="1369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6670" rIns="149352" bIns="26670" numCol="1" spcCol="1270" anchor="t" anchorCtr="0">
          <a:noAutofit/>
        </a:bodyPr>
        <a:lstStyle/>
        <a:p>
          <a:pPr marL="171450" lvl="1" indent="-171450" algn="l" defTabSz="711200">
            <a:lnSpc>
              <a:spcPct val="90000"/>
            </a:lnSpc>
            <a:spcBef>
              <a:spcPct val="0"/>
            </a:spcBef>
            <a:spcAft>
              <a:spcPct val="20000"/>
            </a:spcAft>
            <a:buFont typeface="Arial" panose="020B0604020202020204" pitchFamily="34" charset="0"/>
            <a:buChar char="••"/>
          </a:pPr>
          <a:r>
            <a:rPr lang="fr-FR" sz="1600" kern="1200" dirty="0"/>
            <a:t>entrer, </a:t>
          </a:r>
        </a:p>
        <a:p>
          <a:pPr marL="171450" lvl="1" indent="-171450" algn="l" defTabSz="711200">
            <a:lnSpc>
              <a:spcPct val="90000"/>
            </a:lnSpc>
            <a:spcBef>
              <a:spcPct val="0"/>
            </a:spcBef>
            <a:spcAft>
              <a:spcPct val="20000"/>
            </a:spcAft>
            <a:buFont typeface="Arial" panose="020B0604020202020204" pitchFamily="34" charset="0"/>
            <a:buChar char="••"/>
          </a:pPr>
          <a:r>
            <a:rPr lang="fr-FR" sz="1600" kern="1200" dirty="0"/>
            <a:t>flotter, </a:t>
          </a:r>
        </a:p>
        <a:p>
          <a:pPr marL="171450" lvl="1" indent="-171450" algn="l" defTabSz="711200">
            <a:lnSpc>
              <a:spcPct val="90000"/>
            </a:lnSpc>
            <a:spcBef>
              <a:spcPct val="0"/>
            </a:spcBef>
            <a:spcAft>
              <a:spcPct val="20000"/>
            </a:spcAft>
            <a:buFont typeface="Arial" panose="020B0604020202020204" pitchFamily="34" charset="0"/>
            <a:buChar char="••"/>
          </a:pPr>
          <a:r>
            <a:rPr lang="fr-FR" sz="1600" kern="1200" dirty="0"/>
            <a:t>se déplacer, </a:t>
          </a:r>
        </a:p>
        <a:p>
          <a:pPr marL="171450" lvl="1" indent="-171450" algn="l" defTabSz="711200">
            <a:lnSpc>
              <a:spcPct val="90000"/>
            </a:lnSpc>
            <a:spcBef>
              <a:spcPct val="0"/>
            </a:spcBef>
            <a:spcAft>
              <a:spcPct val="20000"/>
            </a:spcAft>
            <a:buFont typeface="Arial" panose="020B0604020202020204" pitchFamily="34" charset="0"/>
            <a:buChar char="••"/>
          </a:pPr>
          <a:r>
            <a:rPr lang="fr-FR" sz="1600" kern="1200" dirty="0"/>
            <a:t>s’immerger, </a:t>
          </a:r>
        </a:p>
        <a:p>
          <a:pPr marL="171450" lvl="1" indent="-171450" algn="l" defTabSz="711200">
            <a:lnSpc>
              <a:spcPct val="90000"/>
            </a:lnSpc>
            <a:spcBef>
              <a:spcPct val="0"/>
            </a:spcBef>
            <a:spcAft>
              <a:spcPct val="20000"/>
            </a:spcAft>
            <a:buFont typeface="Arial" panose="020B0604020202020204" pitchFamily="34" charset="0"/>
            <a:buChar char="••"/>
          </a:pPr>
          <a:r>
            <a:rPr lang="fr-FR" sz="1600" kern="1200" dirty="0"/>
            <a:t>Sortir.</a:t>
          </a:r>
        </a:p>
      </dsp:txBody>
      <dsp:txXfrm>
        <a:off x="0" y="725022"/>
        <a:ext cx="8128000" cy="1369305"/>
      </dsp:txXfrm>
    </dsp:sp>
    <dsp:sp modelId="{F19D4C08-EACD-4D8E-A79E-54F94107A409}">
      <dsp:nvSpPr>
        <dsp:cNvPr id="0" name=""/>
        <dsp:cNvSpPr/>
      </dsp:nvSpPr>
      <dsp:spPr>
        <a:xfrm>
          <a:off x="0" y="2094327"/>
          <a:ext cx="8128000"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fr-FR" sz="2100" kern="1200" dirty="0"/>
            <a:t>D’où sont pourtant absents certaines actions : </a:t>
          </a:r>
        </a:p>
      </dsp:txBody>
      <dsp:txXfrm>
        <a:off x="24588" y="2118915"/>
        <a:ext cx="8078824" cy="454509"/>
      </dsp:txXfrm>
    </dsp:sp>
    <dsp:sp modelId="{51C6DAF1-4BBA-4555-B157-F0A302151337}">
      <dsp:nvSpPr>
        <dsp:cNvPr id="0" name=""/>
        <dsp:cNvSpPr/>
      </dsp:nvSpPr>
      <dsp:spPr>
        <a:xfrm>
          <a:off x="0" y="2598012"/>
          <a:ext cx="8128000"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6670" rIns="149352" bIns="26670" numCol="1" spcCol="1270" anchor="t" anchorCtr="0">
          <a:noAutofit/>
        </a:bodyPr>
        <a:lstStyle/>
        <a:p>
          <a:pPr marL="171450" lvl="1" indent="-171450" algn="l" defTabSz="711200">
            <a:lnSpc>
              <a:spcPct val="90000"/>
            </a:lnSpc>
            <a:spcBef>
              <a:spcPct val="0"/>
            </a:spcBef>
            <a:spcAft>
              <a:spcPct val="20000"/>
            </a:spcAft>
            <a:buFont typeface="Arial" panose="020B0604020202020204" pitchFamily="34" charset="0"/>
            <a:buChar char="••"/>
          </a:pPr>
          <a:r>
            <a:rPr lang="fr-FR" sz="1600" kern="1200" dirty="0"/>
            <a:t>flottaison dans le palier 1, </a:t>
          </a:r>
        </a:p>
        <a:p>
          <a:pPr marL="171450" lvl="1" indent="-171450" algn="l" defTabSz="711200">
            <a:lnSpc>
              <a:spcPct val="90000"/>
            </a:lnSpc>
            <a:spcBef>
              <a:spcPct val="0"/>
            </a:spcBef>
            <a:spcAft>
              <a:spcPct val="20000"/>
            </a:spcAft>
            <a:buFont typeface="Arial" panose="020B0604020202020204" pitchFamily="34" charset="0"/>
            <a:buChar char="••"/>
          </a:pPr>
          <a:r>
            <a:rPr lang="fr-FR" sz="1600" kern="1200" dirty="0"/>
            <a:t>déplacement dans la palier 2, </a:t>
          </a:r>
        </a:p>
        <a:p>
          <a:pPr marL="171450" lvl="1" indent="-171450" algn="l" defTabSz="711200">
            <a:lnSpc>
              <a:spcPct val="90000"/>
            </a:lnSpc>
            <a:spcBef>
              <a:spcPct val="0"/>
            </a:spcBef>
            <a:spcAft>
              <a:spcPct val="20000"/>
            </a:spcAft>
            <a:buFont typeface="Arial" panose="020B0604020202020204" pitchFamily="34" charset="0"/>
            <a:buChar char="••"/>
          </a:pPr>
          <a:r>
            <a:rPr lang="fr-FR" sz="1600" kern="1200" dirty="0"/>
            <a:t>immersion volontaire dans les paliers 2 et 3.</a:t>
          </a:r>
        </a:p>
      </dsp:txBody>
      <dsp:txXfrm>
        <a:off x="0" y="2598012"/>
        <a:ext cx="8128000" cy="825930"/>
      </dsp:txXfrm>
    </dsp:sp>
    <dsp:sp modelId="{A20F28E9-7777-4529-ABC5-FB532A45A453}">
      <dsp:nvSpPr>
        <dsp:cNvPr id="0" name=""/>
        <dsp:cNvSpPr/>
      </dsp:nvSpPr>
      <dsp:spPr>
        <a:xfrm>
          <a:off x="0" y="3423942"/>
          <a:ext cx="8128000"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buNone/>
          </a:pPr>
          <a:r>
            <a:rPr lang="fr-FR" sz="2100" kern="1200" dirty="0"/>
            <a:t>Avec une imprécision du contenu de certaines actions : </a:t>
          </a:r>
        </a:p>
      </dsp:txBody>
      <dsp:txXfrm>
        <a:off x="24588" y="3448530"/>
        <a:ext cx="8078824" cy="454509"/>
      </dsp:txXfrm>
    </dsp:sp>
    <dsp:sp modelId="{A9ECD3C9-8BC3-4D54-A503-BF73798354AD}">
      <dsp:nvSpPr>
        <dsp:cNvPr id="0" name=""/>
        <dsp:cNvSpPr/>
      </dsp:nvSpPr>
      <dsp:spPr>
        <a:xfrm>
          <a:off x="0" y="3927627"/>
          <a:ext cx="8128000"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6670" rIns="149352" bIns="26670" numCol="1" spcCol="1270" anchor="t" anchorCtr="0">
          <a:noAutofit/>
        </a:bodyPr>
        <a:lstStyle/>
        <a:p>
          <a:pPr marL="171450" lvl="1" indent="-171450" algn="l" defTabSz="711200">
            <a:lnSpc>
              <a:spcPct val="90000"/>
            </a:lnSpc>
            <a:spcBef>
              <a:spcPct val="0"/>
            </a:spcBef>
            <a:spcAft>
              <a:spcPct val="20000"/>
            </a:spcAft>
            <a:buFont typeface="Arial" panose="020B0604020202020204" pitchFamily="34" charset="0"/>
            <a:buChar char="••"/>
          </a:pPr>
          <a:r>
            <a:rPr lang="fr-FR" sz="1600" kern="1200" dirty="0"/>
            <a:t>distance à parcourir, </a:t>
          </a:r>
        </a:p>
        <a:p>
          <a:pPr marL="171450" lvl="1" indent="-171450" algn="l" defTabSz="711200">
            <a:lnSpc>
              <a:spcPct val="90000"/>
            </a:lnSpc>
            <a:spcBef>
              <a:spcPct val="0"/>
            </a:spcBef>
            <a:spcAft>
              <a:spcPct val="20000"/>
            </a:spcAft>
            <a:buFont typeface="Arial" panose="020B0604020202020204" pitchFamily="34" charset="0"/>
            <a:buChar char="••"/>
          </a:pPr>
          <a:r>
            <a:rPr lang="fr-FR" sz="1600" kern="1200" dirty="0"/>
            <a:t>forme de l’entrée par la tête, </a:t>
          </a:r>
        </a:p>
        <a:p>
          <a:pPr marL="171450" lvl="1" indent="-171450" algn="l" defTabSz="711200">
            <a:lnSpc>
              <a:spcPct val="90000"/>
            </a:lnSpc>
            <a:spcBef>
              <a:spcPct val="0"/>
            </a:spcBef>
            <a:spcAft>
              <a:spcPct val="20000"/>
            </a:spcAft>
            <a:buFont typeface="Arial" panose="020B0604020202020204" pitchFamily="34" charset="0"/>
            <a:buChar char="••"/>
          </a:pPr>
          <a:r>
            <a:rPr lang="fr-FR" sz="1600" kern="1200" dirty="0"/>
            <a:t>distance parcourue tête immergée</a:t>
          </a:r>
        </a:p>
      </dsp:txBody>
      <dsp:txXfrm>
        <a:off x="0" y="3927627"/>
        <a:ext cx="8128000" cy="8259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DB98E-7FE6-498C-AE22-25D063EB8703}">
      <dsp:nvSpPr>
        <dsp:cNvPr id="0" name=""/>
        <dsp:cNvSpPr/>
      </dsp:nvSpPr>
      <dsp:spPr>
        <a:xfrm>
          <a:off x="0" y="0"/>
          <a:ext cx="8128000" cy="37432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fr-FR" sz="3100" kern="1200" dirty="0" smtClean="0"/>
            <a:t>Des connaissances et des attitudes relatives à la sécurité (connaissance et respect des règles de sécurité et de fonctionnement, connaissance du milieu, des espaces, connaissance de mes ressources et de ce que je suis capable de réussir, connaissance du dispositif et respect du sens de circulation, etc.</a:t>
          </a:r>
          <a:endParaRPr lang="fr-FR" sz="3100" kern="1200" dirty="0"/>
        </a:p>
      </dsp:txBody>
      <dsp:txXfrm>
        <a:off x="182729" y="182729"/>
        <a:ext cx="7762542" cy="3377759"/>
      </dsp:txXfrm>
    </dsp:sp>
    <dsp:sp modelId="{829E5D4F-2E61-4888-8F31-89B5D6EF4299}">
      <dsp:nvSpPr>
        <dsp:cNvPr id="0" name=""/>
        <dsp:cNvSpPr/>
      </dsp:nvSpPr>
      <dsp:spPr>
        <a:xfrm>
          <a:off x="0" y="3837416"/>
          <a:ext cx="8128000" cy="10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9370" rIns="220472" bIns="39370" numCol="1" spcCol="1270" anchor="t" anchorCtr="0">
          <a:noAutofit/>
        </a:bodyPr>
        <a:lstStyle/>
        <a:p>
          <a:pPr marL="228600" lvl="1" indent="-228600" algn="l" defTabSz="1066800">
            <a:lnSpc>
              <a:spcPct val="90000"/>
            </a:lnSpc>
            <a:spcBef>
              <a:spcPct val="0"/>
            </a:spcBef>
            <a:spcAft>
              <a:spcPct val="20000"/>
            </a:spcAft>
            <a:buFont typeface="Arial" panose="020B0604020202020204" pitchFamily="34" charset="0"/>
            <a:buChar char="••"/>
          </a:pPr>
          <a:endParaRPr lang="fr-FR" sz="2400" kern="1200" dirty="0"/>
        </a:p>
      </dsp:txBody>
      <dsp:txXfrm>
        <a:off x="0" y="3837416"/>
        <a:ext cx="8128000" cy="10432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DB98E-7FE6-498C-AE22-25D063EB8703}">
      <dsp:nvSpPr>
        <dsp:cNvPr id="0" name=""/>
        <dsp:cNvSpPr/>
      </dsp:nvSpPr>
      <dsp:spPr>
        <a:xfrm>
          <a:off x="0" y="1248621"/>
          <a:ext cx="8128000" cy="16445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fr-FR" sz="2900" kern="1200" dirty="0" smtClean="0"/>
            <a:t>Il est nécessaire d’associer les parents à ces apprentissages au regard des causes de noyades chez les 0 – 5 ans (défaut de surveillance).</a:t>
          </a:r>
          <a:endParaRPr lang="fr-FR" sz="2900" kern="1200" dirty="0"/>
        </a:p>
      </dsp:txBody>
      <dsp:txXfrm>
        <a:off x="80281" y="1328902"/>
        <a:ext cx="7967438" cy="1483992"/>
      </dsp:txXfrm>
    </dsp:sp>
    <dsp:sp modelId="{829E5D4F-2E61-4888-8F31-89B5D6EF4299}">
      <dsp:nvSpPr>
        <dsp:cNvPr id="0" name=""/>
        <dsp:cNvSpPr/>
      </dsp:nvSpPr>
      <dsp:spPr>
        <a:xfrm>
          <a:off x="0" y="1755505"/>
          <a:ext cx="8128000" cy="1026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6830" rIns="206248" bIns="36830" numCol="1" spcCol="1270" anchor="t" anchorCtr="0">
          <a:noAutofit/>
        </a:bodyPr>
        <a:lstStyle/>
        <a:p>
          <a:pPr marL="228600" lvl="1" indent="-228600" algn="l" defTabSz="1022350">
            <a:lnSpc>
              <a:spcPct val="90000"/>
            </a:lnSpc>
            <a:spcBef>
              <a:spcPct val="0"/>
            </a:spcBef>
            <a:spcAft>
              <a:spcPct val="20000"/>
            </a:spcAft>
            <a:buFont typeface="Arial" panose="020B0604020202020204" pitchFamily="34" charset="0"/>
            <a:buChar char="••"/>
          </a:pPr>
          <a:endParaRPr lang="fr-FR" sz="2300" kern="1200" dirty="0"/>
        </a:p>
      </dsp:txBody>
      <dsp:txXfrm>
        <a:off x="0" y="1755505"/>
        <a:ext cx="8128000" cy="10267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6DCDFE-52A0-4350-9CCE-61BA64FD500B}">
      <dsp:nvSpPr>
        <dsp:cNvPr id="0" name=""/>
        <dsp:cNvSpPr/>
      </dsp:nvSpPr>
      <dsp:spPr>
        <a:xfrm>
          <a:off x="0" y="2275516"/>
          <a:ext cx="6586489" cy="18696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fr-FR" sz="3400" kern="1200"/>
            <a:t>Voir CR du GERSA de mars 2022 consultable sur le site des CPC EPS Rhône</a:t>
          </a:r>
          <a:endParaRPr lang="en-US" sz="3400" kern="1200"/>
        </a:p>
      </dsp:txBody>
      <dsp:txXfrm>
        <a:off x="91269" y="2366785"/>
        <a:ext cx="6403951" cy="1687122"/>
      </dsp:txXfrm>
    </dsp:sp>
    <dsp:sp modelId="{990DE133-0B12-446E-8064-B421FB6CF7A2}">
      <dsp:nvSpPr>
        <dsp:cNvPr id="0" name=""/>
        <dsp:cNvSpPr/>
      </dsp:nvSpPr>
      <dsp:spPr>
        <a:xfrm>
          <a:off x="0" y="164171"/>
          <a:ext cx="6586489" cy="18696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fr-FR" sz="3400" kern="1200"/>
            <a:t>Un processus qui doit nécessiter vigilance et lucidité sur les « effets négatifs » qu’il peut provoquer</a:t>
          </a:r>
          <a:endParaRPr lang="en-US" sz="3400" kern="1200"/>
        </a:p>
      </dsp:txBody>
      <dsp:txXfrm>
        <a:off x="91269" y="255440"/>
        <a:ext cx="6403951" cy="16871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67AE6-7939-4376-8CDC-C75A6DB4DEAB}">
      <dsp:nvSpPr>
        <dsp:cNvPr id="0" name=""/>
        <dsp:cNvSpPr/>
      </dsp:nvSpPr>
      <dsp:spPr>
        <a:xfrm>
          <a:off x="530202" y="350374"/>
          <a:ext cx="6370679" cy="226995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37513" tIns="72390" rIns="72390" bIns="72390" numCol="1" spcCol="1270" anchor="ctr" anchorCtr="0">
          <a:noAutofit/>
        </a:bodyPr>
        <a:lstStyle/>
        <a:p>
          <a:pPr lvl="0" algn="l" defTabSz="844550">
            <a:lnSpc>
              <a:spcPct val="90000"/>
            </a:lnSpc>
            <a:spcBef>
              <a:spcPct val="0"/>
            </a:spcBef>
            <a:spcAft>
              <a:spcPct val="35000"/>
            </a:spcAft>
          </a:pPr>
          <a:r>
            <a:rPr lang="fr-FR" sz="1900" b="1" kern="1200" dirty="0">
              <a:solidFill>
                <a:srgbClr val="002060"/>
              </a:solidFill>
            </a:rPr>
            <a:t>Aisance aquatique</a:t>
          </a:r>
        </a:p>
        <a:p>
          <a:pPr lvl="0" algn="l" defTabSz="844550">
            <a:lnSpc>
              <a:spcPct val="90000"/>
            </a:lnSpc>
            <a:spcBef>
              <a:spcPct val="0"/>
            </a:spcBef>
            <a:spcAft>
              <a:spcPct val="35000"/>
            </a:spcAft>
            <a:buFont typeface="Arial" panose="020B0604020202020204" pitchFamily="34" charset="0"/>
            <a:buChar char="•"/>
          </a:pPr>
          <a:r>
            <a:rPr lang="fr-FR" sz="1900" kern="1200" dirty="0"/>
            <a:t>Pour les élèves: un outil « </a:t>
          </a:r>
          <a:r>
            <a:rPr lang="fr-FR" sz="1900" kern="1200" dirty="0">
              <a:hlinkClick xmlns:r="http://schemas.openxmlformats.org/officeDocument/2006/relationships" r:id="rId1" action="ppaction://hlinkfile"/>
            </a:rPr>
            <a:t>projet</a:t>
          </a:r>
          <a:r>
            <a:rPr lang="fr-FR" sz="1900" kern="1200" dirty="0"/>
            <a:t> </a:t>
          </a:r>
          <a:r>
            <a:rPr lang="fr-FR" sz="1900" kern="1200" dirty="0" smtClean="0"/>
            <a:t>» et un outil sur lequel l’élève peut constater </a:t>
          </a:r>
          <a:r>
            <a:rPr lang="fr-FR" sz="1900" kern="1200" dirty="0" smtClean="0">
              <a:hlinkClick xmlns:r="http://schemas.openxmlformats.org/officeDocument/2006/relationships" r:id="rId2" action="ppaction://hlinkfile"/>
            </a:rPr>
            <a:t>ses </a:t>
          </a:r>
          <a:r>
            <a:rPr lang="fr-FR" sz="1900" kern="1200" dirty="0" smtClean="0">
              <a:hlinkClick xmlns:r="http://schemas.openxmlformats.org/officeDocument/2006/relationships" r:id="rId3" action="ppaction://hlinkfile"/>
            </a:rPr>
            <a:t>progrès</a:t>
          </a:r>
          <a:r>
            <a:rPr lang="fr-FR" sz="1900" kern="1200" dirty="0" smtClean="0">
              <a:hlinkClick xmlns:r="http://schemas.openxmlformats.org/officeDocument/2006/relationships" r:id="rId2" action="ppaction://hlinkfile"/>
            </a:rPr>
            <a:t> </a:t>
          </a:r>
          <a:r>
            <a:rPr lang="fr-FR" sz="1900" kern="1200" dirty="0" smtClean="0"/>
            <a:t>au cours du module.</a:t>
          </a:r>
          <a:endParaRPr lang="fr-FR" sz="1900" kern="1200" dirty="0"/>
        </a:p>
        <a:p>
          <a:pPr lvl="0" algn="l" defTabSz="844550">
            <a:lnSpc>
              <a:spcPct val="90000"/>
            </a:lnSpc>
            <a:spcBef>
              <a:spcPct val="0"/>
            </a:spcBef>
            <a:spcAft>
              <a:spcPct val="35000"/>
            </a:spcAft>
            <a:buFont typeface="Arial" panose="020B0604020202020204" pitchFamily="34" charset="0"/>
            <a:buChar char="•"/>
          </a:pPr>
          <a:r>
            <a:rPr lang="fr-FR" sz="1900" kern="1200" dirty="0"/>
            <a:t>Pour les encadrants: </a:t>
          </a:r>
          <a:r>
            <a:rPr lang="fr-FR" sz="1900" kern="1200" dirty="0" smtClean="0"/>
            <a:t>le même outil </a:t>
          </a:r>
          <a:r>
            <a:rPr lang="fr-FR" sz="1900" kern="1200" dirty="0"/>
            <a:t>relatif </a:t>
          </a:r>
          <a:r>
            <a:rPr lang="fr-FR" sz="1900" kern="1200" dirty="0" smtClean="0"/>
            <a:t>à la </a:t>
          </a:r>
          <a:r>
            <a:rPr lang="fr-FR" sz="1900" kern="1200" dirty="0" smtClean="0">
              <a:hlinkClick xmlns:r="http://schemas.openxmlformats.org/officeDocument/2006/relationships" r:id="rId4" action="ppaction://hlinkfile"/>
            </a:rPr>
            <a:t>progressivité des </a:t>
          </a:r>
          <a:r>
            <a:rPr lang="fr-FR" sz="1900" kern="1200" dirty="0" smtClean="0">
              <a:hlinkClick xmlns:r="http://schemas.openxmlformats.org/officeDocument/2006/relationships" r:id="rId5" action="ppaction://hlinkfile"/>
            </a:rPr>
            <a:t>actions</a:t>
          </a:r>
          <a:r>
            <a:rPr lang="fr-FR" sz="1900" kern="1200" dirty="0" smtClean="0">
              <a:hlinkClick xmlns:r="http://schemas.openxmlformats.org/officeDocument/2006/relationships" r:id="rId4" action="ppaction://hlinkfile"/>
            </a:rPr>
            <a:t> </a:t>
          </a:r>
          <a:r>
            <a:rPr lang="fr-FR" sz="1900" kern="1200" dirty="0" smtClean="0"/>
            <a:t>et </a:t>
          </a:r>
          <a:r>
            <a:rPr lang="fr-FR" sz="1900" kern="1200" dirty="0"/>
            <a:t>un outil relatif </a:t>
          </a:r>
          <a:r>
            <a:rPr lang="fr-FR" sz="1900" kern="1200" dirty="0" smtClean="0"/>
            <a:t>à l’atteinte des </a:t>
          </a:r>
          <a:r>
            <a:rPr lang="fr-FR" sz="1900" kern="1200" dirty="0" smtClean="0">
              <a:hlinkClick xmlns:r="http://schemas.openxmlformats.org/officeDocument/2006/relationships" r:id="rId6" action="ppaction://hlinkfile"/>
            </a:rPr>
            <a:t>paliers</a:t>
          </a:r>
          <a:r>
            <a:rPr lang="fr-FR" sz="1900" kern="1200" dirty="0"/>
            <a:t>. </a:t>
          </a:r>
        </a:p>
      </dsp:txBody>
      <dsp:txXfrm>
        <a:off x="530202" y="350374"/>
        <a:ext cx="6370679" cy="2269950"/>
      </dsp:txXfrm>
    </dsp:sp>
    <dsp:sp modelId="{CBCDDA30-DFCF-411A-8F97-B88EDAA037A5}">
      <dsp:nvSpPr>
        <dsp:cNvPr id="0" name=""/>
        <dsp:cNvSpPr/>
      </dsp:nvSpPr>
      <dsp:spPr>
        <a:xfrm>
          <a:off x="216569" y="22492"/>
          <a:ext cx="1615850" cy="2383447"/>
        </a:xfrm>
        <a:prstGeom prst="rect">
          <a:avLst/>
        </a:prstGeom>
        <a:blipFill rotWithShape="1">
          <a:blip xmlns:r="http://schemas.openxmlformats.org/officeDocument/2006/relationships" r:embed="rId7"/>
          <a:srcRect/>
          <a:stretch>
            <a:fillRect l="-5000" r="-5000"/>
          </a:stretch>
        </a:blip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8B53488C-45F0-4BD4-8671-F9CBB45389F9}">
      <dsp:nvSpPr>
        <dsp:cNvPr id="0" name=""/>
        <dsp:cNvSpPr/>
      </dsp:nvSpPr>
      <dsp:spPr>
        <a:xfrm>
          <a:off x="523553" y="3530500"/>
          <a:ext cx="6370679" cy="226995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37513" tIns="72390" rIns="72390" bIns="72390" numCol="1" spcCol="1270" anchor="ctr" anchorCtr="0">
          <a:noAutofit/>
        </a:bodyPr>
        <a:lstStyle/>
        <a:p>
          <a:pPr lvl="0" algn="l" defTabSz="844550">
            <a:lnSpc>
              <a:spcPct val="90000"/>
            </a:lnSpc>
            <a:spcBef>
              <a:spcPct val="0"/>
            </a:spcBef>
            <a:spcAft>
              <a:spcPct val="35000"/>
            </a:spcAft>
          </a:pPr>
          <a:r>
            <a:rPr lang="fr-FR" sz="1900" b="1" kern="1200" dirty="0">
              <a:solidFill>
                <a:srgbClr val="002060"/>
              </a:solidFill>
            </a:rPr>
            <a:t>Savoir nager</a:t>
          </a:r>
        </a:p>
        <a:p>
          <a:pPr lvl="0" algn="l" defTabSz="844550">
            <a:lnSpc>
              <a:spcPct val="90000"/>
            </a:lnSpc>
            <a:spcBef>
              <a:spcPct val="0"/>
            </a:spcBef>
            <a:spcAft>
              <a:spcPct val="35000"/>
            </a:spcAft>
          </a:pPr>
          <a:r>
            <a:rPr lang="fr-FR" sz="1900" kern="1200" dirty="0">
              <a:hlinkClick xmlns:r="http://schemas.openxmlformats.org/officeDocument/2006/relationships" r:id="rId8" action="ppaction://hlinkfile"/>
            </a:rPr>
            <a:t>Savoir nager </a:t>
          </a:r>
          <a:r>
            <a:rPr lang="fr-FR" sz="1900" kern="1200" dirty="0"/>
            <a:t>en </a:t>
          </a:r>
          <a:r>
            <a:rPr lang="fr-FR" sz="1900" kern="1200" dirty="0">
              <a:hlinkClick xmlns:r="http://schemas.openxmlformats.org/officeDocument/2006/relationships" r:id="rId9" action="ppaction://hlinkfile"/>
            </a:rPr>
            <a:t>sécurité</a:t>
          </a:r>
          <a:endParaRPr lang="fr-FR" sz="1900" kern="1200" dirty="0"/>
        </a:p>
      </dsp:txBody>
      <dsp:txXfrm>
        <a:off x="523553" y="3530500"/>
        <a:ext cx="6370679" cy="2269950"/>
      </dsp:txXfrm>
    </dsp:sp>
    <dsp:sp modelId="{68735699-23D0-44DA-AF17-D1F978BEFDED}">
      <dsp:nvSpPr>
        <dsp:cNvPr id="0" name=""/>
        <dsp:cNvSpPr/>
      </dsp:nvSpPr>
      <dsp:spPr>
        <a:xfrm>
          <a:off x="223290" y="3202618"/>
          <a:ext cx="1588965" cy="2383447"/>
        </a:xfrm>
        <a:prstGeom prst="rect">
          <a:avLst/>
        </a:prstGeom>
        <a:blipFill rotWithShape="1">
          <a:blip xmlns:r="http://schemas.openxmlformats.org/officeDocument/2006/relationships" r:embed="rId10"/>
          <a:srcRect/>
          <a:stretch>
            <a:fillRect l="-26000" r="-2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243BB7-D5B2-48C5-B7F5-F0F49CFBBD50}" type="datetimeFigureOut">
              <a:rPr lang="fr-FR" smtClean="0"/>
              <a:t>26/02/2024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0EBEEE-02E0-460A-A99C-075529B0FA56}" type="slidenum">
              <a:rPr lang="fr-FR" smtClean="0"/>
              <a:t>‹N°›</a:t>
            </a:fld>
            <a:endParaRPr lang="fr-FR"/>
          </a:p>
        </p:txBody>
      </p:sp>
    </p:spTree>
    <p:extLst>
      <p:ext uri="{BB962C8B-B14F-4D97-AF65-F5344CB8AC3E}">
        <p14:creationId xmlns:p14="http://schemas.microsoft.com/office/powerpoint/2010/main" val="1619459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Nous avons une preuve de cette hétérogénéité de définition du savoir nager ne serait-ce que par le silence qui entoure les connaissances et attitudes qui accompagnent les capacités motrices attendues par l’ASNS</a:t>
            </a:r>
          </a:p>
        </p:txBody>
      </p:sp>
      <p:sp>
        <p:nvSpPr>
          <p:cNvPr id="4" name="Espace réservé du numéro de diapositive 3"/>
          <p:cNvSpPr>
            <a:spLocks noGrp="1"/>
          </p:cNvSpPr>
          <p:nvPr>
            <p:ph type="sldNum" sz="quarter" idx="10"/>
          </p:nvPr>
        </p:nvSpPr>
        <p:spPr/>
        <p:txBody>
          <a:bodyPr/>
          <a:lstStyle/>
          <a:p>
            <a:fld id="{A00EBEEE-02E0-460A-A99C-075529B0FA56}" type="slidenum">
              <a:rPr lang="fr-FR" smtClean="0"/>
              <a:t>9</a:t>
            </a:fld>
            <a:endParaRPr lang="fr-FR"/>
          </a:p>
        </p:txBody>
      </p:sp>
    </p:spTree>
    <p:extLst>
      <p:ext uri="{BB962C8B-B14F-4D97-AF65-F5344CB8AC3E}">
        <p14:creationId xmlns:p14="http://schemas.microsoft.com/office/powerpoint/2010/main" val="165982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L’élève doit être interrogé sur ce qui le gêne dans une tâche de déplacement ventral, tête immergée. </a:t>
            </a:r>
          </a:p>
          <a:p>
            <a:r>
              <a:rPr lang="fr-FR" dirty="0"/>
              <a:t>Sur ce qui le force à se redresser ou à arrêter son déplacement. </a:t>
            </a:r>
          </a:p>
          <a:p>
            <a:r>
              <a:rPr lang="fr-FR" dirty="0"/>
              <a:t>Ne cherchons pas forcément à orienter ses réponses, notamment sur la question de la ventilation (respiration) mais laissons-le exprimer ce qu’il peut nous  dire de son ressenti, de ce qu’il a identifié comme difficulté. </a:t>
            </a:r>
          </a:p>
          <a:p>
            <a:endParaRPr lang="fr-FR" dirty="0"/>
          </a:p>
          <a:p>
            <a:r>
              <a:rPr lang="fr-FR" dirty="0"/>
              <a:t>Inutile de parler de l’eau qui fait flotter, de l’eau qui porte, de l’eau sur laquelle il faut s’appuyer tant que l’élève n’a pas éprouvé, ressenti ces « actions » de l’eau sur son propre corps et tant qu’il n’’a pas été en mesure de le verbaliser.</a:t>
            </a:r>
          </a:p>
        </p:txBody>
      </p:sp>
      <p:sp>
        <p:nvSpPr>
          <p:cNvPr id="4" name="Espace réservé du numéro de diapositive 3"/>
          <p:cNvSpPr>
            <a:spLocks noGrp="1"/>
          </p:cNvSpPr>
          <p:nvPr>
            <p:ph type="sldNum" sz="quarter" idx="10"/>
          </p:nvPr>
        </p:nvSpPr>
        <p:spPr/>
        <p:txBody>
          <a:bodyPr/>
          <a:lstStyle/>
          <a:p>
            <a:fld id="{A00EBEEE-02E0-460A-A99C-075529B0FA56}" type="slidenum">
              <a:rPr lang="fr-FR" smtClean="0"/>
              <a:t>10</a:t>
            </a:fld>
            <a:endParaRPr lang="fr-FR"/>
          </a:p>
        </p:txBody>
      </p:sp>
    </p:spTree>
    <p:extLst>
      <p:ext uri="{BB962C8B-B14F-4D97-AF65-F5344CB8AC3E}">
        <p14:creationId xmlns:p14="http://schemas.microsoft.com/office/powerpoint/2010/main" val="2893718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6:notes"/>
          <p:cNvSpPr txBox="1">
            <a:spLocks noGrp="1"/>
          </p:cNvSpPr>
          <p:nvPr>
            <p:ph type="body" idx="1"/>
          </p:nvPr>
        </p:nvSpPr>
        <p:spPr>
          <a:xfrm>
            <a:off x="685800" y="4343400"/>
            <a:ext cx="5484960" cy="411336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sz="2000" b="0" strike="noStrike">
              <a:solidFill>
                <a:srgbClr val="000000"/>
              </a:solidFill>
              <a:latin typeface="Arial"/>
              <a:ea typeface="Arial"/>
              <a:cs typeface="Arial"/>
              <a:sym typeface="Arial"/>
            </a:endParaRPr>
          </a:p>
        </p:txBody>
      </p:sp>
      <p:sp>
        <p:nvSpPr>
          <p:cNvPr id="193" name="Google Shape;193;p6:notes"/>
          <p:cNvSpPr/>
          <p:nvPr/>
        </p:nvSpPr>
        <p:spPr>
          <a:xfrm>
            <a:off x="3884760" y="8685360"/>
            <a:ext cx="2970360" cy="455760"/>
          </a:xfrm>
          <a:prstGeom prst="rect">
            <a:avLst/>
          </a:prstGeom>
          <a:noFill/>
          <a:ln>
            <a:noFill/>
          </a:ln>
        </p:spPr>
        <p:txBody>
          <a:bodyPr spcFirstLastPara="1" wrap="square" lIns="90000" tIns="45000" rIns="90000" bIns="450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rgbClr val="000000"/>
                </a:solidFill>
                <a:latin typeface="Calibri"/>
                <a:ea typeface="Calibri"/>
                <a:cs typeface="Calibri"/>
                <a:sym typeface="Calibri"/>
              </a:rPr>
              <a:t>39</a:t>
            </a:fld>
            <a:endParaRPr sz="1800" b="0" i="0" u="none" strike="noStrike" cap="none">
              <a:solidFill>
                <a:srgbClr val="000000"/>
              </a:solidFill>
              <a:latin typeface="Arial"/>
              <a:ea typeface="Arial"/>
              <a:cs typeface="Arial"/>
              <a:sym typeface="Arial"/>
            </a:endParaRPr>
          </a:p>
        </p:txBody>
      </p:sp>
      <p:sp>
        <p:nvSpPr>
          <p:cNvPr id="194" name="Google Shape;19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73108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7794D86C-2705-4E55-AF5B-D62A48B006DB}" type="datetime1">
              <a:rPr lang="fr-FR" smtClean="0"/>
              <a:t>26/02/2024</a:t>
            </a:fld>
            <a:endParaRPr lang="fr-FR" dirty="0"/>
          </a:p>
        </p:txBody>
      </p:sp>
      <p:sp>
        <p:nvSpPr>
          <p:cNvPr id="5" name="Espace réservé du pied de page 4"/>
          <p:cNvSpPr>
            <a:spLocks noGrp="1"/>
          </p:cNvSpPr>
          <p:nvPr>
            <p:ph type="ftr" sz="quarter" idx="11"/>
          </p:nvPr>
        </p:nvSpPr>
        <p:spPr/>
        <p:txBody>
          <a:bodyPr/>
          <a:lstStyle/>
          <a:p>
            <a:r>
              <a:rPr lang="fr-FR" smtClean="0"/>
              <a:t>Luc Bonnet, CPD EPS pour le 1er degré, DSDEN du Rhône</a:t>
            </a:r>
            <a:endParaRPr lang="fr-FR" dirty="0"/>
          </a:p>
        </p:txBody>
      </p:sp>
      <p:sp>
        <p:nvSpPr>
          <p:cNvPr id="6" name="Espace réservé du numéro de diapositive 5"/>
          <p:cNvSpPr>
            <a:spLocks noGrp="1"/>
          </p:cNvSpPr>
          <p:nvPr>
            <p:ph type="sldNum" sz="quarter" idx="12"/>
          </p:nvPr>
        </p:nvSpPr>
        <p:spPr/>
        <p:txBody>
          <a:bodyPr/>
          <a:lstStyle/>
          <a:p>
            <a:fld id="{E779A940-424F-4A46-A2AD-D4D698B0C075}" type="slidenum">
              <a:rPr lang="fr-FR" smtClean="0"/>
              <a:t>‹N°›</a:t>
            </a:fld>
            <a:endParaRPr lang="fr-FR" dirty="0"/>
          </a:p>
        </p:txBody>
      </p:sp>
    </p:spTree>
    <p:extLst>
      <p:ext uri="{BB962C8B-B14F-4D97-AF65-F5344CB8AC3E}">
        <p14:creationId xmlns:p14="http://schemas.microsoft.com/office/powerpoint/2010/main" val="352781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036C5E4-9747-4403-9234-075C0C002CF4}" type="datetime1">
              <a:rPr lang="fr-FR" smtClean="0"/>
              <a:t>26/02/2024</a:t>
            </a:fld>
            <a:endParaRPr lang="fr-FR" dirty="0"/>
          </a:p>
        </p:txBody>
      </p:sp>
      <p:sp>
        <p:nvSpPr>
          <p:cNvPr id="5" name="Espace réservé du pied de page 4"/>
          <p:cNvSpPr>
            <a:spLocks noGrp="1"/>
          </p:cNvSpPr>
          <p:nvPr>
            <p:ph type="ftr" sz="quarter" idx="11"/>
          </p:nvPr>
        </p:nvSpPr>
        <p:spPr/>
        <p:txBody>
          <a:bodyPr/>
          <a:lstStyle/>
          <a:p>
            <a:r>
              <a:rPr lang="fr-FR" smtClean="0"/>
              <a:t>Luc Bonnet, CPD EPS pour le 1er degré, DSDEN du Rhône</a:t>
            </a:r>
            <a:endParaRPr lang="fr-FR" dirty="0"/>
          </a:p>
        </p:txBody>
      </p:sp>
      <p:sp>
        <p:nvSpPr>
          <p:cNvPr id="6" name="Espace réservé du numéro de diapositive 5"/>
          <p:cNvSpPr>
            <a:spLocks noGrp="1"/>
          </p:cNvSpPr>
          <p:nvPr>
            <p:ph type="sldNum" sz="quarter" idx="12"/>
          </p:nvPr>
        </p:nvSpPr>
        <p:spPr/>
        <p:txBody>
          <a:bodyPr/>
          <a:lstStyle/>
          <a:p>
            <a:fld id="{E779A940-424F-4A46-A2AD-D4D698B0C075}" type="slidenum">
              <a:rPr lang="fr-FR" smtClean="0"/>
              <a:t>‹N°›</a:t>
            </a:fld>
            <a:endParaRPr lang="fr-FR" dirty="0"/>
          </a:p>
        </p:txBody>
      </p:sp>
    </p:spTree>
    <p:extLst>
      <p:ext uri="{BB962C8B-B14F-4D97-AF65-F5344CB8AC3E}">
        <p14:creationId xmlns:p14="http://schemas.microsoft.com/office/powerpoint/2010/main" val="2349840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D6BE2F6-51ED-4522-8745-846FE3E77E71}" type="datetime1">
              <a:rPr lang="fr-FR" smtClean="0"/>
              <a:t>26/02/2024</a:t>
            </a:fld>
            <a:endParaRPr lang="fr-FR" dirty="0"/>
          </a:p>
        </p:txBody>
      </p:sp>
      <p:sp>
        <p:nvSpPr>
          <p:cNvPr id="5" name="Espace réservé du pied de page 4"/>
          <p:cNvSpPr>
            <a:spLocks noGrp="1"/>
          </p:cNvSpPr>
          <p:nvPr>
            <p:ph type="ftr" sz="quarter" idx="11"/>
          </p:nvPr>
        </p:nvSpPr>
        <p:spPr/>
        <p:txBody>
          <a:bodyPr/>
          <a:lstStyle/>
          <a:p>
            <a:r>
              <a:rPr lang="fr-FR" smtClean="0"/>
              <a:t>Luc Bonnet, CPD EPS pour le 1er degré, DSDEN du Rhône</a:t>
            </a:r>
            <a:endParaRPr lang="fr-FR" dirty="0"/>
          </a:p>
        </p:txBody>
      </p:sp>
      <p:sp>
        <p:nvSpPr>
          <p:cNvPr id="6" name="Espace réservé du numéro de diapositive 5"/>
          <p:cNvSpPr>
            <a:spLocks noGrp="1"/>
          </p:cNvSpPr>
          <p:nvPr>
            <p:ph type="sldNum" sz="quarter" idx="12"/>
          </p:nvPr>
        </p:nvSpPr>
        <p:spPr/>
        <p:txBody>
          <a:bodyPr/>
          <a:lstStyle/>
          <a:p>
            <a:fld id="{E779A940-424F-4A46-A2AD-D4D698B0C075}" type="slidenum">
              <a:rPr lang="fr-FR" smtClean="0"/>
              <a:t>‹N°›</a:t>
            </a:fld>
            <a:endParaRPr lang="fr-FR" dirty="0"/>
          </a:p>
        </p:txBody>
      </p:sp>
    </p:spTree>
    <p:extLst>
      <p:ext uri="{BB962C8B-B14F-4D97-AF65-F5344CB8AC3E}">
        <p14:creationId xmlns:p14="http://schemas.microsoft.com/office/powerpoint/2010/main" val="3567233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9234D12-3D56-471D-8B57-686F38C9B19D}" type="datetime1">
              <a:rPr lang="fr-FR" smtClean="0"/>
              <a:t>26/02/2024</a:t>
            </a:fld>
            <a:endParaRPr lang="fr-FR" dirty="0"/>
          </a:p>
        </p:txBody>
      </p:sp>
      <p:sp>
        <p:nvSpPr>
          <p:cNvPr id="5" name="Espace réservé du pied de page 4"/>
          <p:cNvSpPr>
            <a:spLocks noGrp="1"/>
          </p:cNvSpPr>
          <p:nvPr>
            <p:ph type="ftr" sz="quarter" idx="11"/>
          </p:nvPr>
        </p:nvSpPr>
        <p:spPr/>
        <p:txBody>
          <a:bodyPr/>
          <a:lstStyle/>
          <a:p>
            <a:r>
              <a:rPr lang="fr-FR" smtClean="0"/>
              <a:t>Luc Bonnet, CPD EPS pour le 1er degré, DSDEN du Rhône</a:t>
            </a:r>
            <a:endParaRPr lang="fr-FR" dirty="0"/>
          </a:p>
        </p:txBody>
      </p:sp>
      <p:sp>
        <p:nvSpPr>
          <p:cNvPr id="6" name="Espace réservé du numéro de diapositive 5"/>
          <p:cNvSpPr>
            <a:spLocks noGrp="1"/>
          </p:cNvSpPr>
          <p:nvPr>
            <p:ph type="sldNum" sz="quarter" idx="12"/>
          </p:nvPr>
        </p:nvSpPr>
        <p:spPr/>
        <p:txBody>
          <a:bodyPr/>
          <a:lstStyle/>
          <a:p>
            <a:fld id="{E779A940-424F-4A46-A2AD-D4D698B0C075}" type="slidenum">
              <a:rPr lang="fr-FR" smtClean="0"/>
              <a:t>‹N°›</a:t>
            </a:fld>
            <a:endParaRPr lang="fr-FR" dirty="0"/>
          </a:p>
        </p:txBody>
      </p:sp>
    </p:spTree>
    <p:extLst>
      <p:ext uri="{BB962C8B-B14F-4D97-AF65-F5344CB8AC3E}">
        <p14:creationId xmlns:p14="http://schemas.microsoft.com/office/powerpoint/2010/main" val="4160071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EAFBBF35-D455-4831-B702-251DF6A2A50C}" type="datetime1">
              <a:rPr lang="fr-FR" smtClean="0"/>
              <a:t>26/02/2024</a:t>
            </a:fld>
            <a:endParaRPr lang="fr-FR" dirty="0"/>
          </a:p>
        </p:txBody>
      </p:sp>
      <p:sp>
        <p:nvSpPr>
          <p:cNvPr id="5" name="Espace réservé du pied de page 4"/>
          <p:cNvSpPr>
            <a:spLocks noGrp="1"/>
          </p:cNvSpPr>
          <p:nvPr>
            <p:ph type="ftr" sz="quarter" idx="11"/>
          </p:nvPr>
        </p:nvSpPr>
        <p:spPr/>
        <p:txBody>
          <a:bodyPr/>
          <a:lstStyle/>
          <a:p>
            <a:r>
              <a:rPr lang="fr-FR" smtClean="0"/>
              <a:t>Luc Bonnet, CPD EPS pour le 1er degré, DSDEN du Rhône</a:t>
            </a:r>
            <a:endParaRPr lang="fr-FR" dirty="0"/>
          </a:p>
        </p:txBody>
      </p:sp>
      <p:sp>
        <p:nvSpPr>
          <p:cNvPr id="6" name="Espace réservé du numéro de diapositive 5"/>
          <p:cNvSpPr>
            <a:spLocks noGrp="1"/>
          </p:cNvSpPr>
          <p:nvPr>
            <p:ph type="sldNum" sz="quarter" idx="12"/>
          </p:nvPr>
        </p:nvSpPr>
        <p:spPr/>
        <p:txBody>
          <a:bodyPr/>
          <a:lstStyle/>
          <a:p>
            <a:fld id="{E779A940-424F-4A46-A2AD-D4D698B0C075}" type="slidenum">
              <a:rPr lang="fr-FR" smtClean="0"/>
              <a:t>‹N°›</a:t>
            </a:fld>
            <a:endParaRPr lang="fr-FR" dirty="0"/>
          </a:p>
        </p:txBody>
      </p:sp>
    </p:spTree>
    <p:extLst>
      <p:ext uri="{BB962C8B-B14F-4D97-AF65-F5344CB8AC3E}">
        <p14:creationId xmlns:p14="http://schemas.microsoft.com/office/powerpoint/2010/main" val="750233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91B6049-D0FB-4104-988D-AD89263AE742}" type="datetime1">
              <a:rPr lang="fr-FR" smtClean="0"/>
              <a:t>26/02/2024</a:t>
            </a:fld>
            <a:endParaRPr lang="fr-FR" dirty="0"/>
          </a:p>
        </p:txBody>
      </p:sp>
      <p:sp>
        <p:nvSpPr>
          <p:cNvPr id="6" name="Espace réservé du pied de page 5"/>
          <p:cNvSpPr>
            <a:spLocks noGrp="1"/>
          </p:cNvSpPr>
          <p:nvPr>
            <p:ph type="ftr" sz="quarter" idx="11"/>
          </p:nvPr>
        </p:nvSpPr>
        <p:spPr/>
        <p:txBody>
          <a:bodyPr/>
          <a:lstStyle/>
          <a:p>
            <a:r>
              <a:rPr lang="fr-FR" smtClean="0"/>
              <a:t>Luc Bonnet, CPD EPS pour le 1er degré, DSDEN du Rhône</a:t>
            </a:r>
            <a:endParaRPr lang="fr-FR" dirty="0"/>
          </a:p>
        </p:txBody>
      </p:sp>
      <p:sp>
        <p:nvSpPr>
          <p:cNvPr id="7" name="Espace réservé du numéro de diapositive 6"/>
          <p:cNvSpPr>
            <a:spLocks noGrp="1"/>
          </p:cNvSpPr>
          <p:nvPr>
            <p:ph type="sldNum" sz="quarter" idx="12"/>
          </p:nvPr>
        </p:nvSpPr>
        <p:spPr/>
        <p:txBody>
          <a:bodyPr/>
          <a:lstStyle/>
          <a:p>
            <a:fld id="{E779A940-424F-4A46-A2AD-D4D698B0C075}" type="slidenum">
              <a:rPr lang="fr-FR" smtClean="0"/>
              <a:t>‹N°›</a:t>
            </a:fld>
            <a:endParaRPr lang="fr-FR" dirty="0"/>
          </a:p>
        </p:txBody>
      </p:sp>
    </p:spTree>
    <p:extLst>
      <p:ext uri="{BB962C8B-B14F-4D97-AF65-F5344CB8AC3E}">
        <p14:creationId xmlns:p14="http://schemas.microsoft.com/office/powerpoint/2010/main" val="524549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CE85A318-82F7-4076-BCDD-CD14A5856AA4}" type="datetime1">
              <a:rPr lang="fr-FR" smtClean="0"/>
              <a:t>26/02/2024</a:t>
            </a:fld>
            <a:endParaRPr lang="fr-FR" dirty="0"/>
          </a:p>
        </p:txBody>
      </p:sp>
      <p:sp>
        <p:nvSpPr>
          <p:cNvPr id="8" name="Espace réservé du pied de page 7"/>
          <p:cNvSpPr>
            <a:spLocks noGrp="1"/>
          </p:cNvSpPr>
          <p:nvPr>
            <p:ph type="ftr" sz="quarter" idx="11"/>
          </p:nvPr>
        </p:nvSpPr>
        <p:spPr/>
        <p:txBody>
          <a:bodyPr/>
          <a:lstStyle/>
          <a:p>
            <a:r>
              <a:rPr lang="fr-FR" smtClean="0"/>
              <a:t>Luc Bonnet, CPD EPS pour le 1er degré, DSDEN du Rhône</a:t>
            </a:r>
            <a:endParaRPr lang="fr-FR" dirty="0"/>
          </a:p>
        </p:txBody>
      </p:sp>
      <p:sp>
        <p:nvSpPr>
          <p:cNvPr id="9" name="Espace réservé du numéro de diapositive 8"/>
          <p:cNvSpPr>
            <a:spLocks noGrp="1"/>
          </p:cNvSpPr>
          <p:nvPr>
            <p:ph type="sldNum" sz="quarter" idx="12"/>
          </p:nvPr>
        </p:nvSpPr>
        <p:spPr/>
        <p:txBody>
          <a:bodyPr/>
          <a:lstStyle/>
          <a:p>
            <a:fld id="{E779A940-424F-4A46-A2AD-D4D698B0C075}" type="slidenum">
              <a:rPr lang="fr-FR" smtClean="0"/>
              <a:t>‹N°›</a:t>
            </a:fld>
            <a:endParaRPr lang="fr-FR" dirty="0"/>
          </a:p>
        </p:txBody>
      </p:sp>
    </p:spTree>
    <p:extLst>
      <p:ext uri="{BB962C8B-B14F-4D97-AF65-F5344CB8AC3E}">
        <p14:creationId xmlns:p14="http://schemas.microsoft.com/office/powerpoint/2010/main" val="3812208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46436C40-695C-4CAB-8920-E0C217DA4EF1}" type="datetime1">
              <a:rPr lang="fr-FR" smtClean="0"/>
              <a:t>26/02/2024</a:t>
            </a:fld>
            <a:endParaRPr lang="fr-FR" dirty="0"/>
          </a:p>
        </p:txBody>
      </p:sp>
      <p:sp>
        <p:nvSpPr>
          <p:cNvPr id="4" name="Espace réservé du pied de page 3"/>
          <p:cNvSpPr>
            <a:spLocks noGrp="1"/>
          </p:cNvSpPr>
          <p:nvPr>
            <p:ph type="ftr" sz="quarter" idx="11"/>
          </p:nvPr>
        </p:nvSpPr>
        <p:spPr/>
        <p:txBody>
          <a:bodyPr/>
          <a:lstStyle/>
          <a:p>
            <a:r>
              <a:rPr lang="fr-FR" smtClean="0"/>
              <a:t>Luc Bonnet, CPD EPS pour le 1er degré, DSDEN du Rhône</a:t>
            </a:r>
            <a:endParaRPr lang="fr-FR" dirty="0"/>
          </a:p>
        </p:txBody>
      </p:sp>
      <p:sp>
        <p:nvSpPr>
          <p:cNvPr id="5" name="Espace réservé du numéro de diapositive 4"/>
          <p:cNvSpPr>
            <a:spLocks noGrp="1"/>
          </p:cNvSpPr>
          <p:nvPr>
            <p:ph type="sldNum" sz="quarter" idx="12"/>
          </p:nvPr>
        </p:nvSpPr>
        <p:spPr/>
        <p:txBody>
          <a:bodyPr/>
          <a:lstStyle/>
          <a:p>
            <a:fld id="{E779A940-424F-4A46-A2AD-D4D698B0C075}" type="slidenum">
              <a:rPr lang="fr-FR" smtClean="0"/>
              <a:t>‹N°›</a:t>
            </a:fld>
            <a:endParaRPr lang="fr-FR" dirty="0"/>
          </a:p>
        </p:txBody>
      </p:sp>
    </p:spTree>
    <p:extLst>
      <p:ext uri="{BB962C8B-B14F-4D97-AF65-F5344CB8AC3E}">
        <p14:creationId xmlns:p14="http://schemas.microsoft.com/office/powerpoint/2010/main" val="3021000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2CA1BAE-4857-4F26-8B39-4415691BC9B8}" type="datetime1">
              <a:rPr lang="fr-FR" smtClean="0"/>
              <a:t>26/02/2024</a:t>
            </a:fld>
            <a:endParaRPr lang="fr-FR" dirty="0"/>
          </a:p>
        </p:txBody>
      </p:sp>
      <p:sp>
        <p:nvSpPr>
          <p:cNvPr id="3" name="Espace réservé du pied de page 2"/>
          <p:cNvSpPr>
            <a:spLocks noGrp="1"/>
          </p:cNvSpPr>
          <p:nvPr>
            <p:ph type="ftr" sz="quarter" idx="11"/>
          </p:nvPr>
        </p:nvSpPr>
        <p:spPr/>
        <p:txBody>
          <a:bodyPr/>
          <a:lstStyle/>
          <a:p>
            <a:r>
              <a:rPr lang="fr-FR" smtClean="0"/>
              <a:t>Luc Bonnet, CPD EPS pour le 1er degré, DSDEN du Rhône</a:t>
            </a:r>
            <a:endParaRPr lang="fr-FR" dirty="0"/>
          </a:p>
        </p:txBody>
      </p:sp>
      <p:sp>
        <p:nvSpPr>
          <p:cNvPr id="4" name="Espace réservé du numéro de diapositive 3"/>
          <p:cNvSpPr>
            <a:spLocks noGrp="1"/>
          </p:cNvSpPr>
          <p:nvPr>
            <p:ph type="sldNum" sz="quarter" idx="12"/>
          </p:nvPr>
        </p:nvSpPr>
        <p:spPr/>
        <p:txBody>
          <a:bodyPr/>
          <a:lstStyle/>
          <a:p>
            <a:fld id="{E779A940-424F-4A46-A2AD-D4D698B0C075}" type="slidenum">
              <a:rPr lang="fr-FR" smtClean="0"/>
              <a:t>‹N°›</a:t>
            </a:fld>
            <a:endParaRPr lang="fr-FR" dirty="0"/>
          </a:p>
        </p:txBody>
      </p:sp>
    </p:spTree>
    <p:extLst>
      <p:ext uri="{BB962C8B-B14F-4D97-AF65-F5344CB8AC3E}">
        <p14:creationId xmlns:p14="http://schemas.microsoft.com/office/powerpoint/2010/main" val="3472914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2FEB8267-FB36-494A-9427-104C3729B6ED}" type="datetime1">
              <a:rPr lang="fr-FR" smtClean="0"/>
              <a:t>26/02/2024</a:t>
            </a:fld>
            <a:endParaRPr lang="fr-FR" dirty="0"/>
          </a:p>
        </p:txBody>
      </p:sp>
      <p:sp>
        <p:nvSpPr>
          <p:cNvPr id="6" name="Espace réservé du pied de page 5"/>
          <p:cNvSpPr>
            <a:spLocks noGrp="1"/>
          </p:cNvSpPr>
          <p:nvPr>
            <p:ph type="ftr" sz="quarter" idx="11"/>
          </p:nvPr>
        </p:nvSpPr>
        <p:spPr/>
        <p:txBody>
          <a:bodyPr/>
          <a:lstStyle/>
          <a:p>
            <a:r>
              <a:rPr lang="fr-FR" smtClean="0"/>
              <a:t>Luc Bonnet, CPD EPS pour le 1er degré, DSDEN du Rhône</a:t>
            </a:r>
            <a:endParaRPr lang="fr-FR" dirty="0"/>
          </a:p>
        </p:txBody>
      </p:sp>
      <p:sp>
        <p:nvSpPr>
          <p:cNvPr id="7" name="Espace réservé du numéro de diapositive 6"/>
          <p:cNvSpPr>
            <a:spLocks noGrp="1"/>
          </p:cNvSpPr>
          <p:nvPr>
            <p:ph type="sldNum" sz="quarter" idx="12"/>
          </p:nvPr>
        </p:nvSpPr>
        <p:spPr/>
        <p:txBody>
          <a:bodyPr/>
          <a:lstStyle/>
          <a:p>
            <a:fld id="{E779A940-424F-4A46-A2AD-D4D698B0C075}" type="slidenum">
              <a:rPr lang="fr-FR" smtClean="0"/>
              <a:t>‹N°›</a:t>
            </a:fld>
            <a:endParaRPr lang="fr-FR" dirty="0"/>
          </a:p>
        </p:txBody>
      </p:sp>
    </p:spTree>
    <p:extLst>
      <p:ext uri="{BB962C8B-B14F-4D97-AF65-F5344CB8AC3E}">
        <p14:creationId xmlns:p14="http://schemas.microsoft.com/office/powerpoint/2010/main" val="736982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79F5E45-5548-495A-A816-F995FE93C03D}" type="datetime1">
              <a:rPr lang="fr-FR" smtClean="0"/>
              <a:t>26/02/2024</a:t>
            </a:fld>
            <a:endParaRPr lang="fr-FR" dirty="0"/>
          </a:p>
        </p:txBody>
      </p:sp>
      <p:sp>
        <p:nvSpPr>
          <p:cNvPr id="6" name="Espace réservé du pied de page 5"/>
          <p:cNvSpPr>
            <a:spLocks noGrp="1"/>
          </p:cNvSpPr>
          <p:nvPr>
            <p:ph type="ftr" sz="quarter" idx="11"/>
          </p:nvPr>
        </p:nvSpPr>
        <p:spPr/>
        <p:txBody>
          <a:bodyPr/>
          <a:lstStyle/>
          <a:p>
            <a:r>
              <a:rPr lang="fr-FR" smtClean="0"/>
              <a:t>Luc Bonnet, CPD EPS pour le 1er degré, DSDEN du Rhône</a:t>
            </a:r>
            <a:endParaRPr lang="fr-FR" dirty="0"/>
          </a:p>
        </p:txBody>
      </p:sp>
      <p:sp>
        <p:nvSpPr>
          <p:cNvPr id="7" name="Espace réservé du numéro de diapositive 6"/>
          <p:cNvSpPr>
            <a:spLocks noGrp="1"/>
          </p:cNvSpPr>
          <p:nvPr>
            <p:ph type="sldNum" sz="quarter" idx="12"/>
          </p:nvPr>
        </p:nvSpPr>
        <p:spPr/>
        <p:txBody>
          <a:bodyPr/>
          <a:lstStyle/>
          <a:p>
            <a:fld id="{E779A940-424F-4A46-A2AD-D4D698B0C075}" type="slidenum">
              <a:rPr lang="fr-FR" smtClean="0"/>
              <a:t>‹N°›</a:t>
            </a:fld>
            <a:endParaRPr lang="fr-FR" dirty="0"/>
          </a:p>
        </p:txBody>
      </p:sp>
    </p:spTree>
    <p:extLst>
      <p:ext uri="{BB962C8B-B14F-4D97-AF65-F5344CB8AC3E}">
        <p14:creationId xmlns:p14="http://schemas.microsoft.com/office/powerpoint/2010/main" val="2157746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3AC47-10A4-4360-8C5E-30DAD481F88C}" type="datetime1">
              <a:rPr lang="fr-FR" smtClean="0"/>
              <a:t>26/02/2024</a:t>
            </a:fld>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Luc Bonnet, CPD EPS pour le 1er degré, DSDEN du Rhône</a:t>
            </a:r>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9A940-424F-4A46-A2AD-D4D698B0C075}" type="slidenum">
              <a:rPr lang="fr-FR" smtClean="0"/>
              <a:t>‹N°›</a:t>
            </a:fld>
            <a:endParaRPr lang="fr-FR" dirty="0"/>
          </a:p>
        </p:txBody>
      </p:sp>
    </p:spTree>
    <p:extLst>
      <p:ext uri="{BB962C8B-B14F-4D97-AF65-F5344CB8AC3E}">
        <p14:creationId xmlns:p14="http://schemas.microsoft.com/office/powerpoint/2010/main" val="2940564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fr.wikipedia.org/wiki/Curriculum_conati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legifrance.gouv.fr/affichCodeArticle.do?cidTexte=LEGITEXT000006071191&amp;idArticle=LEGIARTI000006524927&amp;dateTexte=&amp;categorieLien=cid"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9.svg"/><Relationship Id="rId7" Type="http://schemas.openxmlformats.org/officeDocument/2006/relationships/diagramColors" Target="../diagrams/colors7.xm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220707-preventionnoyade-infographiechiffres-pdf-1279.pdf"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7.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390.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5.png"/><Relationship Id="rId9" Type="http://schemas.openxmlformats.org/officeDocument/2006/relationships/image" Target="../media/image37.svg"/></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3.svg"/><Relationship Id="rId7" Type="http://schemas.openxmlformats.org/officeDocument/2006/relationships/image" Target="../media/image390.sv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legifrance.gouv.fr/loda/id/LEGIARTI000045288725/2022-03-04/"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B7858AB-6265-532E-E110-4E1FA5C00F24}"/>
              </a:ext>
            </a:extLst>
          </p:cNvPr>
          <p:cNvPicPr>
            <a:picLocks noChangeAspect="1"/>
          </p:cNvPicPr>
          <p:nvPr/>
        </p:nvPicPr>
        <p:blipFill rotWithShape="1">
          <a:blip r:embed="rId2"/>
          <a:srcRect l="42994" t="34233" b="15730"/>
          <a:stretch/>
        </p:blipFill>
        <p:spPr>
          <a:xfrm>
            <a:off x="-3047" y="-285152"/>
            <a:ext cx="12191999" cy="7143151"/>
          </a:xfrm>
          <a:prstGeom prst="rect">
            <a:avLst/>
          </a:prstGeom>
        </p:spPr>
      </p:pic>
      <p:sp>
        <p:nvSpPr>
          <p:cNvPr id="2" name="Titre 1"/>
          <p:cNvSpPr>
            <a:spLocks noGrp="1"/>
          </p:cNvSpPr>
          <p:nvPr>
            <p:ph type="ctrTitle"/>
          </p:nvPr>
        </p:nvSpPr>
        <p:spPr>
          <a:xfrm>
            <a:off x="1063752" y="1954877"/>
            <a:ext cx="10058400" cy="1578664"/>
          </a:xfrm>
          <a:effectLst>
            <a:outerShdw blurRad="50800" dist="38100" dir="2700000" algn="tl" rotWithShape="0">
              <a:prstClr val="black">
                <a:alpha val="40000"/>
              </a:prstClr>
            </a:outerShdw>
          </a:effectLst>
        </p:spPr>
        <p:txBody>
          <a:bodyPr anchor="ctr">
            <a:normAutofit/>
          </a:bodyPr>
          <a:lstStyle/>
          <a:p>
            <a:r>
              <a:rPr lang="fr-FR" sz="7200" b="1" dirty="0" smtClean="0"/>
              <a:t>GERSA 2023</a:t>
            </a:r>
            <a:endParaRPr lang="fr-FR" sz="7200" b="1" dirty="0"/>
          </a:p>
        </p:txBody>
      </p:sp>
      <p:sp>
        <p:nvSpPr>
          <p:cNvPr id="3" name="Sous-titre 2"/>
          <p:cNvSpPr>
            <a:spLocks noGrp="1"/>
          </p:cNvSpPr>
          <p:nvPr>
            <p:ph type="subTitle" idx="1"/>
          </p:nvPr>
        </p:nvSpPr>
        <p:spPr>
          <a:xfrm>
            <a:off x="1063752" y="3676117"/>
            <a:ext cx="10058400" cy="1282707"/>
          </a:xfrm>
          <a:effectLst>
            <a:outerShdw blurRad="50800" dist="38100" dir="2700000" algn="tl" rotWithShape="0">
              <a:prstClr val="black">
                <a:alpha val="40000"/>
              </a:prstClr>
            </a:outerShdw>
          </a:effectLst>
        </p:spPr>
        <p:txBody>
          <a:bodyPr>
            <a:normAutofit fontScale="77500" lnSpcReduction="20000"/>
          </a:bodyPr>
          <a:lstStyle/>
          <a:p>
            <a:r>
              <a:rPr lang="fr-FR" sz="2200" dirty="0" smtClean="0"/>
              <a:t>10 </a:t>
            </a:r>
            <a:r>
              <a:rPr lang="fr-FR" sz="2200" dirty="0"/>
              <a:t>mars 2023</a:t>
            </a:r>
          </a:p>
          <a:p>
            <a:r>
              <a:rPr lang="fr-FR" sz="2200" dirty="0" smtClean="0"/>
              <a:t>Mornant</a:t>
            </a:r>
          </a:p>
          <a:p>
            <a:r>
              <a:rPr lang="fr-FR" sz="2200" dirty="0" smtClean="0"/>
              <a:t>Luc BONNET, CPD EPS pour le 1</a:t>
            </a:r>
            <a:r>
              <a:rPr lang="fr-FR" sz="2200" baseline="30000" dirty="0" smtClean="0"/>
              <a:t>er</a:t>
            </a:r>
            <a:r>
              <a:rPr lang="fr-FR" sz="2200" dirty="0" smtClean="0"/>
              <a:t> degré</a:t>
            </a:r>
          </a:p>
          <a:p>
            <a:r>
              <a:rPr lang="fr-FR" sz="2200" dirty="0" smtClean="0"/>
              <a:t>DSDEN du Rhône </a:t>
            </a:r>
            <a:endParaRPr lang="fr-FR" sz="2200" dirty="0"/>
          </a:p>
        </p:txBody>
      </p:sp>
      <p:sp>
        <p:nvSpPr>
          <p:cNvPr id="5" name="Espace réservé du pied de page 4"/>
          <p:cNvSpPr>
            <a:spLocks noGrp="1"/>
          </p:cNvSpPr>
          <p:nvPr>
            <p:ph type="ftr" sz="quarter" idx="11"/>
          </p:nvPr>
        </p:nvSpPr>
        <p:spPr/>
        <p:txBody>
          <a:bodyPr/>
          <a:lstStyle/>
          <a:p>
            <a:r>
              <a:rPr lang="fr-FR" smtClean="0"/>
              <a:t>Luc Bonnet, CPD EPS pour le 1er degré, DSDEN du Rhône</a:t>
            </a:r>
            <a:endParaRPr lang="fr-FR" dirty="0"/>
          </a:p>
        </p:txBody>
      </p:sp>
    </p:spTree>
    <p:extLst>
      <p:ext uri="{BB962C8B-B14F-4D97-AF65-F5344CB8AC3E}">
        <p14:creationId xmlns:p14="http://schemas.microsoft.com/office/powerpoint/2010/main" val="3727452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3256143613"/>
              </p:ext>
            </p:extLst>
          </p:nvPr>
        </p:nvGraphicFramePr>
        <p:xfrm>
          <a:off x="1798320" y="131971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4288972" y="2726025"/>
            <a:ext cx="3161211" cy="260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L’aisance aquatique: « une organisation très globale construite par un sujet pour agir plus que comme un ensemble de techniques ou de comportements préexistants qui s’imposent progressivement à [l’élève] ».</a:t>
            </a:r>
          </a:p>
        </p:txBody>
      </p:sp>
      <p:sp>
        <p:nvSpPr>
          <p:cNvPr id="3" name="Rectangle 2"/>
          <p:cNvSpPr/>
          <p:nvPr/>
        </p:nvSpPr>
        <p:spPr>
          <a:xfrm>
            <a:off x="8791303" y="391885"/>
            <a:ext cx="3291840" cy="261257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……à un « savoir en construction [qui] est donc un processus dynamique, et non pas statique, situé dans un contexte »</a:t>
            </a:r>
          </a:p>
          <a:p>
            <a:pPr algn="ctr"/>
            <a:r>
              <a:rPr lang="fr-FR" dirty="0" err="1">
                <a:solidFill>
                  <a:schemeClr val="tx1"/>
                </a:solidFill>
              </a:rPr>
              <a:t>Britt</a:t>
            </a:r>
            <a:r>
              <a:rPr lang="fr-FR" dirty="0">
                <a:solidFill>
                  <a:schemeClr val="tx1"/>
                </a:solidFill>
              </a:rPr>
              <a:t> Mari-Bart.</a:t>
            </a:r>
          </a:p>
        </p:txBody>
      </p:sp>
      <p:sp>
        <p:nvSpPr>
          <p:cNvPr id="5" name="Rectangle 4"/>
          <p:cNvSpPr/>
          <p:nvPr/>
        </p:nvSpPr>
        <p:spPr>
          <a:xfrm>
            <a:off x="8791303" y="3226527"/>
            <a:ext cx="3291840" cy="363147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Théorie de l’</a:t>
            </a:r>
            <a:r>
              <a:rPr lang="fr-FR" dirty="0" err="1">
                <a:solidFill>
                  <a:schemeClr val="tx1"/>
                </a:solidFill>
              </a:rPr>
              <a:t>enaction</a:t>
            </a:r>
            <a:r>
              <a:rPr lang="fr-FR" dirty="0">
                <a:solidFill>
                  <a:schemeClr val="tx1"/>
                </a:solidFill>
              </a:rPr>
              <a:t> de Francisco Varela: « l’organisme donne forme à son environnement en même temps qu’il est façonné par lui ». «  Ce que vit le débutant dans l’eau (toutes les sensations qu’il a de ce milieu), avec toute sa subjectivité, n’est pas ce que vit le bon nageur, même si l’on doit considérer objectivement que c’est la même eau, dans le même lieu ».</a:t>
            </a:r>
          </a:p>
        </p:txBody>
      </p:sp>
      <p:sp>
        <p:nvSpPr>
          <p:cNvPr id="6" name="Rectangle 5"/>
          <p:cNvSpPr/>
          <p:nvPr/>
        </p:nvSpPr>
        <p:spPr>
          <a:xfrm>
            <a:off x="152400" y="270207"/>
            <a:ext cx="3291840" cy="261257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D’un savoir conçu comme une entité statique, déjà là, </a:t>
            </a:r>
            <a:r>
              <a:rPr lang="fr-FR" dirty="0" err="1">
                <a:solidFill>
                  <a:schemeClr val="tx1"/>
                </a:solidFill>
              </a:rPr>
              <a:t>pré-existante</a:t>
            </a:r>
            <a:r>
              <a:rPr lang="fr-FR" dirty="0">
                <a:solidFill>
                  <a:schemeClr val="tx1"/>
                </a:solidFill>
              </a:rPr>
              <a:t>, « un produit abstrait que l’élève doit mémoriser » ou répéter…….</a:t>
            </a:r>
          </a:p>
        </p:txBody>
      </p:sp>
      <p:sp>
        <p:nvSpPr>
          <p:cNvPr id="9" name="Rectangle 8"/>
          <p:cNvSpPr/>
          <p:nvPr/>
        </p:nvSpPr>
        <p:spPr>
          <a:xfrm>
            <a:off x="166915" y="3166715"/>
            <a:ext cx="2563222" cy="363147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Expérience vécue en situation. « Chacun s’organise en fonction de ce qu’il a construit par ses actes ». (Rapport du jury)</a:t>
            </a:r>
          </a:p>
        </p:txBody>
      </p:sp>
      <p:sp>
        <p:nvSpPr>
          <p:cNvPr id="7" name="Espace réservé du pied de page 6"/>
          <p:cNvSpPr>
            <a:spLocks noGrp="1"/>
          </p:cNvSpPr>
          <p:nvPr>
            <p:ph type="ftr" sz="quarter" idx="11"/>
          </p:nvPr>
        </p:nvSpPr>
        <p:spPr/>
        <p:txBody>
          <a:bodyPr/>
          <a:lstStyle/>
          <a:p>
            <a:r>
              <a:rPr lang="fr-FR" smtClean="0"/>
              <a:t>Luc Bonnet, CPD EPS pour le 1er degré, DSDEN du Rhône</a:t>
            </a:r>
            <a:endParaRPr lang="fr-FR" dirty="0"/>
          </a:p>
        </p:txBody>
      </p:sp>
    </p:spTree>
    <p:extLst>
      <p:ext uri="{BB962C8B-B14F-4D97-AF65-F5344CB8AC3E}">
        <p14:creationId xmlns:p14="http://schemas.microsoft.com/office/powerpoint/2010/main" val="4041112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965430" y="629268"/>
            <a:ext cx="6586491" cy="1286160"/>
          </a:xfrm>
        </p:spPr>
        <p:txBody>
          <a:bodyPr anchor="b">
            <a:normAutofit/>
          </a:bodyPr>
          <a:lstStyle/>
          <a:p>
            <a:r>
              <a:rPr lang="fr-FR" sz="3700"/>
              <a:t>Rapport du jury de la conférence de consensus (janvier 2020)</a:t>
            </a:r>
          </a:p>
        </p:txBody>
      </p:sp>
      <p:sp>
        <p:nvSpPr>
          <p:cNvPr id="3" name="Espace réservé du contenu 2"/>
          <p:cNvSpPr>
            <a:spLocks noGrp="1"/>
          </p:cNvSpPr>
          <p:nvPr>
            <p:ph idx="1"/>
          </p:nvPr>
        </p:nvSpPr>
        <p:spPr>
          <a:xfrm>
            <a:off x="4965431" y="2438400"/>
            <a:ext cx="6586489" cy="3785419"/>
          </a:xfrm>
        </p:spPr>
        <p:txBody>
          <a:bodyPr>
            <a:normAutofit lnSpcReduction="10000"/>
          </a:bodyPr>
          <a:lstStyle/>
          <a:p>
            <a:r>
              <a:rPr lang="fr-FR" sz="2400" dirty="0"/>
              <a:t>« Processus de l’action d’une personne en situation, ce processus étant multidimensionnel et global, c’est à dire intégrant des aspects émotionnels, cognitifs et conatifs. »</a:t>
            </a:r>
          </a:p>
          <a:p>
            <a:r>
              <a:rPr lang="fr-FR" sz="2400" dirty="0"/>
              <a:t>Conation: effort, tendance, volonté, impulsion dirigée vers un passage à l’action. « Ce qui pousse à agir » (</a:t>
            </a:r>
            <a:r>
              <a:rPr lang="fr-FR" sz="2400" dirty="0" err="1"/>
              <a:t>wikipédia</a:t>
            </a:r>
            <a:r>
              <a:rPr lang="fr-FR" sz="2400" dirty="0"/>
              <a:t>: </a:t>
            </a:r>
            <a:r>
              <a:rPr lang="fr-FR" sz="2400" dirty="0">
                <a:hlinkClick r:id="rId2"/>
              </a:rPr>
              <a:t>https://fr.wikipedia.org/wiki/Curriculum_conatif</a:t>
            </a:r>
            <a:r>
              <a:rPr lang="fr-FR" sz="2400" dirty="0"/>
              <a:t> consulté le 1er mars 2023</a:t>
            </a:r>
            <a:r>
              <a:rPr lang="fr-FR" sz="2400" dirty="0" smtClean="0"/>
              <a:t>)</a:t>
            </a:r>
          </a:p>
          <a:p>
            <a:r>
              <a:rPr lang="fr-FR" sz="2400" dirty="0" smtClean="0"/>
              <a:t>Résumé de ce rapport adressé aux piscines du Rhône en fin d’année scolaire 2019-2020</a:t>
            </a:r>
            <a:endParaRPr lang="fr-FR" sz="2400" dirty="0"/>
          </a:p>
        </p:txBody>
      </p:sp>
      <p:pic>
        <p:nvPicPr>
          <p:cNvPr id="5" name="Image 4">
            <a:extLst>
              <a:ext uri="{FF2B5EF4-FFF2-40B4-BE49-F238E27FC236}">
                <a16:creationId xmlns:a16="http://schemas.microsoft.com/office/drawing/2014/main" id="{0B371A22-190D-F593-8B1B-D95EB84A2108}"/>
              </a:ext>
            </a:extLst>
          </p:cNvPr>
          <p:cNvPicPr>
            <a:picLocks noChangeAspect="1"/>
          </p:cNvPicPr>
          <p:nvPr/>
        </p:nvPicPr>
        <p:blipFill rotWithShape="1">
          <a:blip r:embed="rId3"/>
          <a:srcRect t="6426" r="-2" b="-2"/>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6CE4FF"/>
            </a:solidFill>
          </a:ln>
        </p:spPr>
        <p:style>
          <a:lnRef idx="1">
            <a:schemeClr val="accent1"/>
          </a:lnRef>
          <a:fillRef idx="0">
            <a:schemeClr val="accent1"/>
          </a:fillRef>
          <a:effectRef idx="0">
            <a:schemeClr val="accent1"/>
          </a:effectRef>
          <a:fontRef idx="minor">
            <a:schemeClr val="tx1"/>
          </a:fontRef>
        </p:style>
      </p:cxnSp>
      <p:sp>
        <p:nvSpPr>
          <p:cNvPr id="4" name="Espace réservé du pied de page 3"/>
          <p:cNvSpPr>
            <a:spLocks noGrp="1"/>
          </p:cNvSpPr>
          <p:nvPr>
            <p:ph type="ftr" sz="quarter" idx="11"/>
          </p:nvPr>
        </p:nvSpPr>
        <p:spPr/>
        <p:txBody>
          <a:bodyPr/>
          <a:lstStyle/>
          <a:p>
            <a:r>
              <a:rPr lang="fr-FR" smtClean="0"/>
              <a:t>Luc Bonnet, CPD EPS pour le 1er degré, DSDEN du Rhône</a:t>
            </a:r>
            <a:endParaRPr lang="fr-FR" dirty="0"/>
          </a:p>
        </p:txBody>
      </p:sp>
    </p:spTree>
    <p:extLst>
      <p:ext uri="{BB962C8B-B14F-4D97-AF65-F5344CB8AC3E}">
        <p14:creationId xmlns:p14="http://schemas.microsoft.com/office/powerpoint/2010/main" val="1781446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6274" y="1123950"/>
            <a:ext cx="7118122" cy="5053013"/>
          </a:xfrm>
        </p:spPr>
        <p:txBody>
          <a:bodyPr>
            <a:normAutofit fontScale="85000" lnSpcReduction="20000"/>
          </a:bodyPr>
          <a:lstStyle/>
          <a:p>
            <a:pPr marL="0" indent="0" algn="just">
              <a:buNone/>
            </a:pPr>
            <a:r>
              <a:rPr lang="fr-FR" sz="3100" dirty="0"/>
              <a:t>Il faut donc </a:t>
            </a:r>
            <a:r>
              <a:rPr lang="fr-FR" sz="3100" dirty="0">
                <a:effectLst>
                  <a:outerShdw blurRad="38100" dist="38100" dir="2700000" algn="tl">
                    <a:srgbClr val="000000">
                      <a:alpha val="43137"/>
                    </a:srgbClr>
                  </a:outerShdw>
                </a:effectLst>
              </a:rPr>
              <a:t>partir de l’élève </a:t>
            </a:r>
            <a:r>
              <a:rPr lang="fr-FR" sz="3100" dirty="0"/>
              <a:t>et non du savoir technique visé ou d’une solution motrice que l’on cherche à imposer à l’élève.</a:t>
            </a:r>
          </a:p>
          <a:p>
            <a:endParaRPr lang="fr-FR" sz="3100" dirty="0"/>
          </a:p>
          <a:p>
            <a:pPr marL="0" indent="0">
              <a:buNone/>
            </a:pPr>
            <a:r>
              <a:rPr lang="fr-FR" sz="3100" dirty="0"/>
              <a:t>Cela signifie que la </a:t>
            </a:r>
            <a:r>
              <a:rPr lang="fr-FR" sz="3100" dirty="0">
                <a:effectLst>
                  <a:outerShdw blurRad="38100" dist="38100" dir="2700000" algn="tl">
                    <a:srgbClr val="000000">
                      <a:alpha val="43137"/>
                    </a:srgbClr>
                  </a:outerShdw>
                </a:effectLst>
              </a:rPr>
              <a:t>différenciation</a:t>
            </a:r>
            <a:r>
              <a:rPr lang="fr-FR" sz="3100" dirty="0"/>
              <a:t> des propositions pédagogiques est un élément fondamental bien qu’elle soit coûteuse en temps et en énergie.</a:t>
            </a:r>
          </a:p>
          <a:p>
            <a:endParaRPr lang="fr-FR" sz="3100" dirty="0"/>
          </a:p>
          <a:p>
            <a:pPr marL="457200" lvl="1" indent="0" algn="just">
              <a:buNone/>
            </a:pPr>
            <a:r>
              <a:rPr lang="fr-FR" sz="3100" dirty="0"/>
              <a:t>L’aisance aquatique ne peut donc en aucun cas se limiter à des </a:t>
            </a:r>
            <a:r>
              <a:rPr lang="fr-FR" sz="3100" dirty="0" smtClean="0"/>
              <a:t>« paliers » </a:t>
            </a:r>
            <a:r>
              <a:rPr lang="fr-FR" sz="3100" dirty="0"/>
              <a:t>qui ne doivent être compris que comme des indicateurs provisoires de cette aisance aquatique de l’élève. </a:t>
            </a:r>
          </a:p>
          <a:p>
            <a:pPr marL="457200" lvl="1" indent="0" algn="just">
              <a:buNone/>
            </a:pPr>
            <a:r>
              <a:rPr lang="fr-FR" sz="3100" dirty="0"/>
              <a:t>A situer dans un parcours global qui devra sans cesse incorporer d’autres niveaux de maîtrise. </a:t>
            </a:r>
            <a:r>
              <a:rPr lang="fr-FR" sz="3100" dirty="0" smtClean="0"/>
              <a:t>L’ASNS ne serait-elle pas un autre degré de cette aisance aquatique ?</a:t>
            </a:r>
            <a:endParaRPr lang="fr-FR" dirty="0"/>
          </a:p>
          <a:p>
            <a:endParaRPr lang="fr-FR" dirty="0"/>
          </a:p>
        </p:txBody>
      </p:sp>
      <p:pic>
        <p:nvPicPr>
          <p:cNvPr id="5" name="Image 4">
            <a:extLst>
              <a:ext uri="{FF2B5EF4-FFF2-40B4-BE49-F238E27FC236}">
                <a16:creationId xmlns:a16="http://schemas.microsoft.com/office/drawing/2014/main" id="{F61FDC32-0FE4-D08F-7C41-DA22455AEE43}"/>
              </a:ext>
            </a:extLst>
          </p:cNvPr>
          <p:cNvPicPr>
            <a:picLocks noChangeAspect="1"/>
          </p:cNvPicPr>
          <p:nvPr/>
        </p:nvPicPr>
        <p:blipFill>
          <a:blip r:embed="rId2"/>
          <a:stretch>
            <a:fillRect/>
          </a:stretch>
        </p:blipFill>
        <p:spPr>
          <a:xfrm>
            <a:off x="0" y="-15223"/>
            <a:ext cx="4330356" cy="6888446"/>
          </a:xfrm>
          <a:prstGeom prst="rect">
            <a:avLst/>
          </a:prstGeom>
        </p:spPr>
      </p:pic>
      <p:sp>
        <p:nvSpPr>
          <p:cNvPr id="2" name="Titre 1"/>
          <p:cNvSpPr>
            <a:spLocks noGrp="1"/>
          </p:cNvSpPr>
          <p:nvPr>
            <p:ph type="title"/>
          </p:nvPr>
        </p:nvSpPr>
        <p:spPr>
          <a:xfrm>
            <a:off x="320511" y="2469824"/>
            <a:ext cx="3331198" cy="1621958"/>
          </a:xfrm>
        </p:spPr>
        <p:txBody>
          <a:bodyPr>
            <a:normAutofit/>
          </a:bodyPr>
          <a:lstStyle/>
          <a:p>
            <a:pPr algn="r"/>
            <a:r>
              <a:rPr lang="fr-FR" sz="4800" b="1" dirty="0">
                <a:solidFill>
                  <a:schemeClr val="bg1"/>
                </a:solidFill>
                <a:effectLst>
                  <a:outerShdw blurRad="38100" dist="38100" dir="2700000" algn="tl">
                    <a:srgbClr val="000000">
                      <a:alpha val="43137"/>
                    </a:srgbClr>
                  </a:outerShdw>
                </a:effectLst>
              </a:rPr>
              <a:t>Conclusion provisoire</a:t>
            </a:r>
          </a:p>
        </p:txBody>
      </p:sp>
      <p:sp>
        <p:nvSpPr>
          <p:cNvPr id="6" name="Flèche : pentagone 5">
            <a:extLst>
              <a:ext uri="{FF2B5EF4-FFF2-40B4-BE49-F238E27FC236}">
                <a16:creationId xmlns:a16="http://schemas.microsoft.com/office/drawing/2014/main" id="{C1173EBB-F1E5-5747-4DEA-B18552765433}"/>
              </a:ext>
            </a:extLst>
          </p:cNvPr>
          <p:cNvSpPr/>
          <p:nvPr/>
        </p:nvSpPr>
        <p:spPr>
          <a:xfrm>
            <a:off x="4486274" y="3733014"/>
            <a:ext cx="396811" cy="2234153"/>
          </a:xfrm>
          <a:prstGeom prst="homePlate">
            <a:avLst/>
          </a:prstGeom>
          <a:solidFill>
            <a:srgbClr val="37CBFF"/>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pied de page 3"/>
          <p:cNvSpPr>
            <a:spLocks noGrp="1"/>
          </p:cNvSpPr>
          <p:nvPr>
            <p:ph type="ftr" sz="quarter" idx="11"/>
          </p:nvPr>
        </p:nvSpPr>
        <p:spPr/>
        <p:txBody>
          <a:bodyPr/>
          <a:lstStyle/>
          <a:p>
            <a:r>
              <a:rPr lang="fr-FR" smtClean="0"/>
              <a:t>Luc Bonnet, CPD EPS pour le 1er degré, DSDEN du Rhône</a:t>
            </a:r>
            <a:endParaRPr lang="fr-FR" dirty="0"/>
          </a:p>
        </p:txBody>
      </p:sp>
    </p:spTree>
    <p:extLst>
      <p:ext uri="{BB962C8B-B14F-4D97-AF65-F5344CB8AC3E}">
        <p14:creationId xmlns:p14="http://schemas.microsoft.com/office/powerpoint/2010/main" val="1044022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E4B5E75-EA9D-53C8-3A75-15364B55442A}"/>
              </a:ext>
            </a:extLst>
          </p:cNvPr>
          <p:cNvPicPr>
            <a:picLocks noChangeAspect="1"/>
          </p:cNvPicPr>
          <p:nvPr/>
        </p:nvPicPr>
        <p:blipFill>
          <a:blip r:embed="rId2"/>
          <a:stretch>
            <a:fillRect/>
          </a:stretch>
        </p:blipFill>
        <p:spPr>
          <a:xfrm>
            <a:off x="0" y="-29744"/>
            <a:ext cx="12192000" cy="1780167"/>
          </a:xfrm>
          <a:prstGeom prst="rect">
            <a:avLst/>
          </a:prstGeom>
        </p:spPr>
      </p:pic>
      <p:sp>
        <p:nvSpPr>
          <p:cNvPr id="2" name="Titre 1"/>
          <p:cNvSpPr>
            <a:spLocks noGrp="1"/>
          </p:cNvSpPr>
          <p:nvPr>
            <p:ph type="title"/>
          </p:nvPr>
        </p:nvSpPr>
        <p:spPr>
          <a:xfrm>
            <a:off x="522514" y="117567"/>
            <a:ext cx="11776201" cy="1541416"/>
          </a:xfrm>
        </p:spPr>
        <p:txBody>
          <a:bodyPr>
            <a:normAutofit fontScale="90000"/>
          </a:bodyPr>
          <a:lstStyle/>
          <a:p>
            <a:r>
              <a:rPr lang="fr-FR" dirty="0">
                <a:solidFill>
                  <a:schemeClr val="bg1"/>
                </a:solidFill>
              </a:rPr>
              <a:t>De l’aisance aquatique au savoir nager en sécurité et au-delà: un parcours de formation pour devenir un nageur en sécurité dans l’eau  ..</a:t>
            </a:r>
          </a:p>
        </p:txBody>
      </p:sp>
      <p:graphicFrame>
        <p:nvGraphicFramePr>
          <p:cNvPr id="4" name="Diagramme 3">
            <a:extLst>
              <a:ext uri="{FF2B5EF4-FFF2-40B4-BE49-F238E27FC236}">
                <a16:creationId xmlns:a16="http://schemas.microsoft.com/office/drawing/2014/main" id="{1B8F4CC5-04E9-40FE-B474-D28EAE38DCFA}"/>
              </a:ext>
            </a:extLst>
          </p:cNvPr>
          <p:cNvGraphicFramePr/>
          <p:nvPr/>
        </p:nvGraphicFramePr>
        <p:xfrm>
          <a:off x="0" y="1364242"/>
          <a:ext cx="11752289" cy="5493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space réservé du pied de page 2"/>
          <p:cNvSpPr>
            <a:spLocks noGrp="1"/>
          </p:cNvSpPr>
          <p:nvPr>
            <p:ph type="ftr" sz="quarter" idx="11"/>
          </p:nvPr>
        </p:nvSpPr>
        <p:spPr/>
        <p:txBody>
          <a:bodyPr/>
          <a:lstStyle/>
          <a:p>
            <a:r>
              <a:rPr lang="fr-FR" smtClean="0"/>
              <a:t>Luc Bonnet, CPD EPS pour le 1er degré, DSDEN du Rhône</a:t>
            </a:r>
            <a:endParaRPr lang="fr-FR" dirty="0"/>
          </a:p>
        </p:txBody>
      </p:sp>
    </p:spTree>
    <p:extLst>
      <p:ext uri="{BB962C8B-B14F-4D97-AF65-F5344CB8AC3E}">
        <p14:creationId xmlns:p14="http://schemas.microsoft.com/office/powerpoint/2010/main" val="2873077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2609869-9E80-471B-A487-A53288E0E7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p:cNvSpPr>
            <a:spLocks noGrp="1"/>
          </p:cNvSpPr>
          <p:nvPr>
            <p:ph type="title"/>
          </p:nvPr>
        </p:nvSpPr>
        <p:spPr>
          <a:xfrm>
            <a:off x="936958" y="-23"/>
            <a:ext cx="5323715" cy="836046"/>
          </a:xfrm>
        </p:spPr>
        <p:txBody>
          <a:bodyPr anchor="b">
            <a:normAutofit/>
          </a:bodyPr>
          <a:lstStyle/>
          <a:p>
            <a:r>
              <a:rPr lang="fr-FR" sz="4000" dirty="0"/>
              <a:t>L’aisance aquatique</a:t>
            </a:r>
          </a:p>
        </p:txBody>
      </p:sp>
      <p:sp>
        <p:nvSpPr>
          <p:cNvPr id="3" name="Espace réservé du contenu 2"/>
          <p:cNvSpPr>
            <a:spLocks noGrp="1"/>
          </p:cNvSpPr>
          <p:nvPr>
            <p:ph idx="1"/>
          </p:nvPr>
        </p:nvSpPr>
        <p:spPr>
          <a:xfrm>
            <a:off x="891837" y="3428988"/>
            <a:ext cx="5943677" cy="3090323"/>
          </a:xfrm>
        </p:spPr>
        <p:txBody>
          <a:bodyPr anchor="t">
            <a:normAutofit fontScale="92500"/>
          </a:bodyPr>
          <a:lstStyle/>
          <a:p>
            <a:r>
              <a:rPr lang="fr-FR" sz="2400" dirty="0"/>
              <a:t>« Relation positive » pour F. </a:t>
            </a:r>
            <a:r>
              <a:rPr lang="fr-FR" sz="2400" dirty="0" err="1"/>
              <a:t>Camporelli</a:t>
            </a:r>
            <a:r>
              <a:rPr lang="fr-FR" sz="2400" dirty="0"/>
              <a:t> et F. </a:t>
            </a:r>
            <a:r>
              <a:rPr lang="fr-FR" sz="2400" dirty="0" err="1"/>
              <a:t>Potdevin</a:t>
            </a:r>
            <a:r>
              <a:rPr lang="fr-FR" sz="2400" dirty="0"/>
              <a:t> et « acquisition des compétences fondatrices de pouvoirs moteurs futurs ».</a:t>
            </a:r>
          </a:p>
          <a:p>
            <a:r>
              <a:rPr lang="fr-FR" sz="2400" dirty="0"/>
              <a:t>« L’aisance aquatique doit conserver la perspective de la construction des compétences ». </a:t>
            </a:r>
          </a:p>
          <a:p>
            <a:r>
              <a:rPr lang="fr-FR" sz="2400" dirty="0"/>
              <a:t>« L’aisance aquatique constitue le 1</a:t>
            </a:r>
            <a:r>
              <a:rPr lang="fr-FR" sz="2400" baseline="30000" dirty="0"/>
              <a:t>er</a:t>
            </a:r>
            <a:r>
              <a:rPr lang="fr-FR" sz="2400" dirty="0"/>
              <a:t> maillon de la chaîne de construction d’une culture de l’eau » (M. </a:t>
            </a:r>
            <a:r>
              <a:rPr lang="fr-FR" sz="2400" dirty="0" err="1"/>
              <a:t>Antonini</a:t>
            </a:r>
            <a:r>
              <a:rPr lang="fr-FR" sz="2400" dirty="0"/>
              <a:t> cité par le rapport de jury)</a:t>
            </a:r>
          </a:p>
          <a:p>
            <a:endParaRPr lang="fr-FR" sz="2400" dirty="0"/>
          </a:p>
          <a:p>
            <a:endParaRPr lang="fr-FR" sz="2400" dirty="0"/>
          </a:p>
        </p:txBody>
      </p:sp>
      <p:sp>
        <p:nvSpPr>
          <p:cNvPr id="13" name="Rectangle 12">
            <a:extLst>
              <a:ext uri="{FF2B5EF4-FFF2-40B4-BE49-F238E27FC236}">
                <a16:creationId xmlns:a16="http://schemas.microsoft.com/office/drawing/2014/main" id="{7004738A-9D34-43E8-97D2-CA0EED4F8B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B8B8D07F-F13E-443E-BA68-2D26672D76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2813A4FA-24A5-41ED-A534-3807D1B2F3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C3944F27-CA70-4E84-A51A-E6BF895589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Image 4">
            <a:extLst>
              <a:ext uri="{FF2B5EF4-FFF2-40B4-BE49-F238E27FC236}">
                <a16:creationId xmlns:a16="http://schemas.microsoft.com/office/drawing/2014/main" id="{B7B59880-E26D-ECAB-0E8A-7A504433D927}"/>
              </a:ext>
            </a:extLst>
          </p:cNvPr>
          <p:cNvPicPr>
            <a:picLocks noChangeAspect="1"/>
          </p:cNvPicPr>
          <p:nvPr/>
        </p:nvPicPr>
        <p:blipFill>
          <a:blip r:embed="rId2"/>
          <a:stretch>
            <a:fillRect/>
          </a:stretch>
        </p:blipFill>
        <p:spPr>
          <a:xfrm>
            <a:off x="7885498" y="-30446"/>
            <a:ext cx="4330356" cy="6888446"/>
          </a:xfrm>
          <a:prstGeom prst="rect">
            <a:avLst/>
          </a:prstGeom>
        </p:spPr>
      </p:pic>
      <p:sp>
        <p:nvSpPr>
          <p:cNvPr id="8" name="Rectangle : coins arrondis 7">
            <a:extLst>
              <a:ext uri="{FF2B5EF4-FFF2-40B4-BE49-F238E27FC236}">
                <a16:creationId xmlns:a16="http://schemas.microsoft.com/office/drawing/2014/main" id="{9213A117-70BA-405A-A45E-FF0434BFEF82}"/>
              </a:ext>
            </a:extLst>
          </p:cNvPr>
          <p:cNvSpPr/>
          <p:nvPr/>
        </p:nvSpPr>
        <p:spPr>
          <a:xfrm>
            <a:off x="936958" y="1693889"/>
            <a:ext cx="10318084" cy="1609858"/>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a:ln>
                  <a:noFill/>
                </a:ln>
                <a:solidFill>
                  <a:prstClr val="white"/>
                </a:solidFill>
                <a:effectLst/>
                <a:uLnTx/>
                <a:uFillTx/>
                <a:latin typeface="Calibri" panose="020F0502020204030204"/>
                <a:ea typeface="+mn-ea"/>
                <a:cs typeface="+mn-cs"/>
              </a:rPr>
              <a:t>« Première </a:t>
            </a:r>
            <a:r>
              <a:rPr kumimoji="0" lang="fr-FR" sz="2800" b="0" i="0" u="sng" strike="noStrike" kern="1200" cap="none" spc="0" normalizeH="0" baseline="0" noProof="0">
                <a:ln>
                  <a:noFill/>
                </a:ln>
                <a:solidFill>
                  <a:prstClr val="white"/>
                </a:solidFill>
                <a:effectLst/>
                <a:uLnTx/>
                <a:uFillTx/>
                <a:latin typeface="Calibri" panose="020F0502020204030204"/>
                <a:ea typeface="+mn-ea"/>
                <a:cs typeface="+mn-cs"/>
              </a:rPr>
              <a:t>expérience positive </a:t>
            </a:r>
            <a:r>
              <a:rPr kumimoji="0" lang="fr-FR" sz="2800" b="0" i="0" u="none" strike="noStrike" kern="1200" cap="none" spc="0" normalizeH="0" baseline="0" noProof="0">
                <a:ln>
                  <a:noFill/>
                </a:ln>
                <a:solidFill>
                  <a:prstClr val="white"/>
                </a:solidFill>
                <a:effectLst/>
                <a:uLnTx/>
                <a:uFillTx/>
                <a:latin typeface="Calibri" panose="020F0502020204030204"/>
                <a:ea typeface="+mn-ea"/>
                <a:cs typeface="+mn-cs"/>
              </a:rPr>
              <a:t>de l’eau qui fonde la </a:t>
            </a:r>
            <a:r>
              <a:rPr kumimoji="0" lang="fr-FR" sz="2800" b="0" i="0" u="sng" strike="noStrike" kern="1200" cap="none" spc="0" normalizeH="0" baseline="0" noProof="0">
                <a:ln>
                  <a:noFill/>
                </a:ln>
                <a:solidFill>
                  <a:prstClr val="white"/>
                </a:solidFill>
                <a:effectLst/>
                <a:uLnTx/>
                <a:uFillTx/>
                <a:latin typeface="Calibri" panose="020F0502020204030204"/>
                <a:ea typeface="+mn-ea"/>
                <a:cs typeface="+mn-cs"/>
              </a:rPr>
              <a:t>capacité à agir </a:t>
            </a:r>
            <a:r>
              <a:rPr kumimoji="0" lang="fr-FR" sz="2800" b="0" i="0" u="none" strike="noStrike" kern="1200" cap="none" spc="0" normalizeH="0" baseline="0" noProof="0">
                <a:ln>
                  <a:noFill/>
                </a:ln>
                <a:solidFill>
                  <a:prstClr val="white"/>
                </a:solidFill>
                <a:effectLst/>
                <a:uLnTx/>
                <a:uFillTx/>
                <a:latin typeface="Calibri" panose="020F0502020204030204"/>
                <a:ea typeface="+mn-ea"/>
                <a:cs typeface="+mn-cs"/>
              </a:rPr>
              <a:t>de </a:t>
            </a:r>
            <a:r>
              <a:rPr kumimoji="0" lang="fr-FR" sz="2800" b="0" i="0" u="sng" strike="noStrike" kern="1200" cap="none" spc="0" normalizeH="0" baseline="0" noProof="0">
                <a:ln>
                  <a:noFill/>
                </a:ln>
                <a:solidFill>
                  <a:prstClr val="white"/>
                </a:solidFill>
                <a:effectLst/>
                <a:uLnTx/>
                <a:uFillTx/>
                <a:latin typeface="Calibri" panose="020F0502020204030204"/>
                <a:ea typeface="+mn-ea"/>
                <a:cs typeface="+mn-cs"/>
              </a:rPr>
              <a:t>façon adaptée </a:t>
            </a:r>
            <a:r>
              <a:rPr kumimoji="0" lang="fr-FR" sz="2800" b="0" i="0" u="none" strike="noStrike" kern="1200" cap="none" spc="0" normalizeH="0" baseline="0" noProof="0">
                <a:ln>
                  <a:noFill/>
                </a:ln>
                <a:solidFill>
                  <a:prstClr val="white"/>
                </a:solidFill>
                <a:effectLst/>
                <a:uLnTx/>
                <a:uFillTx/>
                <a:latin typeface="Calibri" panose="020F0502020204030204"/>
                <a:ea typeface="+mn-ea"/>
                <a:cs typeface="+mn-cs"/>
              </a:rPr>
              <a:t>dans une </a:t>
            </a:r>
            <a:r>
              <a:rPr kumimoji="0" lang="fr-FR" sz="2800" b="0" i="0" u="sng" strike="noStrike" kern="1200" cap="none" spc="0" normalizeH="0" baseline="0" noProof="0">
                <a:ln>
                  <a:noFill/>
                </a:ln>
                <a:solidFill>
                  <a:prstClr val="white"/>
                </a:solidFill>
                <a:effectLst/>
                <a:uLnTx/>
                <a:uFillTx/>
                <a:latin typeface="Calibri" panose="020F0502020204030204"/>
                <a:ea typeface="+mn-ea"/>
                <a:cs typeface="+mn-cs"/>
              </a:rPr>
              <a:t>diversité de situations </a:t>
            </a:r>
            <a:r>
              <a:rPr kumimoji="0" lang="fr-FR" sz="2800" b="0" i="0" u="none" strike="noStrike" kern="1200" cap="none" spc="0" normalizeH="0" baseline="0" noProof="0">
                <a:ln>
                  <a:noFill/>
                </a:ln>
                <a:solidFill>
                  <a:prstClr val="white"/>
                </a:solidFill>
                <a:effectLst/>
                <a:uLnTx/>
                <a:uFillTx/>
                <a:latin typeface="Calibri" panose="020F0502020204030204"/>
                <a:ea typeface="+mn-ea"/>
                <a:cs typeface="+mn-cs"/>
              </a:rPr>
              <a:t>rencontrées en milieu aquatique ». </a:t>
            </a:r>
            <a:endParaRPr kumimoji="0" lang="fr-FR"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F16913F5-1BE5-4394-BB08-6E8518AED98D}"/>
              </a:ext>
            </a:extLst>
          </p:cNvPr>
          <p:cNvSpPr/>
          <p:nvPr/>
        </p:nvSpPr>
        <p:spPr>
          <a:xfrm>
            <a:off x="1693888" y="836023"/>
            <a:ext cx="8887025" cy="10227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w="0"/>
                <a:solidFill>
                  <a:srgbClr val="5B9BD5"/>
                </a:solidFill>
                <a:effectLst>
                  <a:outerShdw blurRad="38100" dist="25400" dir="5400000" algn="ctr" rotWithShape="0">
                    <a:srgbClr val="6E747A">
                      <a:alpha val="43000"/>
                    </a:srgbClr>
                  </a:outerShdw>
                </a:effectLst>
                <a:uLnTx/>
                <a:uFillTx/>
                <a:latin typeface="Calibri" panose="020F0502020204030204"/>
                <a:ea typeface="+mn-ea"/>
                <a:cs typeface="+mn-cs"/>
              </a:rPr>
              <a:t>DEFINITION ISSUE</a:t>
            </a:r>
            <a:r>
              <a:rPr kumimoji="0" lang="fr-FR" sz="3200" b="0" i="0" u="none" strike="noStrike" kern="1200" cap="none" spc="0" normalizeH="0" noProof="0" dirty="0">
                <a:ln w="0"/>
                <a:solidFill>
                  <a:srgbClr val="5B9BD5"/>
                </a:solidFill>
                <a:effectLst>
                  <a:outerShdw blurRad="38100" dist="25400" dir="5400000" algn="ctr" rotWithShape="0">
                    <a:srgbClr val="6E747A">
                      <a:alpha val="43000"/>
                    </a:srgbClr>
                  </a:outerShdw>
                </a:effectLst>
                <a:uLnTx/>
                <a:uFillTx/>
                <a:latin typeface="Calibri" panose="020F0502020204030204"/>
                <a:ea typeface="+mn-ea"/>
                <a:cs typeface="+mn-cs"/>
              </a:rPr>
              <a:t> de la CONFERENCE DE CONSENSUS de 2020</a:t>
            </a:r>
            <a:endParaRPr kumimoji="0" lang="fr-FR" sz="3200" b="0" i="0" u="none" strike="noStrike" kern="1200" cap="none" spc="0" normalizeH="0" baseline="0" noProof="0" dirty="0">
              <a:ln w="0"/>
              <a:solidFill>
                <a:srgbClr val="5B9BD5"/>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8115" y="3678502"/>
            <a:ext cx="3236685" cy="2427514"/>
          </a:xfrm>
          <a:prstGeom prst="rect">
            <a:avLst/>
          </a:prstGeom>
        </p:spPr>
      </p:pic>
      <p:sp>
        <p:nvSpPr>
          <p:cNvPr id="4" name="Espace réservé du pied de page 3"/>
          <p:cNvSpPr>
            <a:spLocks noGrp="1"/>
          </p:cNvSpPr>
          <p:nvPr>
            <p:ph type="ftr" sz="quarter" idx="11"/>
          </p:nvPr>
        </p:nvSpPr>
        <p:spPr/>
        <p:txBody>
          <a:bodyPr/>
          <a:lstStyle/>
          <a:p>
            <a:r>
              <a:rPr lang="fr-FR" smtClean="0"/>
              <a:t>Luc Bonnet, CPD EPS pour le 1er degré, DSDEN du Rhône</a:t>
            </a:r>
            <a:endParaRPr lang="fr-FR" dirty="0"/>
          </a:p>
        </p:txBody>
      </p:sp>
    </p:spTree>
    <p:extLst>
      <p:ext uri="{BB962C8B-B14F-4D97-AF65-F5344CB8AC3E}">
        <p14:creationId xmlns:p14="http://schemas.microsoft.com/office/powerpoint/2010/main" val="2838745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05050" y="265904"/>
            <a:ext cx="9420224" cy="1325563"/>
          </a:xfrm>
        </p:spPr>
        <p:txBody>
          <a:bodyPr>
            <a:normAutofit/>
          </a:bodyPr>
          <a:lstStyle/>
          <a:p>
            <a:r>
              <a:rPr lang="fr-FR" dirty="0"/>
              <a:t>Un objectif majeur, la sécurité de l’élève</a:t>
            </a:r>
          </a:p>
        </p:txBody>
      </p:sp>
      <p:sp>
        <p:nvSpPr>
          <p:cNvPr id="3" name="Espace réservé du contenu 2"/>
          <p:cNvSpPr>
            <a:spLocks noGrp="1"/>
          </p:cNvSpPr>
          <p:nvPr>
            <p:ph idx="1"/>
          </p:nvPr>
        </p:nvSpPr>
        <p:spPr>
          <a:xfrm>
            <a:off x="4371974" y="1825625"/>
            <a:ext cx="6981825" cy="4351338"/>
          </a:xfrm>
        </p:spPr>
        <p:txBody>
          <a:bodyPr>
            <a:normAutofit fontScale="92500" lnSpcReduction="20000"/>
          </a:bodyPr>
          <a:lstStyle/>
          <a:p>
            <a:r>
              <a:rPr lang="fr-FR" dirty="0"/>
              <a:t>La sécurité de tous et des jeunes élèves en particulier: « permettre l’acquisition d’une aisance suffisante pour évoluer en sécurité dans le milieu aquatique ». </a:t>
            </a:r>
          </a:p>
          <a:p>
            <a:endParaRPr lang="fr-FR" dirty="0"/>
          </a:p>
          <a:p>
            <a:r>
              <a:rPr lang="fr-FR" dirty="0"/>
              <a:t>« Objet </a:t>
            </a:r>
            <a:r>
              <a:rPr lang="fr-FR" u="sng" dirty="0"/>
              <a:t>d’enseignement incontournable </a:t>
            </a:r>
            <a:r>
              <a:rPr lang="fr-FR" dirty="0"/>
              <a:t>pour tout élève non nageur, quel que soit son âge, dans la perspective de l’acquisition du savoir nager en sécurité ». </a:t>
            </a:r>
          </a:p>
          <a:p>
            <a:endParaRPr lang="fr-FR" dirty="0"/>
          </a:p>
          <a:p>
            <a:r>
              <a:rPr lang="fr-FR" dirty="0"/>
              <a:t>« Etape fondamentale pour débuter le parcours de formation d’un nageur sécurisé ».</a:t>
            </a:r>
          </a:p>
        </p:txBody>
      </p:sp>
      <p:pic>
        <p:nvPicPr>
          <p:cNvPr id="6" name="Image 5">
            <a:extLst>
              <a:ext uri="{FF2B5EF4-FFF2-40B4-BE49-F238E27FC236}">
                <a16:creationId xmlns:a16="http://schemas.microsoft.com/office/drawing/2014/main" id="{F8B7D6AB-AA05-0C37-D479-303794BBFBF1}"/>
              </a:ext>
            </a:extLst>
          </p:cNvPr>
          <p:cNvPicPr>
            <a:picLocks noChangeAspect="1"/>
          </p:cNvPicPr>
          <p:nvPr/>
        </p:nvPicPr>
        <p:blipFill>
          <a:blip r:embed="rId2"/>
          <a:stretch>
            <a:fillRect/>
          </a:stretch>
        </p:blipFill>
        <p:spPr>
          <a:xfrm>
            <a:off x="1" y="6176963"/>
            <a:ext cx="12192000" cy="681037"/>
          </a:xfrm>
          <a:prstGeom prst="rect">
            <a:avLst/>
          </a:prstGeom>
        </p:spPr>
      </p:pic>
      <p:pic>
        <p:nvPicPr>
          <p:cNvPr id="12" name="Image 11">
            <a:extLst>
              <a:ext uri="{FF2B5EF4-FFF2-40B4-BE49-F238E27FC236}">
                <a16:creationId xmlns:a16="http://schemas.microsoft.com/office/drawing/2014/main" id="{D69F971B-AF28-340A-9474-CE030C68593A}"/>
              </a:ext>
            </a:extLst>
          </p:cNvPr>
          <p:cNvPicPr>
            <a:picLocks noChangeAspect="1"/>
          </p:cNvPicPr>
          <p:nvPr/>
        </p:nvPicPr>
        <p:blipFill>
          <a:blip r:embed="rId3"/>
          <a:stretch>
            <a:fillRect/>
          </a:stretch>
        </p:blipFill>
        <p:spPr>
          <a:xfrm>
            <a:off x="721748" y="2299226"/>
            <a:ext cx="2812024" cy="2507197"/>
          </a:xfrm>
          <a:prstGeom prst="rect">
            <a:avLst/>
          </a:prstGeom>
        </p:spPr>
      </p:pic>
      <p:cxnSp>
        <p:nvCxnSpPr>
          <p:cNvPr id="14" name="Connecteur droit 13">
            <a:extLst>
              <a:ext uri="{FF2B5EF4-FFF2-40B4-BE49-F238E27FC236}">
                <a16:creationId xmlns:a16="http://schemas.microsoft.com/office/drawing/2014/main" id="{45F6357A-2B88-4D5B-5E82-E5677014EA6D}"/>
              </a:ext>
            </a:extLst>
          </p:cNvPr>
          <p:cNvCxnSpPr>
            <a:cxnSpLocks/>
          </p:cNvCxnSpPr>
          <p:nvPr/>
        </p:nvCxnSpPr>
        <p:spPr>
          <a:xfrm>
            <a:off x="2390775" y="1366838"/>
            <a:ext cx="8963025" cy="0"/>
          </a:xfrm>
          <a:prstGeom prst="line">
            <a:avLst/>
          </a:prstGeom>
          <a:ln w="19050">
            <a:solidFill>
              <a:srgbClr val="37CBFF"/>
            </a:solidFill>
          </a:ln>
        </p:spPr>
        <p:style>
          <a:lnRef idx="1">
            <a:schemeClr val="accent1"/>
          </a:lnRef>
          <a:fillRef idx="0">
            <a:schemeClr val="accent1"/>
          </a:fillRef>
          <a:effectRef idx="0">
            <a:schemeClr val="accent1"/>
          </a:effectRef>
          <a:fontRef idx="minor">
            <a:schemeClr val="tx1"/>
          </a:fontRef>
        </p:style>
      </p:cxnSp>
      <p:sp>
        <p:nvSpPr>
          <p:cNvPr id="4" name="Espace réservé du pied de page 3"/>
          <p:cNvSpPr>
            <a:spLocks noGrp="1"/>
          </p:cNvSpPr>
          <p:nvPr>
            <p:ph type="ftr" sz="quarter" idx="11"/>
          </p:nvPr>
        </p:nvSpPr>
        <p:spPr/>
        <p:txBody>
          <a:bodyPr/>
          <a:lstStyle/>
          <a:p>
            <a:r>
              <a:rPr lang="fr-FR" smtClean="0"/>
              <a:t>Luc Bonnet, CPD EPS pour le 1er degré, DSDEN du Rhône</a:t>
            </a:r>
            <a:endParaRPr lang="fr-FR" dirty="0"/>
          </a:p>
        </p:txBody>
      </p:sp>
    </p:spTree>
    <p:extLst>
      <p:ext uri="{BB962C8B-B14F-4D97-AF65-F5344CB8AC3E}">
        <p14:creationId xmlns:p14="http://schemas.microsoft.com/office/powerpoint/2010/main" val="484937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710014" y="508141"/>
            <a:ext cx="5393416" cy="1216156"/>
          </a:xfrm>
        </p:spPr>
        <p:txBody>
          <a:bodyPr anchor="b">
            <a:normAutofit/>
          </a:bodyPr>
          <a:lstStyle/>
          <a:p>
            <a:r>
              <a:rPr lang="fr-FR" sz="4100" dirty="0"/>
              <a:t>Des préconisations partagées……</a:t>
            </a:r>
          </a:p>
        </p:txBody>
      </p:sp>
      <p:cxnSp>
        <p:nvCxnSpPr>
          <p:cNvPr id="16" name="Straight Connector 15">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42A3E2"/>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434E5168-96F7-11F5-0C50-D73B23EA4491}"/>
              </a:ext>
            </a:extLst>
          </p:cNvPr>
          <p:cNvPicPr>
            <a:picLocks noChangeAspect="1"/>
          </p:cNvPicPr>
          <p:nvPr/>
        </p:nvPicPr>
        <p:blipFill>
          <a:blip r:embed="rId2"/>
          <a:stretch>
            <a:fillRect/>
          </a:stretch>
        </p:blipFill>
        <p:spPr>
          <a:xfrm>
            <a:off x="1" y="6176963"/>
            <a:ext cx="12192000" cy="681037"/>
          </a:xfrm>
          <a:prstGeom prst="rect">
            <a:avLst/>
          </a:prstGeom>
        </p:spPr>
      </p:pic>
      <p:sp>
        <p:nvSpPr>
          <p:cNvPr id="7" name="Rectangle : coins arrondis 6">
            <a:extLst>
              <a:ext uri="{FF2B5EF4-FFF2-40B4-BE49-F238E27FC236}">
                <a16:creationId xmlns:a16="http://schemas.microsoft.com/office/drawing/2014/main" id="{DD75B10B-6A9D-84F8-5643-5F1B08D70395}"/>
              </a:ext>
            </a:extLst>
          </p:cNvPr>
          <p:cNvSpPr/>
          <p:nvPr/>
        </p:nvSpPr>
        <p:spPr>
          <a:xfrm>
            <a:off x="5710013" y="2717414"/>
            <a:ext cx="6309359" cy="2635740"/>
          </a:xfrm>
          <a:prstGeom prst="roundRect">
            <a:avLst/>
          </a:prstGeom>
          <a:noFill/>
          <a:ln w="38100">
            <a:solidFill>
              <a:srgbClr val="37C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rPr>
              <a:t>En grande profondeur (au minimum taille de la personne avec le bras levé) et sans matériel de flottaison</a:t>
            </a:r>
            <a:r>
              <a:rPr lang="fr-FR" sz="2400">
                <a:solidFill>
                  <a:schemeClr val="tx1"/>
                </a:solidFill>
              </a:rPr>
              <a:t>, </a:t>
            </a:r>
            <a:r>
              <a:rPr lang="fr-FR" sz="2400" smtClean="0">
                <a:solidFill>
                  <a:schemeClr val="tx1"/>
                </a:solidFill>
              </a:rPr>
              <a:t>notamment </a:t>
            </a:r>
            <a:r>
              <a:rPr lang="fr-FR" sz="2400" dirty="0">
                <a:solidFill>
                  <a:schemeClr val="tx1"/>
                </a:solidFill>
              </a:rPr>
              <a:t>dans le processus de validation des paliers.</a:t>
            </a:r>
          </a:p>
        </p:txBody>
      </p:sp>
      <p:cxnSp>
        <p:nvCxnSpPr>
          <p:cNvPr id="10" name="Connecteur droit 9">
            <a:extLst>
              <a:ext uri="{FF2B5EF4-FFF2-40B4-BE49-F238E27FC236}">
                <a16:creationId xmlns:a16="http://schemas.microsoft.com/office/drawing/2014/main" id="{3BF1892A-3BB8-700F-F37B-2895390BEB15}"/>
              </a:ext>
            </a:extLst>
          </p:cNvPr>
          <p:cNvCxnSpPr>
            <a:cxnSpLocks/>
          </p:cNvCxnSpPr>
          <p:nvPr/>
        </p:nvCxnSpPr>
        <p:spPr>
          <a:xfrm>
            <a:off x="5710014" y="2115117"/>
            <a:ext cx="6309359" cy="0"/>
          </a:xfrm>
          <a:prstGeom prst="line">
            <a:avLst/>
          </a:prstGeom>
          <a:ln w="19050">
            <a:solidFill>
              <a:srgbClr val="37CBFF"/>
            </a:solidFill>
          </a:ln>
        </p:spPr>
        <p:style>
          <a:lnRef idx="1">
            <a:schemeClr val="accent1"/>
          </a:lnRef>
          <a:fillRef idx="0">
            <a:schemeClr val="accent1"/>
          </a:fillRef>
          <a:effectRef idx="0">
            <a:schemeClr val="accent1"/>
          </a:effectRef>
          <a:fontRef idx="minor">
            <a:schemeClr val="tx1"/>
          </a:fontRef>
        </p:style>
      </p:cxnSp>
      <p:sp>
        <p:nvSpPr>
          <p:cNvPr id="3" name="Espace réservé du pied de page 2"/>
          <p:cNvSpPr>
            <a:spLocks noGrp="1"/>
          </p:cNvSpPr>
          <p:nvPr>
            <p:ph type="ftr" sz="quarter" idx="11"/>
          </p:nvPr>
        </p:nvSpPr>
        <p:spPr/>
        <p:txBody>
          <a:bodyPr/>
          <a:lstStyle/>
          <a:p>
            <a:r>
              <a:rPr lang="fr-FR" smtClean="0"/>
              <a:t>Luc Bonnet, CPD EPS pour le 1er degré, DSDEN du Rhône</a:t>
            </a:r>
            <a:endParaRPr lang="fr-FR" dirty="0"/>
          </a:p>
        </p:txBody>
      </p:sp>
      <p:pic>
        <p:nvPicPr>
          <p:cNvPr id="6" name="Image 5"/>
          <p:cNvPicPr>
            <a:picLocks noChangeAspect="1"/>
          </p:cNvPicPr>
          <p:nvPr/>
        </p:nvPicPr>
        <p:blipFill>
          <a:blip r:embed="rId3"/>
          <a:stretch>
            <a:fillRect/>
          </a:stretch>
        </p:blipFill>
        <p:spPr>
          <a:xfrm>
            <a:off x="289968" y="215673"/>
            <a:ext cx="5158011" cy="5824765"/>
          </a:xfrm>
          <a:prstGeom prst="rect">
            <a:avLst/>
          </a:prstGeom>
        </p:spPr>
      </p:pic>
    </p:spTree>
    <p:extLst>
      <p:ext uri="{BB962C8B-B14F-4D97-AF65-F5344CB8AC3E}">
        <p14:creationId xmlns:p14="http://schemas.microsoft.com/office/powerpoint/2010/main" val="3096022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Et d’autres liées à certains contextes</a:t>
            </a:r>
          </a:p>
        </p:txBody>
      </p:sp>
      <p:sp>
        <p:nvSpPr>
          <p:cNvPr id="3" name="Espace réservé du contenu 2"/>
          <p:cNvSpPr>
            <a:spLocks noGrp="1"/>
          </p:cNvSpPr>
          <p:nvPr>
            <p:ph idx="1"/>
          </p:nvPr>
        </p:nvSpPr>
        <p:spPr/>
        <p:txBody>
          <a:bodyPr>
            <a:normAutofit/>
          </a:bodyPr>
          <a:lstStyle/>
          <a:p>
            <a:r>
              <a:rPr lang="fr-FR" dirty="0"/>
              <a:t>Appel à projet ANS 2023 « classes bleues » (temps scolaire) ou « stages bleus » (temps péri et extrascolaire), sous forme massée</a:t>
            </a:r>
          </a:p>
          <a:p>
            <a:r>
              <a:rPr lang="fr-FR" dirty="0"/>
              <a:t>Pour bénéficier des financements ouverts par l’ANS (1,5 millions d’euros :</a:t>
            </a:r>
          </a:p>
          <a:p>
            <a:pPr lvl="1"/>
            <a:r>
              <a:rPr lang="fr-FR" dirty="0"/>
              <a:t>Les stages Aisance aquatique devront être animés prioritairement par des personnes ayant reçu la formation « encadrant Aisance aquatique » ou « instructeur Aisance aquatique ». </a:t>
            </a:r>
          </a:p>
          <a:p>
            <a:r>
              <a:rPr lang="fr-FR" dirty="0"/>
              <a:t>Dispositif « J’apprends à nager » pour les 6 – 12 ans ou pour les adultes non nageurs de plus de 45 ans (10% de l’enveloppe max.).</a:t>
            </a:r>
          </a:p>
        </p:txBody>
      </p:sp>
      <p:pic>
        <p:nvPicPr>
          <p:cNvPr id="4" name="Image 3">
            <a:extLst>
              <a:ext uri="{FF2B5EF4-FFF2-40B4-BE49-F238E27FC236}">
                <a16:creationId xmlns:a16="http://schemas.microsoft.com/office/drawing/2014/main" id="{EB8DCCE1-CC12-C137-6405-8DB324F5C1F3}"/>
              </a:ext>
            </a:extLst>
          </p:cNvPr>
          <p:cNvPicPr>
            <a:picLocks noChangeAspect="1"/>
          </p:cNvPicPr>
          <p:nvPr/>
        </p:nvPicPr>
        <p:blipFill>
          <a:blip r:embed="rId2"/>
          <a:stretch>
            <a:fillRect/>
          </a:stretch>
        </p:blipFill>
        <p:spPr>
          <a:xfrm>
            <a:off x="1" y="6176963"/>
            <a:ext cx="12192000" cy="681037"/>
          </a:xfrm>
          <a:prstGeom prst="rect">
            <a:avLst/>
          </a:prstGeom>
        </p:spPr>
      </p:pic>
      <p:sp>
        <p:nvSpPr>
          <p:cNvPr id="5" name="Espace réservé du pied de page 4"/>
          <p:cNvSpPr>
            <a:spLocks noGrp="1"/>
          </p:cNvSpPr>
          <p:nvPr>
            <p:ph type="ftr" sz="quarter" idx="11"/>
          </p:nvPr>
        </p:nvSpPr>
        <p:spPr/>
        <p:txBody>
          <a:bodyPr/>
          <a:lstStyle/>
          <a:p>
            <a:r>
              <a:rPr lang="fr-FR" smtClean="0"/>
              <a:t>Luc Bonnet, CPD EPS pour le 1er degré, DSDEN du Rhône</a:t>
            </a:r>
            <a:endParaRPr lang="fr-FR" dirty="0"/>
          </a:p>
        </p:txBody>
      </p:sp>
    </p:spTree>
    <p:extLst>
      <p:ext uri="{BB962C8B-B14F-4D97-AF65-F5344CB8AC3E}">
        <p14:creationId xmlns:p14="http://schemas.microsoft.com/office/powerpoint/2010/main" val="1663989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2609869-9E80-471B-A487-A53288E0E7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004738A-9D34-43E8-97D2-CA0EED4F8B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B8B8D07F-F13E-443E-BA68-2D26672D76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2813A4FA-24A5-41ED-A534-3807D1B2F3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C3944F27-CA70-4E84-A51A-E6BF895589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Image 1">
            <a:extLst>
              <a:ext uri="{FF2B5EF4-FFF2-40B4-BE49-F238E27FC236}">
                <a16:creationId xmlns:a16="http://schemas.microsoft.com/office/drawing/2014/main" id="{2D67745C-9938-5434-5BDC-0A9AAEF2BD7B}"/>
              </a:ext>
            </a:extLst>
          </p:cNvPr>
          <p:cNvPicPr>
            <a:picLocks noChangeAspect="1"/>
          </p:cNvPicPr>
          <p:nvPr/>
        </p:nvPicPr>
        <p:blipFill>
          <a:blip r:embed="rId2"/>
          <a:stretch>
            <a:fillRect/>
          </a:stretch>
        </p:blipFill>
        <p:spPr>
          <a:xfrm>
            <a:off x="7611281" y="0"/>
            <a:ext cx="4635570" cy="7367744"/>
          </a:xfrm>
          <a:prstGeom prst="rect">
            <a:avLst/>
          </a:prstGeom>
        </p:spPr>
      </p:pic>
      <p:pic>
        <p:nvPicPr>
          <p:cNvPr id="14" name="Espace réservé du contenu 3">
            <a:extLst>
              <a:ext uri="{FF2B5EF4-FFF2-40B4-BE49-F238E27FC236}">
                <a16:creationId xmlns:a16="http://schemas.microsoft.com/office/drawing/2014/main" id="{55C141A8-BAB7-4BB3-845C-796C5BC01C63}"/>
              </a:ext>
            </a:extLst>
          </p:cNvPr>
          <p:cNvPicPr>
            <a:picLocks noGrp="1" noChangeAspect="1"/>
          </p:cNvPicPr>
          <p:nvPr>
            <p:ph idx="1"/>
          </p:nvPr>
        </p:nvPicPr>
        <p:blipFill>
          <a:blip r:embed="rId3"/>
          <a:stretch>
            <a:fillRect/>
          </a:stretch>
        </p:blipFill>
        <p:spPr>
          <a:xfrm>
            <a:off x="1058090" y="1593669"/>
            <a:ext cx="9823269" cy="4572000"/>
          </a:xfrm>
          <a:prstGeom prst="rect">
            <a:avLst/>
          </a:prstGeom>
        </p:spPr>
      </p:pic>
      <p:sp>
        <p:nvSpPr>
          <p:cNvPr id="10" name="Titre 9">
            <a:extLst>
              <a:ext uri="{FF2B5EF4-FFF2-40B4-BE49-F238E27FC236}">
                <a16:creationId xmlns:a16="http://schemas.microsoft.com/office/drawing/2014/main" id="{CD515E10-14BB-44FB-BF12-B1819EF831E0}"/>
              </a:ext>
            </a:extLst>
          </p:cNvPr>
          <p:cNvSpPr>
            <a:spLocks noGrp="1"/>
          </p:cNvSpPr>
          <p:nvPr>
            <p:ph type="title"/>
          </p:nvPr>
        </p:nvSpPr>
        <p:spPr>
          <a:xfrm>
            <a:off x="9542669" y="134053"/>
            <a:ext cx="1790075" cy="1325563"/>
          </a:xfrm>
        </p:spPr>
        <p:txBody>
          <a:bodyPr/>
          <a:lstStyle/>
          <a:p>
            <a:r>
              <a:rPr lang="fr-FR" dirty="0">
                <a:solidFill>
                  <a:schemeClr val="bg1"/>
                </a:solidFill>
              </a:rPr>
              <a:t>paliers</a:t>
            </a:r>
          </a:p>
        </p:txBody>
      </p:sp>
      <p:grpSp>
        <p:nvGrpSpPr>
          <p:cNvPr id="18" name="Group 13">
            <a:extLst>
              <a:ext uri="{FF2B5EF4-FFF2-40B4-BE49-F238E27FC236}">
                <a16:creationId xmlns:a16="http://schemas.microsoft.com/office/drawing/2014/main" id="{1CCC7DC8-A5DC-43F3-9AEC-CF9001E5A8A9}"/>
              </a:ext>
            </a:extLst>
          </p:cNvPr>
          <p:cNvGrpSpPr>
            <a:grpSpLocks noChangeAspect="1"/>
          </p:cNvGrpSpPr>
          <p:nvPr/>
        </p:nvGrpSpPr>
        <p:grpSpPr>
          <a:xfrm>
            <a:off x="8741539" y="348401"/>
            <a:ext cx="687860" cy="687860"/>
            <a:chOff x="1382806" y="3668806"/>
            <a:chExt cx="3025589" cy="3025588"/>
          </a:xfrm>
        </p:grpSpPr>
        <p:sp>
          <p:nvSpPr>
            <p:cNvPr id="20" name="Rectangle 19">
              <a:extLst>
                <a:ext uri="{FF2B5EF4-FFF2-40B4-BE49-F238E27FC236}">
                  <a16:creationId xmlns:a16="http://schemas.microsoft.com/office/drawing/2014/main" id="{7178520D-A500-4D00-A2A8-BE0842F38337}"/>
                </a:ext>
              </a:extLst>
            </p:cNvPr>
            <p:cNvSpPr/>
            <p:nvPr/>
          </p:nvSpPr>
          <p:spPr>
            <a:xfrm>
              <a:off x="1382806" y="3668806"/>
              <a:ext cx="3025588" cy="3025588"/>
            </a:xfrm>
            <a:prstGeom prst="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15">
              <a:extLst>
                <a:ext uri="{FF2B5EF4-FFF2-40B4-BE49-F238E27FC236}">
                  <a16:creationId xmlns:a16="http://schemas.microsoft.com/office/drawing/2014/main" id="{860CCB7B-C564-4454-B5D1-77E6C5FE8368}"/>
                </a:ext>
              </a:extLst>
            </p:cNvPr>
            <p:cNvSpPr txBox="1"/>
            <p:nvPr/>
          </p:nvSpPr>
          <p:spPr>
            <a:xfrm>
              <a:off x="2301328" y="4390328"/>
              <a:ext cx="2107067" cy="2304066"/>
            </a:xfrm>
            <a:custGeom>
              <a:avLst/>
              <a:gdLst>
                <a:gd name="connsiteX0" fmla="*/ 163419 w 2107067"/>
                <a:gd name="connsiteY0" fmla="*/ 966904 h 2304066"/>
                <a:gd name="connsiteX1" fmla="*/ 194031 w 2107067"/>
                <a:gd name="connsiteY1" fmla="*/ 971774 h 2304066"/>
                <a:gd name="connsiteX2" fmla="*/ 360197 w 2107067"/>
                <a:gd name="connsiteY2" fmla="*/ 971774 h 2304066"/>
                <a:gd name="connsiteX3" fmla="*/ 543426 w 2107067"/>
                <a:gd name="connsiteY3" fmla="*/ 992545 h 2304066"/>
                <a:gd name="connsiteX4" fmla="*/ 672502 w 2107067"/>
                <a:gd name="connsiteY4" fmla="*/ 1051148 h 2304066"/>
                <a:gd name="connsiteX5" fmla="*/ 749650 w 2107067"/>
                <a:gd name="connsiteY5" fmla="*/ 1142392 h 2304066"/>
                <a:gd name="connsiteX6" fmla="*/ 775614 w 2107067"/>
                <a:gd name="connsiteY6" fmla="*/ 1262566 h 2304066"/>
                <a:gd name="connsiteX7" fmla="*/ 754101 w 2107067"/>
                <a:gd name="connsiteY7" fmla="*/ 1373096 h 2304066"/>
                <a:gd name="connsiteX8" fmla="*/ 727025 w 2107067"/>
                <a:gd name="connsiteY8" fmla="*/ 1419089 h 2304066"/>
                <a:gd name="connsiteX9" fmla="*/ 707462 w 2107067"/>
                <a:gd name="connsiteY9" fmla="*/ 1438843 h 2304066"/>
                <a:gd name="connsiteX10" fmla="*/ 449215 w 2107067"/>
                <a:gd name="connsiteY10" fmla="*/ 164679 h 2304066"/>
                <a:gd name="connsiteX11" fmla="*/ 567906 w 2107067"/>
                <a:gd name="connsiteY11" fmla="*/ 183225 h 2304066"/>
                <a:gd name="connsiteX12" fmla="*/ 650247 w 2107067"/>
                <a:gd name="connsiteY12" fmla="*/ 233668 h 2304066"/>
                <a:gd name="connsiteX13" fmla="*/ 698465 w 2107067"/>
                <a:gd name="connsiteY13" fmla="*/ 309333 h 2304066"/>
                <a:gd name="connsiteX14" fmla="*/ 714785 w 2107067"/>
                <a:gd name="connsiteY14" fmla="*/ 402060 h 2304066"/>
                <a:gd name="connsiteX15" fmla="*/ 691047 w 2107067"/>
                <a:gd name="connsiteY15" fmla="*/ 518525 h 2304066"/>
                <a:gd name="connsiteX16" fmla="*/ 622058 w 2107067"/>
                <a:gd name="connsiteY16" fmla="*/ 608285 h 2304066"/>
                <a:gd name="connsiteX17" fmla="*/ 510044 w 2107067"/>
                <a:gd name="connsiteY17" fmla="*/ 665404 h 2304066"/>
                <a:gd name="connsiteX18" fmla="*/ 447542 w 2107067"/>
                <a:gd name="connsiteY18" fmla="*/ 678520 h 2304066"/>
                <a:gd name="connsiteX19" fmla="*/ 23160 w 2107067"/>
                <a:gd name="connsiteY19" fmla="*/ 310383 h 2304066"/>
                <a:gd name="connsiteX20" fmla="*/ 33799 w 2107067"/>
                <a:gd name="connsiteY20" fmla="*/ 313042 h 2304066"/>
                <a:gd name="connsiteX21" fmla="*/ 89435 w 2107067"/>
                <a:gd name="connsiteY21" fmla="*/ 289304 h 2304066"/>
                <a:gd name="connsiteX22" fmla="*/ 181420 w 2107067"/>
                <a:gd name="connsiteY22" fmla="*/ 238119 h 2304066"/>
                <a:gd name="connsiteX23" fmla="*/ 303819 w 2107067"/>
                <a:gd name="connsiteY23" fmla="*/ 187675 h 2304066"/>
                <a:gd name="connsiteX24" fmla="*/ 449215 w 2107067"/>
                <a:gd name="connsiteY24" fmla="*/ 164679 h 2304066"/>
                <a:gd name="connsiteX25" fmla="*/ 1007444 w 2107067"/>
                <a:gd name="connsiteY25" fmla="*/ 0 h 2304066"/>
                <a:gd name="connsiteX26" fmla="*/ 2107067 w 2107067"/>
                <a:gd name="connsiteY26" fmla="*/ 953887 h 2304066"/>
                <a:gd name="connsiteX27" fmla="*/ 2107067 w 2107067"/>
                <a:gd name="connsiteY27" fmla="*/ 2304066 h 2304066"/>
                <a:gd name="connsiteX28" fmla="*/ 665098 w 2107067"/>
                <a:gd name="connsiteY28" fmla="*/ 2304066 h 2304066"/>
                <a:gd name="connsiteX29" fmla="*/ 0 w 2107067"/>
                <a:gd name="connsiteY29" fmla="*/ 1727116 h 2304066"/>
                <a:gd name="connsiteX30" fmla="*/ 5610 w 2107067"/>
                <a:gd name="connsiteY30" fmla="*/ 1731022 h 2304066"/>
                <a:gd name="connsiteX31" fmla="*/ 41217 w 2107067"/>
                <a:gd name="connsiteY31" fmla="*/ 1750680 h 2304066"/>
                <a:gd name="connsiteX32" fmla="*/ 150264 w 2107067"/>
                <a:gd name="connsiteY32" fmla="*/ 1793705 h 2304066"/>
                <a:gd name="connsiteX33" fmla="*/ 302336 w 2107067"/>
                <a:gd name="connsiteY33" fmla="*/ 1828571 h 2304066"/>
                <a:gd name="connsiteX34" fmla="*/ 486306 w 2107067"/>
                <a:gd name="connsiteY34" fmla="*/ 1842665 h 2304066"/>
                <a:gd name="connsiteX35" fmla="*/ 784516 w 2107067"/>
                <a:gd name="connsiteY35" fmla="*/ 1803349 h 2304066"/>
                <a:gd name="connsiteX36" fmla="*/ 1018929 w 2107067"/>
                <a:gd name="connsiteY36" fmla="*/ 1688368 h 2304066"/>
                <a:gd name="connsiteX37" fmla="*/ 1171743 w 2107067"/>
                <a:gd name="connsiteY37" fmla="*/ 1501430 h 2304066"/>
                <a:gd name="connsiteX38" fmla="*/ 1226637 w 2107067"/>
                <a:gd name="connsiteY38" fmla="*/ 1246246 h 2304066"/>
                <a:gd name="connsiteX39" fmla="*/ 1196965 w 2107067"/>
                <a:gd name="connsiteY39" fmla="*/ 1085272 h 2304066"/>
                <a:gd name="connsiteX40" fmla="*/ 1111656 w 2107067"/>
                <a:gd name="connsiteY40" fmla="*/ 951003 h 2304066"/>
                <a:gd name="connsiteX41" fmla="*/ 975904 w 2107067"/>
                <a:gd name="connsiteY41" fmla="*/ 852342 h 2304066"/>
                <a:gd name="connsiteX42" fmla="*/ 794901 w 2107067"/>
                <a:gd name="connsiteY42" fmla="*/ 801157 h 2304066"/>
                <a:gd name="connsiteX43" fmla="*/ 794901 w 2107067"/>
                <a:gd name="connsiteY43" fmla="*/ 796706 h 2304066"/>
                <a:gd name="connsiteX44" fmla="*/ 944006 w 2107067"/>
                <a:gd name="connsiteY44" fmla="*/ 734393 h 2304066"/>
                <a:gd name="connsiteX45" fmla="*/ 1051569 w 2107067"/>
                <a:gd name="connsiteY45" fmla="*/ 633507 h 2304066"/>
                <a:gd name="connsiteX46" fmla="*/ 1116849 w 2107067"/>
                <a:gd name="connsiteY46" fmla="*/ 498496 h 2304066"/>
                <a:gd name="connsiteX47" fmla="*/ 1139103 w 2107067"/>
                <a:gd name="connsiteY47" fmla="*/ 335297 h 2304066"/>
                <a:gd name="connsiteX48" fmla="*/ 1101271 w 2107067"/>
                <a:gd name="connsiteY48" fmla="*/ 132781 h 2304066"/>
                <a:gd name="connsiteX49" fmla="*/ 1054536 w 2107067"/>
                <a:gd name="connsiteY49" fmla="*/ 50069 h 230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107067" h="2304066">
                  <a:moveTo>
                    <a:pt x="163419" y="966904"/>
                  </a:moveTo>
                  <a:lnTo>
                    <a:pt x="194031" y="971774"/>
                  </a:lnTo>
                  <a:lnTo>
                    <a:pt x="360197" y="971774"/>
                  </a:lnTo>
                  <a:cubicBezTo>
                    <a:pt x="430423" y="971774"/>
                    <a:pt x="491499" y="978698"/>
                    <a:pt x="543426" y="992545"/>
                  </a:cubicBezTo>
                  <a:cubicBezTo>
                    <a:pt x="595353" y="1006392"/>
                    <a:pt x="638378" y="1025927"/>
                    <a:pt x="672502" y="1051148"/>
                  </a:cubicBezTo>
                  <a:cubicBezTo>
                    <a:pt x="706625" y="1076370"/>
                    <a:pt x="732341" y="1106784"/>
                    <a:pt x="749650" y="1142392"/>
                  </a:cubicBezTo>
                  <a:cubicBezTo>
                    <a:pt x="766959" y="1177999"/>
                    <a:pt x="775614" y="1218057"/>
                    <a:pt x="775614" y="1262566"/>
                  </a:cubicBezTo>
                  <a:cubicBezTo>
                    <a:pt x="775614" y="1303118"/>
                    <a:pt x="768443" y="1339962"/>
                    <a:pt x="754101" y="1373096"/>
                  </a:cubicBezTo>
                  <a:cubicBezTo>
                    <a:pt x="746930" y="1389664"/>
                    <a:pt x="737905" y="1404995"/>
                    <a:pt x="727025" y="1419089"/>
                  </a:cubicBezTo>
                  <a:lnTo>
                    <a:pt x="707462" y="1438843"/>
                  </a:lnTo>
                  <a:close/>
                  <a:moveTo>
                    <a:pt x="449215" y="164679"/>
                  </a:moveTo>
                  <a:cubicBezTo>
                    <a:pt x="494713" y="164679"/>
                    <a:pt x="534277" y="170861"/>
                    <a:pt x="567906" y="183225"/>
                  </a:cubicBezTo>
                  <a:cubicBezTo>
                    <a:pt x="601535" y="195588"/>
                    <a:pt x="628982" y="212403"/>
                    <a:pt x="650247" y="233668"/>
                  </a:cubicBezTo>
                  <a:cubicBezTo>
                    <a:pt x="671512" y="254933"/>
                    <a:pt x="687585" y="280155"/>
                    <a:pt x="698465" y="309333"/>
                  </a:cubicBezTo>
                  <a:cubicBezTo>
                    <a:pt x="709345" y="338511"/>
                    <a:pt x="714785" y="369420"/>
                    <a:pt x="714785" y="402060"/>
                  </a:cubicBezTo>
                  <a:cubicBezTo>
                    <a:pt x="714785" y="444591"/>
                    <a:pt x="706872" y="483412"/>
                    <a:pt x="691047" y="518525"/>
                  </a:cubicBezTo>
                  <a:cubicBezTo>
                    <a:pt x="675222" y="553638"/>
                    <a:pt x="652225" y="583557"/>
                    <a:pt x="622058" y="608285"/>
                  </a:cubicBezTo>
                  <a:cubicBezTo>
                    <a:pt x="591891" y="633012"/>
                    <a:pt x="554553" y="652052"/>
                    <a:pt x="510044" y="665404"/>
                  </a:cubicBezTo>
                  <a:lnTo>
                    <a:pt x="447542" y="678520"/>
                  </a:lnTo>
                  <a:lnTo>
                    <a:pt x="23160" y="310383"/>
                  </a:lnTo>
                  <a:lnTo>
                    <a:pt x="33799" y="313042"/>
                  </a:lnTo>
                  <a:cubicBezTo>
                    <a:pt x="45668" y="313042"/>
                    <a:pt x="64213" y="305130"/>
                    <a:pt x="89435" y="289304"/>
                  </a:cubicBezTo>
                  <a:cubicBezTo>
                    <a:pt x="114657" y="273479"/>
                    <a:pt x="145318" y="256417"/>
                    <a:pt x="181420" y="238119"/>
                  </a:cubicBezTo>
                  <a:cubicBezTo>
                    <a:pt x="217522" y="219821"/>
                    <a:pt x="258321" y="203006"/>
                    <a:pt x="303819" y="187675"/>
                  </a:cubicBezTo>
                  <a:cubicBezTo>
                    <a:pt x="349317" y="172345"/>
                    <a:pt x="397783" y="164679"/>
                    <a:pt x="449215" y="164679"/>
                  </a:cubicBezTo>
                  <a:close/>
                  <a:moveTo>
                    <a:pt x="1007444" y="0"/>
                  </a:moveTo>
                  <a:lnTo>
                    <a:pt x="2107067" y="953887"/>
                  </a:lnTo>
                  <a:lnTo>
                    <a:pt x="2107067" y="2304066"/>
                  </a:lnTo>
                  <a:lnTo>
                    <a:pt x="665098" y="2304066"/>
                  </a:lnTo>
                  <a:lnTo>
                    <a:pt x="0" y="1727116"/>
                  </a:lnTo>
                  <a:lnTo>
                    <a:pt x="5610" y="1731022"/>
                  </a:lnTo>
                  <a:cubicBezTo>
                    <a:pt x="15006" y="1736709"/>
                    <a:pt x="26875" y="1743262"/>
                    <a:pt x="41217" y="1750680"/>
                  </a:cubicBezTo>
                  <a:cubicBezTo>
                    <a:pt x="69900" y="1765516"/>
                    <a:pt x="106249" y="1779858"/>
                    <a:pt x="150264" y="1793705"/>
                  </a:cubicBezTo>
                  <a:cubicBezTo>
                    <a:pt x="194278" y="1807553"/>
                    <a:pt x="244969" y="1819174"/>
                    <a:pt x="302336" y="1828571"/>
                  </a:cubicBezTo>
                  <a:cubicBezTo>
                    <a:pt x="359703" y="1837967"/>
                    <a:pt x="421026" y="1842665"/>
                    <a:pt x="486306" y="1842665"/>
                  </a:cubicBezTo>
                  <a:cubicBezTo>
                    <a:pt x="594116" y="1842665"/>
                    <a:pt x="693520" y="1829560"/>
                    <a:pt x="784516" y="1803349"/>
                  </a:cubicBezTo>
                  <a:cubicBezTo>
                    <a:pt x="875512" y="1777138"/>
                    <a:pt x="953650" y="1738811"/>
                    <a:pt x="1018929" y="1688368"/>
                  </a:cubicBezTo>
                  <a:cubicBezTo>
                    <a:pt x="1084209" y="1637924"/>
                    <a:pt x="1135147" y="1575612"/>
                    <a:pt x="1171743" y="1501430"/>
                  </a:cubicBezTo>
                  <a:cubicBezTo>
                    <a:pt x="1208339" y="1427249"/>
                    <a:pt x="1226637" y="1342187"/>
                    <a:pt x="1226637" y="1246246"/>
                  </a:cubicBezTo>
                  <a:cubicBezTo>
                    <a:pt x="1226637" y="1188879"/>
                    <a:pt x="1216747" y="1135221"/>
                    <a:pt x="1196965" y="1085272"/>
                  </a:cubicBezTo>
                  <a:cubicBezTo>
                    <a:pt x="1177183" y="1035323"/>
                    <a:pt x="1148747" y="990567"/>
                    <a:pt x="1111656" y="951003"/>
                  </a:cubicBezTo>
                  <a:cubicBezTo>
                    <a:pt x="1074565" y="911440"/>
                    <a:pt x="1029315" y="878553"/>
                    <a:pt x="975904" y="852342"/>
                  </a:cubicBezTo>
                  <a:cubicBezTo>
                    <a:pt x="922493" y="826131"/>
                    <a:pt x="862159" y="809069"/>
                    <a:pt x="794901" y="801157"/>
                  </a:cubicBezTo>
                  <a:lnTo>
                    <a:pt x="794901" y="796706"/>
                  </a:lnTo>
                  <a:cubicBezTo>
                    <a:pt x="851279" y="782859"/>
                    <a:pt x="900981" y="762088"/>
                    <a:pt x="944006" y="734393"/>
                  </a:cubicBezTo>
                  <a:cubicBezTo>
                    <a:pt x="987031" y="706699"/>
                    <a:pt x="1022886" y="673070"/>
                    <a:pt x="1051569" y="633507"/>
                  </a:cubicBezTo>
                  <a:cubicBezTo>
                    <a:pt x="1080253" y="593943"/>
                    <a:pt x="1102013" y="548939"/>
                    <a:pt x="1116849" y="498496"/>
                  </a:cubicBezTo>
                  <a:cubicBezTo>
                    <a:pt x="1131685" y="448053"/>
                    <a:pt x="1139103" y="393653"/>
                    <a:pt x="1139103" y="335297"/>
                  </a:cubicBezTo>
                  <a:cubicBezTo>
                    <a:pt x="1139103" y="260126"/>
                    <a:pt x="1126492" y="192621"/>
                    <a:pt x="1101271" y="132781"/>
                  </a:cubicBezTo>
                  <a:cubicBezTo>
                    <a:pt x="1088660" y="102861"/>
                    <a:pt x="1073082" y="75290"/>
                    <a:pt x="1054536" y="50069"/>
                  </a:cubicBezTo>
                  <a:close/>
                </a:path>
              </a:pathLst>
            </a:cu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16">
              <a:extLst>
                <a:ext uri="{FF2B5EF4-FFF2-40B4-BE49-F238E27FC236}">
                  <a16:creationId xmlns:a16="http://schemas.microsoft.com/office/drawing/2014/main" id="{AF3A5A92-478F-4298-AE92-135BFA440B2D}"/>
                </a:ext>
              </a:extLst>
            </p:cNvPr>
            <p:cNvSpPr/>
            <p:nvPr/>
          </p:nvSpPr>
          <p:spPr>
            <a:xfrm>
              <a:off x="2244624" y="4244929"/>
              <a:ext cx="1283340" cy="1988065"/>
            </a:xfrm>
            <a:custGeom>
              <a:avLst/>
              <a:gdLst/>
              <a:ahLst/>
              <a:cxnLst/>
              <a:rect l="l" t="t" r="r" b="b"/>
              <a:pathLst>
                <a:path w="1283340" h="1988065">
                  <a:moveTo>
                    <a:pt x="618674" y="0"/>
                  </a:moveTo>
                  <a:cubicBezTo>
                    <a:pt x="711648" y="0"/>
                    <a:pt x="793990" y="10880"/>
                    <a:pt x="865699" y="32640"/>
                  </a:cubicBezTo>
                  <a:cubicBezTo>
                    <a:pt x="937407" y="54400"/>
                    <a:pt x="997742" y="85804"/>
                    <a:pt x="1046701" y="126851"/>
                  </a:cubicBezTo>
                  <a:cubicBezTo>
                    <a:pt x="1095661" y="167898"/>
                    <a:pt x="1132752" y="218341"/>
                    <a:pt x="1157974" y="278181"/>
                  </a:cubicBezTo>
                  <a:cubicBezTo>
                    <a:pt x="1183195" y="338021"/>
                    <a:pt x="1195806" y="405526"/>
                    <a:pt x="1195806" y="480697"/>
                  </a:cubicBezTo>
                  <a:cubicBezTo>
                    <a:pt x="1195806" y="539053"/>
                    <a:pt x="1188388" y="593453"/>
                    <a:pt x="1173552" y="643896"/>
                  </a:cubicBezTo>
                  <a:cubicBezTo>
                    <a:pt x="1158716" y="694339"/>
                    <a:pt x="1136956" y="739343"/>
                    <a:pt x="1108272" y="778907"/>
                  </a:cubicBezTo>
                  <a:cubicBezTo>
                    <a:pt x="1079589" y="818470"/>
                    <a:pt x="1043734" y="852099"/>
                    <a:pt x="1000709" y="879793"/>
                  </a:cubicBezTo>
                  <a:cubicBezTo>
                    <a:pt x="957684" y="907488"/>
                    <a:pt x="907982" y="928259"/>
                    <a:pt x="851604" y="942106"/>
                  </a:cubicBezTo>
                  <a:lnTo>
                    <a:pt x="851604" y="946557"/>
                  </a:lnTo>
                  <a:cubicBezTo>
                    <a:pt x="918862" y="954469"/>
                    <a:pt x="979196" y="971531"/>
                    <a:pt x="1032607" y="997742"/>
                  </a:cubicBezTo>
                  <a:cubicBezTo>
                    <a:pt x="1086018" y="1023953"/>
                    <a:pt x="1131268" y="1056840"/>
                    <a:pt x="1168359" y="1096403"/>
                  </a:cubicBezTo>
                  <a:cubicBezTo>
                    <a:pt x="1205450" y="1135967"/>
                    <a:pt x="1233886" y="1180723"/>
                    <a:pt x="1253668" y="1230672"/>
                  </a:cubicBezTo>
                  <a:cubicBezTo>
                    <a:pt x="1273450" y="1280621"/>
                    <a:pt x="1283340" y="1334279"/>
                    <a:pt x="1283340" y="1391646"/>
                  </a:cubicBezTo>
                  <a:cubicBezTo>
                    <a:pt x="1283340" y="1487587"/>
                    <a:pt x="1265042" y="1572649"/>
                    <a:pt x="1228446" y="1646830"/>
                  </a:cubicBezTo>
                  <a:cubicBezTo>
                    <a:pt x="1191850" y="1721012"/>
                    <a:pt x="1140912" y="1783324"/>
                    <a:pt x="1075632" y="1833768"/>
                  </a:cubicBezTo>
                  <a:cubicBezTo>
                    <a:pt x="1010353" y="1884211"/>
                    <a:pt x="932215" y="1922538"/>
                    <a:pt x="841219" y="1948749"/>
                  </a:cubicBezTo>
                  <a:cubicBezTo>
                    <a:pt x="750223" y="1974960"/>
                    <a:pt x="650819" y="1988065"/>
                    <a:pt x="543009" y="1988065"/>
                  </a:cubicBezTo>
                  <a:cubicBezTo>
                    <a:pt x="477729" y="1988065"/>
                    <a:pt x="416406" y="1983367"/>
                    <a:pt x="359039" y="1973971"/>
                  </a:cubicBezTo>
                  <a:cubicBezTo>
                    <a:pt x="301672" y="1964574"/>
                    <a:pt x="250981" y="1952953"/>
                    <a:pt x="206967" y="1939105"/>
                  </a:cubicBezTo>
                  <a:cubicBezTo>
                    <a:pt x="162952" y="1925258"/>
                    <a:pt x="126603" y="1910916"/>
                    <a:pt x="97920" y="1896080"/>
                  </a:cubicBezTo>
                  <a:cubicBezTo>
                    <a:pt x="69236" y="1881244"/>
                    <a:pt x="50444" y="1869869"/>
                    <a:pt x="41542" y="1861957"/>
                  </a:cubicBezTo>
                  <a:cubicBezTo>
                    <a:pt x="32640" y="1854044"/>
                    <a:pt x="25964" y="1845142"/>
                    <a:pt x="21513" y="1835251"/>
                  </a:cubicBezTo>
                  <a:cubicBezTo>
                    <a:pt x="17062" y="1825360"/>
                    <a:pt x="13106" y="1813739"/>
                    <a:pt x="9644" y="1800386"/>
                  </a:cubicBezTo>
                  <a:cubicBezTo>
                    <a:pt x="6182" y="1787033"/>
                    <a:pt x="3709" y="1770219"/>
                    <a:pt x="2226" y="1749943"/>
                  </a:cubicBezTo>
                  <a:cubicBezTo>
                    <a:pt x="742" y="1729666"/>
                    <a:pt x="0" y="1705186"/>
                    <a:pt x="0" y="1676503"/>
                  </a:cubicBezTo>
                  <a:cubicBezTo>
                    <a:pt x="0" y="1629027"/>
                    <a:pt x="3957" y="1596139"/>
                    <a:pt x="11869" y="1577841"/>
                  </a:cubicBezTo>
                  <a:cubicBezTo>
                    <a:pt x="19782" y="1559543"/>
                    <a:pt x="31651" y="1550394"/>
                    <a:pt x="47476" y="1550394"/>
                  </a:cubicBezTo>
                  <a:cubicBezTo>
                    <a:pt x="57367" y="1550394"/>
                    <a:pt x="74429" y="1557071"/>
                    <a:pt x="98662" y="1570423"/>
                  </a:cubicBezTo>
                  <a:cubicBezTo>
                    <a:pt x="122894" y="1583776"/>
                    <a:pt x="153803" y="1598118"/>
                    <a:pt x="191389" y="1613449"/>
                  </a:cubicBezTo>
                  <a:cubicBezTo>
                    <a:pt x="228974" y="1628779"/>
                    <a:pt x="272988" y="1643121"/>
                    <a:pt x="323432" y="1656474"/>
                  </a:cubicBezTo>
                  <a:cubicBezTo>
                    <a:pt x="373875" y="1669827"/>
                    <a:pt x="431242" y="1676503"/>
                    <a:pt x="495533" y="1676503"/>
                  </a:cubicBezTo>
                  <a:cubicBezTo>
                    <a:pt x="549933" y="1676503"/>
                    <a:pt x="597903" y="1670074"/>
                    <a:pt x="639445" y="1657216"/>
                  </a:cubicBezTo>
                  <a:cubicBezTo>
                    <a:pt x="680987" y="1644357"/>
                    <a:pt x="716346" y="1626307"/>
                    <a:pt x="745525" y="1603063"/>
                  </a:cubicBezTo>
                  <a:cubicBezTo>
                    <a:pt x="774703" y="1579820"/>
                    <a:pt x="796462" y="1551631"/>
                    <a:pt x="810804" y="1518496"/>
                  </a:cubicBezTo>
                  <a:cubicBezTo>
                    <a:pt x="825146" y="1485362"/>
                    <a:pt x="832317" y="1448518"/>
                    <a:pt x="832317" y="1407966"/>
                  </a:cubicBezTo>
                  <a:cubicBezTo>
                    <a:pt x="832317" y="1363457"/>
                    <a:pt x="823662" y="1323399"/>
                    <a:pt x="806353" y="1287792"/>
                  </a:cubicBezTo>
                  <a:cubicBezTo>
                    <a:pt x="789044" y="1252184"/>
                    <a:pt x="763328" y="1221770"/>
                    <a:pt x="729205" y="1196548"/>
                  </a:cubicBezTo>
                  <a:cubicBezTo>
                    <a:pt x="695081" y="1171327"/>
                    <a:pt x="652056" y="1151792"/>
                    <a:pt x="600129" y="1137945"/>
                  </a:cubicBezTo>
                  <a:cubicBezTo>
                    <a:pt x="548202" y="1124098"/>
                    <a:pt x="487126" y="1117174"/>
                    <a:pt x="416900" y="1117174"/>
                  </a:cubicBezTo>
                  <a:lnTo>
                    <a:pt x="250734" y="1117174"/>
                  </a:lnTo>
                  <a:cubicBezTo>
                    <a:pt x="237876" y="1117174"/>
                    <a:pt x="226996" y="1115443"/>
                    <a:pt x="218094" y="1111981"/>
                  </a:cubicBezTo>
                  <a:cubicBezTo>
                    <a:pt x="209192" y="1108520"/>
                    <a:pt x="201774" y="1101349"/>
                    <a:pt x="195839" y="1090469"/>
                  </a:cubicBezTo>
                  <a:cubicBezTo>
                    <a:pt x="189905" y="1079589"/>
                    <a:pt x="185701" y="1064505"/>
                    <a:pt x="183229" y="1045218"/>
                  </a:cubicBezTo>
                  <a:cubicBezTo>
                    <a:pt x="180756" y="1025931"/>
                    <a:pt x="179519" y="1000957"/>
                    <a:pt x="179519" y="970295"/>
                  </a:cubicBezTo>
                  <a:cubicBezTo>
                    <a:pt x="179519" y="941611"/>
                    <a:pt x="180756" y="918120"/>
                    <a:pt x="183229" y="899822"/>
                  </a:cubicBezTo>
                  <a:cubicBezTo>
                    <a:pt x="185701" y="881524"/>
                    <a:pt x="189658" y="867430"/>
                    <a:pt x="195098" y="857539"/>
                  </a:cubicBezTo>
                  <a:cubicBezTo>
                    <a:pt x="200538" y="847648"/>
                    <a:pt x="207461" y="840724"/>
                    <a:pt x="215868" y="836768"/>
                  </a:cubicBezTo>
                  <a:cubicBezTo>
                    <a:pt x="224276" y="832812"/>
                    <a:pt x="234414" y="830833"/>
                    <a:pt x="246283" y="830833"/>
                  </a:cubicBezTo>
                  <a:lnTo>
                    <a:pt x="413933" y="830833"/>
                  </a:lnTo>
                  <a:cubicBezTo>
                    <a:pt x="471300" y="830833"/>
                    <a:pt x="522238" y="824157"/>
                    <a:pt x="566747" y="810804"/>
                  </a:cubicBezTo>
                  <a:cubicBezTo>
                    <a:pt x="611256" y="797452"/>
                    <a:pt x="648594" y="778412"/>
                    <a:pt x="678761" y="753685"/>
                  </a:cubicBezTo>
                  <a:cubicBezTo>
                    <a:pt x="708928" y="728957"/>
                    <a:pt x="731925" y="699038"/>
                    <a:pt x="747750" y="663925"/>
                  </a:cubicBezTo>
                  <a:cubicBezTo>
                    <a:pt x="763575" y="628812"/>
                    <a:pt x="771488" y="589991"/>
                    <a:pt x="771488" y="547460"/>
                  </a:cubicBezTo>
                  <a:cubicBezTo>
                    <a:pt x="771488" y="514820"/>
                    <a:pt x="766048" y="483911"/>
                    <a:pt x="755168" y="454733"/>
                  </a:cubicBezTo>
                  <a:cubicBezTo>
                    <a:pt x="744288" y="425555"/>
                    <a:pt x="728215" y="400333"/>
                    <a:pt x="706950" y="379068"/>
                  </a:cubicBezTo>
                  <a:cubicBezTo>
                    <a:pt x="685685" y="357803"/>
                    <a:pt x="658238" y="340988"/>
                    <a:pt x="624609" y="328625"/>
                  </a:cubicBezTo>
                  <a:cubicBezTo>
                    <a:pt x="590980" y="316261"/>
                    <a:pt x="551416" y="310079"/>
                    <a:pt x="505918" y="310079"/>
                  </a:cubicBezTo>
                  <a:cubicBezTo>
                    <a:pt x="454486" y="310079"/>
                    <a:pt x="406020" y="317745"/>
                    <a:pt x="360522" y="333075"/>
                  </a:cubicBezTo>
                  <a:cubicBezTo>
                    <a:pt x="315024" y="348406"/>
                    <a:pt x="274225" y="365221"/>
                    <a:pt x="238123" y="383519"/>
                  </a:cubicBezTo>
                  <a:cubicBezTo>
                    <a:pt x="202021" y="401817"/>
                    <a:pt x="171360" y="418879"/>
                    <a:pt x="146138" y="434704"/>
                  </a:cubicBezTo>
                  <a:cubicBezTo>
                    <a:pt x="120916" y="450530"/>
                    <a:pt x="102371" y="458442"/>
                    <a:pt x="90502" y="458442"/>
                  </a:cubicBezTo>
                  <a:cubicBezTo>
                    <a:pt x="82589" y="458442"/>
                    <a:pt x="75665" y="456711"/>
                    <a:pt x="69731" y="453250"/>
                  </a:cubicBezTo>
                  <a:cubicBezTo>
                    <a:pt x="63796" y="449788"/>
                    <a:pt x="58851" y="443111"/>
                    <a:pt x="54895" y="433221"/>
                  </a:cubicBezTo>
                  <a:cubicBezTo>
                    <a:pt x="50938" y="423330"/>
                    <a:pt x="47971" y="408988"/>
                    <a:pt x="45993" y="390195"/>
                  </a:cubicBezTo>
                  <a:cubicBezTo>
                    <a:pt x="44015" y="371403"/>
                    <a:pt x="43026" y="347170"/>
                    <a:pt x="43026" y="317497"/>
                  </a:cubicBezTo>
                  <a:cubicBezTo>
                    <a:pt x="43026" y="292770"/>
                    <a:pt x="43520" y="272247"/>
                    <a:pt x="44509" y="255927"/>
                  </a:cubicBezTo>
                  <a:cubicBezTo>
                    <a:pt x="45498" y="239607"/>
                    <a:pt x="47476" y="226007"/>
                    <a:pt x="50444" y="215127"/>
                  </a:cubicBezTo>
                  <a:cubicBezTo>
                    <a:pt x="53411" y="204247"/>
                    <a:pt x="57120" y="194851"/>
                    <a:pt x="61571" y="186938"/>
                  </a:cubicBezTo>
                  <a:cubicBezTo>
                    <a:pt x="66022" y="179025"/>
                    <a:pt x="73193" y="170371"/>
                    <a:pt x="83084" y="160974"/>
                  </a:cubicBezTo>
                  <a:cubicBezTo>
                    <a:pt x="92974" y="151578"/>
                    <a:pt x="113251" y="137483"/>
                    <a:pt x="143912" y="118691"/>
                  </a:cubicBezTo>
                  <a:cubicBezTo>
                    <a:pt x="174574" y="99898"/>
                    <a:pt x="213148" y="81600"/>
                    <a:pt x="259636" y="63797"/>
                  </a:cubicBezTo>
                  <a:cubicBezTo>
                    <a:pt x="306123" y="45993"/>
                    <a:pt x="359781" y="30910"/>
                    <a:pt x="420609" y="18546"/>
                  </a:cubicBezTo>
                  <a:cubicBezTo>
                    <a:pt x="481438" y="6182"/>
                    <a:pt x="547460" y="0"/>
                    <a:pt x="6186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Flèche : pentagone 22">
            <a:extLst>
              <a:ext uri="{FF2B5EF4-FFF2-40B4-BE49-F238E27FC236}">
                <a16:creationId xmlns:a16="http://schemas.microsoft.com/office/drawing/2014/main" id="{59A63DB3-F4FE-4364-9973-6282E2B02608}"/>
              </a:ext>
            </a:extLst>
          </p:cNvPr>
          <p:cNvSpPr/>
          <p:nvPr/>
        </p:nvSpPr>
        <p:spPr>
          <a:xfrm>
            <a:off x="457200" y="273451"/>
            <a:ext cx="2106118" cy="1111215"/>
          </a:xfrm>
          <a:prstGeom prst="homePlate">
            <a:avLst/>
          </a:prstGeom>
          <a:scene3d>
            <a:camera prst="orthographicFront"/>
            <a:lightRig rig="threePt" dir="t"/>
          </a:scene3d>
          <a:sp3d>
            <a:bevelT w="139700" h="114300"/>
            <a:bevelB w="1143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prstClr val="white"/>
                </a:solidFill>
                <a:effectLst/>
                <a:uLnTx/>
                <a:uFillTx/>
                <a:latin typeface="Calibri" panose="020F0502020204030204"/>
                <a:ea typeface="+mn-ea"/>
                <a:cs typeface="+mn-cs"/>
              </a:rPr>
              <a:t>PALIER 1</a:t>
            </a:r>
          </a:p>
        </p:txBody>
      </p:sp>
      <p:sp>
        <p:nvSpPr>
          <p:cNvPr id="3" name="Espace réservé du pied de page 2"/>
          <p:cNvSpPr>
            <a:spLocks noGrp="1"/>
          </p:cNvSpPr>
          <p:nvPr>
            <p:ph type="ftr" sz="quarter" idx="11"/>
          </p:nvPr>
        </p:nvSpPr>
        <p:spPr/>
        <p:txBody>
          <a:bodyPr/>
          <a:lstStyle/>
          <a:p>
            <a:r>
              <a:rPr lang="fr-FR" smtClean="0"/>
              <a:t>Luc Bonnet, CPD EPS pour le 1er degré, DSDEN du Rhône</a:t>
            </a:r>
            <a:endParaRPr lang="fr-FR" dirty="0"/>
          </a:p>
        </p:txBody>
      </p:sp>
    </p:spTree>
    <p:extLst>
      <p:ext uri="{BB962C8B-B14F-4D97-AF65-F5344CB8AC3E}">
        <p14:creationId xmlns:p14="http://schemas.microsoft.com/office/powerpoint/2010/main" val="2970415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2609869-9E80-471B-A487-A53288E0E7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004738A-9D34-43E8-97D2-CA0EED4F8B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B8B8D07F-F13E-443E-BA68-2D26672D76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2813A4FA-24A5-41ED-A534-3807D1B2F3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C3944F27-CA70-4E84-A51A-E6BF895589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Image 2">
            <a:extLst>
              <a:ext uri="{FF2B5EF4-FFF2-40B4-BE49-F238E27FC236}">
                <a16:creationId xmlns:a16="http://schemas.microsoft.com/office/drawing/2014/main" id="{F626A2DF-F046-2CB2-6BDC-D8F05022908B}"/>
              </a:ext>
            </a:extLst>
          </p:cNvPr>
          <p:cNvPicPr>
            <a:picLocks noChangeAspect="1"/>
          </p:cNvPicPr>
          <p:nvPr/>
        </p:nvPicPr>
        <p:blipFill>
          <a:blip r:embed="rId2"/>
          <a:stretch>
            <a:fillRect/>
          </a:stretch>
        </p:blipFill>
        <p:spPr>
          <a:xfrm>
            <a:off x="7611281" y="-23"/>
            <a:ext cx="4635570" cy="7367767"/>
          </a:xfrm>
          <a:prstGeom prst="rect">
            <a:avLst/>
          </a:prstGeom>
        </p:spPr>
      </p:pic>
      <p:sp>
        <p:nvSpPr>
          <p:cNvPr id="10" name="Titre 9">
            <a:extLst>
              <a:ext uri="{FF2B5EF4-FFF2-40B4-BE49-F238E27FC236}">
                <a16:creationId xmlns:a16="http://schemas.microsoft.com/office/drawing/2014/main" id="{CD515E10-14BB-44FB-BF12-B1819EF831E0}"/>
              </a:ext>
            </a:extLst>
          </p:cNvPr>
          <p:cNvSpPr>
            <a:spLocks noGrp="1"/>
          </p:cNvSpPr>
          <p:nvPr>
            <p:ph type="title"/>
          </p:nvPr>
        </p:nvSpPr>
        <p:spPr>
          <a:xfrm>
            <a:off x="9542669" y="134053"/>
            <a:ext cx="1790075" cy="1325563"/>
          </a:xfrm>
        </p:spPr>
        <p:txBody>
          <a:bodyPr/>
          <a:lstStyle/>
          <a:p>
            <a:r>
              <a:rPr lang="fr-FR" dirty="0">
                <a:solidFill>
                  <a:schemeClr val="bg1"/>
                </a:solidFill>
              </a:rPr>
              <a:t>paliers</a:t>
            </a:r>
          </a:p>
        </p:txBody>
      </p:sp>
      <p:grpSp>
        <p:nvGrpSpPr>
          <p:cNvPr id="18" name="Group 13">
            <a:extLst>
              <a:ext uri="{FF2B5EF4-FFF2-40B4-BE49-F238E27FC236}">
                <a16:creationId xmlns:a16="http://schemas.microsoft.com/office/drawing/2014/main" id="{1CCC7DC8-A5DC-43F3-9AEC-CF9001E5A8A9}"/>
              </a:ext>
            </a:extLst>
          </p:cNvPr>
          <p:cNvGrpSpPr>
            <a:grpSpLocks noChangeAspect="1"/>
          </p:cNvGrpSpPr>
          <p:nvPr/>
        </p:nvGrpSpPr>
        <p:grpSpPr>
          <a:xfrm>
            <a:off x="8741539" y="348401"/>
            <a:ext cx="687860" cy="687860"/>
            <a:chOff x="1382806" y="3668806"/>
            <a:chExt cx="3025589" cy="3025588"/>
          </a:xfrm>
        </p:grpSpPr>
        <p:sp>
          <p:nvSpPr>
            <p:cNvPr id="20" name="Rectangle 19">
              <a:extLst>
                <a:ext uri="{FF2B5EF4-FFF2-40B4-BE49-F238E27FC236}">
                  <a16:creationId xmlns:a16="http://schemas.microsoft.com/office/drawing/2014/main" id="{7178520D-A500-4D00-A2A8-BE0842F38337}"/>
                </a:ext>
              </a:extLst>
            </p:cNvPr>
            <p:cNvSpPr/>
            <p:nvPr/>
          </p:nvSpPr>
          <p:spPr>
            <a:xfrm>
              <a:off x="1382806" y="3668806"/>
              <a:ext cx="3025588" cy="3025588"/>
            </a:xfrm>
            <a:prstGeom prst="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15">
              <a:extLst>
                <a:ext uri="{FF2B5EF4-FFF2-40B4-BE49-F238E27FC236}">
                  <a16:creationId xmlns:a16="http://schemas.microsoft.com/office/drawing/2014/main" id="{860CCB7B-C564-4454-B5D1-77E6C5FE8368}"/>
                </a:ext>
              </a:extLst>
            </p:cNvPr>
            <p:cNvSpPr txBox="1"/>
            <p:nvPr/>
          </p:nvSpPr>
          <p:spPr>
            <a:xfrm>
              <a:off x="2301328" y="4390328"/>
              <a:ext cx="2107067" cy="2304066"/>
            </a:xfrm>
            <a:custGeom>
              <a:avLst/>
              <a:gdLst>
                <a:gd name="connsiteX0" fmla="*/ 163419 w 2107067"/>
                <a:gd name="connsiteY0" fmla="*/ 966904 h 2304066"/>
                <a:gd name="connsiteX1" fmla="*/ 194031 w 2107067"/>
                <a:gd name="connsiteY1" fmla="*/ 971774 h 2304066"/>
                <a:gd name="connsiteX2" fmla="*/ 360197 w 2107067"/>
                <a:gd name="connsiteY2" fmla="*/ 971774 h 2304066"/>
                <a:gd name="connsiteX3" fmla="*/ 543426 w 2107067"/>
                <a:gd name="connsiteY3" fmla="*/ 992545 h 2304066"/>
                <a:gd name="connsiteX4" fmla="*/ 672502 w 2107067"/>
                <a:gd name="connsiteY4" fmla="*/ 1051148 h 2304066"/>
                <a:gd name="connsiteX5" fmla="*/ 749650 w 2107067"/>
                <a:gd name="connsiteY5" fmla="*/ 1142392 h 2304066"/>
                <a:gd name="connsiteX6" fmla="*/ 775614 w 2107067"/>
                <a:gd name="connsiteY6" fmla="*/ 1262566 h 2304066"/>
                <a:gd name="connsiteX7" fmla="*/ 754101 w 2107067"/>
                <a:gd name="connsiteY7" fmla="*/ 1373096 h 2304066"/>
                <a:gd name="connsiteX8" fmla="*/ 727025 w 2107067"/>
                <a:gd name="connsiteY8" fmla="*/ 1419089 h 2304066"/>
                <a:gd name="connsiteX9" fmla="*/ 707462 w 2107067"/>
                <a:gd name="connsiteY9" fmla="*/ 1438843 h 2304066"/>
                <a:gd name="connsiteX10" fmla="*/ 449215 w 2107067"/>
                <a:gd name="connsiteY10" fmla="*/ 164679 h 2304066"/>
                <a:gd name="connsiteX11" fmla="*/ 567906 w 2107067"/>
                <a:gd name="connsiteY11" fmla="*/ 183225 h 2304066"/>
                <a:gd name="connsiteX12" fmla="*/ 650247 w 2107067"/>
                <a:gd name="connsiteY12" fmla="*/ 233668 h 2304066"/>
                <a:gd name="connsiteX13" fmla="*/ 698465 w 2107067"/>
                <a:gd name="connsiteY13" fmla="*/ 309333 h 2304066"/>
                <a:gd name="connsiteX14" fmla="*/ 714785 w 2107067"/>
                <a:gd name="connsiteY14" fmla="*/ 402060 h 2304066"/>
                <a:gd name="connsiteX15" fmla="*/ 691047 w 2107067"/>
                <a:gd name="connsiteY15" fmla="*/ 518525 h 2304066"/>
                <a:gd name="connsiteX16" fmla="*/ 622058 w 2107067"/>
                <a:gd name="connsiteY16" fmla="*/ 608285 h 2304066"/>
                <a:gd name="connsiteX17" fmla="*/ 510044 w 2107067"/>
                <a:gd name="connsiteY17" fmla="*/ 665404 h 2304066"/>
                <a:gd name="connsiteX18" fmla="*/ 447542 w 2107067"/>
                <a:gd name="connsiteY18" fmla="*/ 678520 h 2304066"/>
                <a:gd name="connsiteX19" fmla="*/ 23160 w 2107067"/>
                <a:gd name="connsiteY19" fmla="*/ 310383 h 2304066"/>
                <a:gd name="connsiteX20" fmla="*/ 33799 w 2107067"/>
                <a:gd name="connsiteY20" fmla="*/ 313042 h 2304066"/>
                <a:gd name="connsiteX21" fmla="*/ 89435 w 2107067"/>
                <a:gd name="connsiteY21" fmla="*/ 289304 h 2304066"/>
                <a:gd name="connsiteX22" fmla="*/ 181420 w 2107067"/>
                <a:gd name="connsiteY22" fmla="*/ 238119 h 2304066"/>
                <a:gd name="connsiteX23" fmla="*/ 303819 w 2107067"/>
                <a:gd name="connsiteY23" fmla="*/ 187675 h 2304066"/>
                <a:gd name="connsiteX24" fmla="*/ 449215 w 2107067"/>
                <a:gd name="connsiteY24" fmla="*/ 164679 h 2304066"/>
                <a:gd name="connsiteX25" fmla="*/ 1007444 w 2107067"/>
                <a:gd name="connsiteY25" fmla="*/ 0 h 2304066"/>
                <a:gd name="connsiteX26" fmla="*/ 2107067 w 2107067"/>
                <a:gd name="connsiteY26" fmla="*/ 953887 h 2304066"/>
                <a:gd name="connsiteX27" fmla="*/ 2107067 w 2107067"/>
                <a:gd name="connsiteY27" fmla="*/ 2304066 h 2304066"/>
                <a:gd name="connsiteX28" fmla="*/ 665098 w 2107067"/>
                <a:gd name="connsiteY28" fmla="*/ 2304066 h 2304066"/>
                <a:gd name="connsiteX29" fmla="*/ 0 w 2107067"/>
                <a:gd name="connsiteY29" fmla="*/ 1727116 h 2304066"/>
                <a:gd name="connsiteX30" fmla="*/ 5610 w 2107067"/>
                <a:gd name="connsiteY30" fmla="*/ 1731022 h 2304066"/>
                <a:gd name="connsiteX31" fmla="*/ 41217 w 2107067"/>
                <a:gd name="connsiteY31" fmla="*/ 1750680 h 2304066"/>
                <a:gd name="connsiteX32" fmla="*/ 150264 w 2107067"/>
                <a:gd name="connsiteY32" fmla="*/ 1793705 h 2304066"/>
                <a:gd name="connsiteX33" fmla="*/ 302336 w 2107067"/>
                <a:gd name="connsiteY33" fmla="*/ 1828571 h 2304066"/>
                <a:gd name="connsiteX34" fmla="*/ 486306 w 2107067"/>
                <a:gd name="connsiteY34" fmla="*/ 1842665 h 2304066"/>
                <a:gd name="connsiteX35" fmla="*/ 784516 w 2107067"/>
                <a:gd name="connsiteY35" fmla="*/ 1803349 h 2304066"/>
                <a:gd name="connsiteX36" fmla="*/ 1018929 w 2107067"/>
                <a:gd name="connsiteY36" fmla="*/ 1688368 h 2304066"/>
                <a:gd name="connsiteX37" fmla="*/ 1171743 w 2107067"/>
                <a:gd name="connsiteY37" fmla="*/ 1501430 h 2304066"/>
                <a:gd name="connsiteX38" fmla="*/ 1226637 w 2107067"/>
                <a:gd name="connsiteY38" fmla="*/ 1246246 h 2304066"/>
                <a:gd name="connsiteX39" fmla="*/ 1196965 w 2107067"/>
                <a:gd name="connsiteY39" fmla="*/ 1085272 h 2304066"/>
                <a:gd name="connsiteX40" fmla="*/ 1111656 w 2107067"/>
                <a:gd name="connsiteY40" fmla="*/ 951003 h 2304066"/>
                <a:gd name="connsiteX41" fmla="*/ 975904 w 2107067"/>
                <a:gd name="connsiteY41" fmla="*/ 852342 h 2304066"/>
                <a:gd name="connsiteX42" fmla="*/ 794901 w 2107067"/>
                <a:gd name="connsiteY42" fmla="*/ 801157 h 2304066"/>
                <a:gd name="connsiteX43" fmla="*/ 794901 w 2107067"/>
                <a:gd name="connsiteY43" fmla="*/ 796706 h 2304066"/>
                <a:gd name="connsiteX44" fmla="*/ 944006 w 2107067"/>
                <a:gd name="connsiteY44" fmla="*/ 734393 h 2304066"/>
                <a:gd name="connsiteX45" fmla="*/ 1051569 w 2107067"/>
                <a:gd name="connsiteY45" fmla="*/ 633507 h 2304066"/>
                <a:gd name="connsiteX46" fmla="*/ 1116849 w 2107067"/>
                <a:gd name="connsiteY46" fmla="*/ 498496 h 2304066"/>
                <a:gd name="connsiteX47" fmla="*/ 1139103 w 2107067"/>
                <a:gd name="connsiteY47" fmla="*/ 335297 h 2304066"/>
                <a:gd name="connsiteX48" fmla="*/ 1101271 w 2107067"/>
                <a:gd name="connsiteY48" fmla="*/ 132781 h 2304066"/>
                <a:gd name="connsiteX49" fmla="*/ 1054536 w 2107067"/>
                <a:gd name="connsiteY49" fmla="*/ 50069 h 230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107067" h="2304066">
                  <a:moveTo>
                    <a:pt x="163419" y="966904"/>
                  </a:moveTo>
                  <a:lnTo>
                    <a:pt x="194031" y="971774"/>
                  </a:lnTo>
                  <a:lnTo>
                    <a:pt x="360197" y="971774"/>
                  </a:lnTo>
                  <a:cubicBezTo>
                    <a:pt x="430423" y="971774"/>
                    <a:pt x="491499" y="978698"/>
                    <a:pt x="543426" y="992545"/>
                  </a:cubicBezTo>
                  <a:cubicBezTo>
                    <a:pt x="595353" y="1006392"/>
                    <a:pt x="638378" y="1025927"/>
                    <a:pt x="672502" y="1051148"/>
                  </a:cubicBezTo>
                  <a:cubicBezTo>
                    <a:pt x="706625" y="1076370"/>
                    <a:pt x="732341" y="1106784"/>
                    <a:pt x="749650" y="1142392"/>
                  </a:cubicBezTo>
                  <a:cubicBezTo>
                    <a:pt x="766959" y="1177999"/>
                    <a:pt x="775614" y="1218057"/>
                    <a:pt x="775614" y="1262566"/>
                  </a:cubicBezTo>
                  <a:cubicBezTo>
                    <a:pt x="775614" y="1303118"/>
                    <a:pt x="768443" y="1339962"/>
                    <a:pt x="754101" y="1373096"/>
                  </a:cubicBezTo>
                  <a:cubicBezTo>
                    <a:pt x="746930" y="1389664"/>
                    <a:pt x="737905" y="1404995"/>
                    <a:pt x="727025" y="1419089"/>
                  </a:cubicBezTo>
                  <a:lnTo>
                    <a:pt x="707462" y="1438843"/>
                  </a:lnTo>
                  <a:close/>
                  <a:moveTo>
                    <a:pt x="449215" y="164679"/>
                  </a:moveTo>
                  <a:cubicBezTo>
                    <a:pt x="494713" y="164679"/>
                    <a:pt x="534277" y="170861"/>
                    <a:pt x="567906" y="183225"/>
                  </a:cubicBezTo>
                  <a:cubicBezTo>
                    <a:pt x="601535" y="195588"/>
                    <a:pt x="628982" y="212403"/>
                    <a:pt x="650247" y="233668"/>
                  </a:cubicBezTo>
                  <a:cubicBezTo>
                    <a:pt x="671512" y="254933"/>
                    <a:pt x="687585" y="280155"/>
                    <a:pt x="698465" y="309333"/>
                  </a:cubicBezTo>
                  <a:cubicBezTo>
                    <a:pt x="709345" y="338511"/>
                    <a:pt x="714785" y="369420"/>
                    <a:pt x="714785" y="402060"/>
                  </a:cubicBezTo>
                  <a:cubicBezTo>
                    <a:pt x="714785" y="444591"/>
                    <a:pt x="706872" y="483412"/>
                    <a:pt x="691047" y="518525"/>
                  </a:cubicBezTo>
                  <a:cubicBezTo>
                    <a:pt x="675222" y="553638"/>
                    <a:pt x="652225" y="583557"/>
                    <a:pt x="622058" y="608285"/>
                  </a:cubicBezTo>
                  <a:cubicBezTo>
                    <a:pt x="591891" y="633012"/>
                    <a:pt x="554553" y="652052"/>
                    <a:pt x="510044" y="665404"/>
                  </a:cubicBezTo>
                  <a:lnTo>
                    <a:pt x="447542" y="678520"/>
                  </a:lnTo>
                  <a:lnTo>
                    <a:pt x="23160" y="310383"/>
                  </a:lnTo>
                  <a:lnTo>
                    <a:pt x="33799" y="313042"/>
                  </a:lnTo>
                  <a:cubicBezTo>
                    <a:pt x="45668" y="313042"/>
                    <a:pt x="64213" y="305130"/>
                    <a:pt x="89435" y="289304"/>
                  </a:cubicBezTo>
                  <a:cubicBezTo>
                    <a:pt x="114657" y="273479"/>
                    <a:pt x="145318" y="256417"/>
                    <a:pt x="181420" y="238119"/>
                  </a:cubicBezTo>
                  <a:cubicBezTo>
                    <a:pt x="217522" y="219821"/>
                    <a:pt x="258321" y="203006"/>
                    <a:pt x="303819" y="187675"/>
                  </a:cubicBezTo>
                  <a:cubicBezTo>
                    <a:pt x="349317" y="172345"/>
                    <a:pt x="397783" y="164679"/>
                    <a:pt x="449215" y="164679"/>
                  </a:cubicBezTo>
                  <a:close/>
                  <a:moveTo>
                    <a:pt x="1007444" y="0"/>
                  </a:moveTo>
                  <a:lnTo>
                    <a:pt x="2107067" y="953887"/>
                  </a:lnTo>
                  <a:lnTo>
                    <a:pt x="2107067" y="2304066"/>
                  </a:lnTo>
                  <a:lnTo>
                    <a:pt x="665098" y="2304066"/>
                  </a:lnTo>
                  <a:lnTo>
                    <a:pt x="0" y="1727116"/>
                  </a:lnTo>
                  <a:lnTo>
                    <a:pt x="5610" y="1731022"/>
                  </a:lnTo>
                  <a:cubicBezTo>
                    <a:pt x="15006" y="1736709"/>
                    <a:pt x="26875" y="1743262"/>
                    <a:pt x="41217" y="1750680"/>
                  </a:cubicBezTo>
                  <a:cubicBezTo>
                    <a:pt x="69900" y="1765516"/>
                    <a:pt x="106249" y="1779858"/>
                    <a:pt x="150264" y="1793705"/>
                  </a:cubicBezTo>
                  <a:cubicBezTo>
                    <a:pt x="194278" y="1807553"/>
                    <a:pt x="244969" y="1819174"/>
                    <a:pt x="302336" y="1828571"/>
                  </a:cubicBezTo>
                  <a:cubicBezTo>
                    <a:pt x="359703" y="1837967"/>
                    <a:pt x="421026" y="1842665"/>
                    <a:pt x="486306" y="1842665"/>
                  </a:cubicBezTo>
                  <a:cubicBezTo>
                    <a:pt x="594116" y="1842665"/>
                    <a:pt x="693520" y="1829560"/>
                    <a:pt x="784516" y="1803349"/>
                  </a:cubicBezTo>
                  <a:cubicBezTo>
                    <a:pt x="875512" y="1777138"/>
                    <a:pt x="953650" y="1738811"/>
                    <a:pt x="1018929" y="1688368"/>
                  </a:cubicBezTo>
                  <a:cubicBezTo>
                    <a:pt x="1084209" y="1637924"/>
                    <a:pt x="1135147" y="1575612"/>
                    <a:pt x="1171743" y="1501430"/>
                  </a:cubicBezTo>
                  <a:cubicBezTo>
                    <a:pt x="1208339" y="1427249"/>
                    <a:pt x="1226637" y="1342187"/>
                    <a:pt x="1226637" y="1246246"/>
                  </a:cubicBezTo>
                  <a:cubicBezTo>
                    <a:pt x="1226637" y="1188879"/>
                    <a:pt x="1216747" y="1135221"/>
                    <a:pt x="1196965" y="1085272"/>
                  </a:cubicBezTo>
                  <a:cubicBezTo>
                    <a:pt x="1177183" y="1035323"/>
                    <a:pt x="1148747" y="990567"/>
                    <a:pt x="1111656" y="951003"/>
                  </a:cubicBezTo>
                  <a:cubicBezTo>
                    <a:pt x="1074565" y="911440"/>
                    <a:pt x="1029315" y="878553"/>
                    <a:pt x="975904" y="852342"/>
                  </a:cubicBezTo>
                  <a:cubicBezTo>
                    <a:pt x="922493" y="826131"/>
                    <a:pt x="862159" y="809069"/>
                    <a:pt x="794901" y="801157"/>
                  </a:cubicBezTo>
                  <a:lnTo>
                    <a:pt x="794901" y="796706"/>
                  </a:lnTo>
                  <a:cubicBezTo>
                    <a:pt x="851279" y="782859"/>
                    <a:pt x="900981" y="762088"/>
                    <a:pt x="944006" y="734393"/>
                  </a:cubicBezTo>
                  <a:cubicBezTo>
                    <a:pt x="987031" y="706699"/>
                    <a:pt x="1022886" y="673070"/>
                    <a:pt x="1051569" y="633507"/>
                  </a:cubicBezTo>
                  <a:cubicBezTo>
                    <a:pt x="1080253" y="593943"/>
                    <a:pt x="1102013" y="548939"/>
                    <a:pt x="1116849" y="498496"/>
                  </a:cubicBezTo>
                  <a:cubicBezTo>
                    <a:pt x="1131685" y="448053"/>
                    <a:pt x="1139103" y="393653"/>
                    <a:pt x="1139103" y="335297"/>
                  </a:cubicBezTo>
                  <a:cubicBezTo>
                    <a:pt x="1139103" y="260126"/>
                    <a:pt x="1126492" y="192621"/>
                    <a:pt x="1101271" y="132781"/>
                  </a:cubicBezTo>
                  <a:cubicBezTo>
                    <a:pt x="1088660" y="102861"/>
                    <a:pt x="1073082" y="75290"/>
                    <a:pt x="1054536" y="50069"/>
                  </a:cubicBezTo>
                  <a:close/>
                </a:path>
              </a:pathLst>
            </a:cu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16">
              <a:extLst>
                <a:ext uri="{FF2B5EF4-FFF2-40B4-BE49-F238E27FC236}">
                  <a16:creationId xmlns:a16="http://schemas.microsoft.com/office/drawing/2014/main" id="{AF3A5A92-478F-4298-AE92-135BFA440B2D}"/>
                </a:ext>
              </a:extLst>
            </p:cNvPr>
            <p:cNvSpPr/>
            <p:nvPr/>
          </p:nvSpPr>
          <p:spPr>
            <a:xfrm>
              <a:off x="2244624" y="4244929"/>
              <a:ext cx="1283340" cy="1988065"/>
            </a:xfrm>
            <a:custGeom>
              <a:avLst/>
              <a:gdLst/>
              <a:ahLst/>
              <a:cxnLst/>
              <a:rect l="l" t="t" r="r" b="b"/>
              <a:pathLst>
                <a:path w="1283340" h="1988065">
                  <a:moveTo>
                    <a:pt x="618674" y="0"/>
                  </a:moveTo>
                  <a:cubicBezTo>
                    <a:pt x="711648" y="0"/>
                    <a:pt x="793990" y="10880"/>
                    <a:pt x="865699" y="32640"/>
                  </a:cubicBezTo>
                  <a:cubicBezTo>
                    <a:pt x="937407" y="54400"/>
                    <a:pt x="997742" y="85804"/>
                    <a:pt x="1046701" y="126851"/>
                  </a:cubicBezTo>
                  <a:cubicBezTo>
                    <a:pt x="1095661" y="167898"/>
                    <a:pt x="1132752" y="218341"/>
                    <a:pt x="1157974" y="278181"/>
                  </a:cubicBezTo>
                  <a:cubicBezTo>
                    <a:pt x="1183195" y="338021"/>
                    <a:pt x="1195806" y="405526"/>
                    <a:pt x="1195806" y="480697"/>
                  </a:cubicBezTo>
                  <a:cubicBezTo>
                    <a:pt x="1195806" y="539053"/>
                    <a:pt x="1188388" y="593453"/>
                    <a:pt x="1173552" y="643896"/>
                  </a:cubicBezTo>
                  <a:cubicBezTo>
                    <a:pt x="1158716" y="694339"/>
                    <a:pt x="1136956" y="739343"/>
                    <a:pt x="1108272" y="778907"/>
                  </a:cubicBezTo>
                  <a:cubicBezTo>
                    <a:pt x="1079589" y="818470"/>
                    <a:pt x="1043734" y="852099"/>
                    <a:pt x="1000709" y="879793"/>
                  </a:cubicBezTo>
                  <a:cubicBezTo>
                    <a:pt x="957684" y="907488"/>
                    <a:pt x="907982" y="928259"/>
                    <a:pt x="851604" y="942106"/>
                  </a:cubicBezTo>
                  <a:lnTo>
                    <a:pt x="851604" y="946557"/>
                  </a:lnTo>
                  <a:cubicBezTo>
                    <a:pt x="918862" y="954469"/>
                    <a:pt x="979196" y="971531"/>
                    <a:pt x="1032607" y="997742"/>
                  </a:cubicBezTo>
                  <a:cubicBezTo>
                    <a:pt x="1086018" y="1023953"/>
                    <a:pt x="1131268" y="1056840"/>
                    <a:pt x="1168359" y="1096403"/>
                  </a:cubicBezTo>
                  <a:cubicBezTo>
                    <a:pt x="1205450" y="1135967"/>
                    <a:pt x="1233886" y="1180723"/>
                    <a:pt x="1253668" y="1230672"/>
                  </a:cubicBezTo>
                  <a:cubicBezTo>
                    <a:pt x="1273450" y="1280621"/>
                    <a:pt x="1283340" y="1334279"/>
                    <a:pt x="1283340" y="1391646"/>
                  </a:cubicBezTo>
                  <a:cubicBezTo>
                    <a:pt x="1283340" y="1487587"/>
                    <a:pt x="1265042" y="1572649"/>
                    <a:pt x="1228446" y="1646830"/>
                  </a:cubicBezTo>
                  <a:cubicBezTo>
                    <a:pt x="1191850" y="1721012"/>
                    <a:pt x="1140912" y="1783324"/>
                    <a:pt x="1075632" y="1833768"/>
                  </a:cubicBezTo>
                  <a:cubicBezTo>
                    <a:pt x="1010353" y="1884211"/>
                    <a:pt x="932215" y="1922538"/>
                    <a:pt x="841219" y="1948749"/>
                  </a:cubicBezTo>
                  <a:cubicBezTo>
                    <a:pt x="750223" y="1974960"/>
                    <a:pt x="650819" y="1988065"/>
                    <a:pt x="543009" y="1988065"/>
                  </a:cubicBezTo>
                  <a:cubicBezTo>
                    <a:pt x="477729" y="1988065"/>
                    <a:pt x="416406" y="1983367"/>
                    <a:pt x="359039" y="1973971"/>
                  </a:cubicBezTo>
                  <a:cubicBezTo>
                    <a:pt x="301672" y="1964574"/>
                    <a:pt x="250981" y="1952953"/>
                    <a:pt x="206967" y="1939105"/>
                  </a:cubicBezTo>
                  <a:cubicBezTo>
                    <a:pt x="162952" y="1925258"/>
                    <a:pt x="126603" y="1910916"/>
                    <a:pt x="97920" y="1896080"/>
                  </a:cubicBezTo>
                  <a:cubicBezTo>
                    <a:pt x="69236" y="1881244"/>
                    <a:pt x="50444" y="1869869"/>
                    <a:pt x="41542" y="1861957"/>
                  </a:cubicBezTo>
                  <a:cubicBezTo>
                    <a:pt x="32640" y="1854044"/>
                    <a:pt x="25964" y="1845142"/>
                    <a:pt x="21513" y="1835251"/>
                  </a:cubicBezTo>
                  <a:cubicBezTo>
                    <a:pt x="17062" y="1825360"/>
                    <a:pt x="13106" y="1813739"/>
                    <a:pt x="9644" y="1800386"/>
                  </a:cubicBezTo>
                  <a:cubicBezTo>
                    <a:pt x="6182" y="1787033"/>
                    <a:pt x="3709" y="1770219"/>
                    <a:pt x="2226" y="1749943"/>
                  </a:cubicBezTo>
                  <a:cubicBezTo>
                    <a:pt x="742" y="1729666"/>
                    <a:pt x="0" y="1705186"/>
                    <a:pt x="0" y="1676503"/>
                  </a:cubicBezTo>
                  <a:cubicBezTo>
                    <a:pt x="0" y="1629027"/>
                    <a:pt x="3957" y="1596139"/>
                    <a:pt x="11869" y="1577841"/>
                  </a:cubicBezTo>
                  <a:cubicBezTo>
                    <a:pt x="19782" y="1559543"/>
                    <a:pt x="31651" y="1550394"/>
                    <a:pt x="47476" y="1550394"/>
                  </a:cubicBezTo>
                  <a:cubicBezTo>
                    <a:pt x="57367" y="1550394"/>
                    <a:pt x="74429" y="1557071"/>
                    <a:pt x="98662" y="1570423"/>
                  </a:cubicBezTo>
                  <a:cubicBezTo>
                    <a:pt x="122894" y="1583776"/>
                    <a:pt x="153803" y="1598118"/>
                    <a:pt x="191389" y="1613449"/>
                  </a:cubicBezTo>
                  <a:cubicBezTo>
                    <a:pt x="228974" y="1628779"/>
                    <a:pt x="272988" y="1643121"/>
                    <a:pt x="323432" y="1656474"/>
                  </a:cubicBezTo>
                  <a:cubicBezTo>
                    <a:pt x="373875" y="1669827"/>
                    <a:pt x="431242" y="1676503"/>
                    <a:pt x="495533" y="1676503"/>
                  </a:cubicBezTo>
                  <a:cubicBezTo>
                    <a:pt x="549933" y="1676503"/>
                    <a:pt x="597903" y="1670074"/>
                    <a:pt x="639445" y="1657216"/>
                  </a:cubicBezTo>
                  <a:cubicBezTo>
                    <a:pt x="680987" y="1644357"/>
                    <a:pt x="716346" y="1626307"/>
                    <a:pt x="745525" y="1603063"/>
                  </a:cubicBezTo>
                  <a:cubicBezTo>
                    <a:pt x="774703" y="1579820"/>
                    <a:pt x="796462" y="1551631"/>
                    <a:pt x="810804" y="1518496"/>
                  </a:cubicBezTo>
                  <a:cubicBezTo>
                    <a:pt x="825146" y="1485362"/>
                    <a:pt x="832317" y="1448518"/>
                    <a:pt x="832317" y="1407966"/>
                  </a:cubicBezTo>
                  <a:cubicBezTo>
                    <a:pt x="832317" y="1363457"/>
                    <a:pt x="823662" y="1323399"/>
                    <a:pt x="806353" y="1287792"/>
                  </a:cubicBezTo>
                  <a:cubicBezTo>
                    <a:pt x="789044" y="1252184"/>
                    <a:pt x="763328" y="1221770"/>
                    <a:pt x="729205" y="1196548"/>
                  </a:cubicBezTo>
                  <a:cubicBezTo>
                    <a:pt x="695081" y="1171327"/>
                    <a:pt x="652056" y="1151792"/>
                    <a:pt x="600129" y="1137945"/>
                  </a:cubicBezTo>
                  <a:cubicBezTo>
                    <a:pt x="548202" y="1124098"/>
                    <a:pt x="487126" y="1117174"/>
                    <a:pt x="416900" y="1117174"/>
                  </a:cubicBezTo>
                  <a:lnTo>
                    <a:pt x="250734" y="1117174"/>
                  </a:lnTo>
                  <a:cubicBezTo>
                    <a:pt x="237876" y="1117174"/>
                    <a:pt x="226996" y="1115443"/>
                    <a:pt x="218094" y="1111981"/>
                  </a:cubicBezTo>
                  <a:cubicBezTo>
                    <a:pt x="209192" y="1108520"/>
                    <a:pt x="201774" y="1101349"/>
                    <a:pt x="195839" y="1090469"/>
                  </a:cubicBezTo>
                  <a:cubicBezTo>
                    <a:pt x="189905" y="1079589"/>
                    <a:pt x="185701" y="1064505"/>
                    <a:pt x="183229" y="1045218"/>
                  </a:cubicBezTo>
                  <a:cubicBezTo>
                    <a:pt x="180756" y="1025931"/>
                    <a:pt x="179519" y="1000957"/>
                    <a:pt x="179519" y="970295"/>
                  </a:cubicBezTo>
                  <a:cubicBezTo>
                    <a:pt x="179519" y="941611"/>
                    <a:pt x="180756" y="918120"/>
                    <a:pt x="183229" y="899822"/>
                  </a:cubicBezTo>
                  <a:cubicBezTo>
                    <a:pt x="185701" y="881524"/>
                    <a:pt x="189658" y="867430"/>
                    <a:pt x="195098" y="857539"/>
                  </a:cubicBezTo>
                  <a:cubicBezTo>
                    <a:pt x="200538" y="847648"/>
                    <a:pt x="207461" y="840724"/>
                    <a:pt x="215868" y="836768"/>
                  </a:cubicBezTo>
                  <a:cubicBezTo>
                    <a:pt x="224276" y="832812"/>
                    <a:pt x="234414" y="830833"/>
                    <a:pt x="246283" y="830833"/>
                  </a:cubicBezTo>
                  <a:lnTo>
                    <a:pt x="413933" y="830833"/>
                  </a:lnTo>
                  <a:cubicBezTo>
                    <a:pt x="471300" y="830833"/>
                    <a:pt x="522238" y="824157"/>
                    <a:pt x="566747" y="810804"/>
                  </a:cubicBezTo>
                  <a:cubicBezTo>
                    <a:pt x="611256" y="797452"/>
                    <a:pt x="648594" y="778412"/>
                    <a:pt x="678761" y="753685"/>
                  </a:cubicBezTo>
                  <a:cubicBezTo>
                    <a:pt x="708928" y="728957"/>
                    <a:pt x="731925" y="699038"/>
                    <a:pt x="747750" y="663925"/>
                  </a:cubicBezTo>
                  <a:cubicBezTo>
                    <a:pt x="763575" y="628812"/>
                    <a:pt x="771488" y="589991"/>
                    <a:pt x="771488" y="547460"/>
                  </a:cubicBezTo>
                  <a:cubicBezTo>
                    <a:pt x="771488" y="514820"/>
                    <a:pt x="766048" y="483911"/>
                    <a:pt x="755168" y="454733"/>
                  </a:cubicBezTo>
                  <a:cubicBezTo>
                    <a:pt x="744288" y="425555"/>
                    <a:pt x="728215" y="400333"/>
                    <a:pt x="706950" y="379068"/>
                  </a:cubicBezTo>
                  <a:cubicBezTo>
                    <a:pt x="685685" y="357803"/>
                    <a:pt x="658238" y="340988"/>
                    <a:pt x="624609" y="328625"/>
                  </a:cubicBezTo>
                  <a:cubicBezTo>
                    <a:pt x="590980" y="316261"/>
                    <a:pt x="551416" y="310079"/>
                    <a:pt x="505918" y="310079"/>
                  </a:cubicBezTo>
                  <a:cubicBezTo>
                    <a:pt x="454486" y="310079"/>
                    <a:pt x="406020" y="317745"/>
                    <a:pt x="360522" y="333075"/>
                  </a:cubicBezTo>
                  <a:cubicBezTo>
                    <a:pt x="315024" y="348406"/>
                    <a:pt x="274225" y="365221"/>
                    <a:pt x="238123" y="383519"/>
                  </a:cubicBezTo>
                  <a:cubicBezTo>
                    <a:pt x="202021" y="401817"/>
                    <a:pt x="171360" y="418879"/>
                    <a:pt x="146138" y="434704"/>
                  </a:cubicBezTo>
                  <a:cubicBezTo>
                    <a:pt x="120916" y="450530"/>
                    <a:pt x="102371" y="458442"/>
                    <a:pt x="90502" y="458442"/>
                  </a:cubicBezTo>
                  <a:cubicBezTo>
                    <a:pt x="82589" y="458442"/>
                    <a:pt x="75665" y="456711"/>
                    <a:pt x="69731" y="453250"/>
                  </a:cubicBezTo>
                  <a:cubicBezTo>
                    <a:pt x="63796" y="449788"/>
                    <a:pt x="58851" y="443111"/>
                    <a:pt x="54895" y="433221"/>
                  </a:cubicBezTo>
                  <a:cubicBezTo>
                    <a:pt x="50938" y="423330"/>
                    <a:pt x="47971" y="408988"/>
                    <a:pt x="45993" y="390195"/>
                  </a:cubicBezTo>
                  <a:cubicBezTo>
                    <a:pt x="44015" y="371403"/>
                    <a:pt x="43026" y="347170"/>
                    <a:pt x="43026" y="317497"/>
                  </a:cubicBezTo>
                  <a:cubicBezTo>
                    <a:pt x="43026" y="292770"/>
                    <a:pt x="43520" y="272247"/>
                    <a:pt x="44509" y="255927"/>
                  </a:cubicBezTo>
                  <a:cubicBezTo>
                    <a:pt x="45498" y="239607"/>
                    <a:pt x="47476" y="226007"/>
                    <a:pt x="50444" y="215127"/>
                  </a:cubicBezTo>
                  <a:cubicBezTo>
                    <a:pt x="53411" y="204247"/>
                    <a:pt x="57120" y="194851"/>
                    <a:pt x="61571" y="186938"/>
                  </a:cubicBezTo>
                  <a:cubicBezTo>
                    <a:pt x="66022" y="179025"/>
                    <a:pt x="73193" y="170371"/>
                    <a:pt x="83084" y="160974"/>
                  </a:cubicBezTo>
                  <a:cubicBezTo>
                    <a:pt x="92974" y="151578"/>
                    <a:pt x="113251" y="137483"/>
                    <a:pt x="143912" y="118691"/>
                  </a:cubicBezTo>
                  <a:cubicBezTo>
                    <a:pt x="174574" y="99898"/>
                    <a:pt x="213148" y="81600"/>
                    <a:pt x="259636" y="63797"/>
                  </a:cubicBezTo>
                  <a:cubicBezTo>
                    <a:pt x="306123" y="45993"/>
                    <a:pt x="359781" y="30910"/>
                    <a:pt x="420609" y="18546"/>
                  </a:cubicBezTo>
                  <a:cubicBezTo>
                    <a:pt x="481438" y="6182"/>
                    <a:pt x="547460" y="0"/>
                    <a:pt x="6186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Flèche : pentagone 1">
            <a:extLst>
              <a:ext uri="{FF2B5EF4-FFF2-40B4-BE49-F238E27FC236}">
                <a16:creationId xmlns:a16="http://schemas.microsoft.com/office/drawing/2014/main" id="{402B7FC4-A6A3-4805-ACF2-2BF9ABDBA96E}"/>
              </a:ext>
            </a:extLst>
          </p:cNvPr>
          <p:cNvSpPr/>
          <p:nvPr/>
        </p:nvSpPr>
        <p:spPr>
          <a:xfrm>
            <a:off x="457200" y="273451"/>
            <a:ext cx="2106118" cy="1111215"/>
          </a:xfrm>
          <a:prstGeom prst="homePlate">
            <a:avLst/>
          </a:prstGeom>
          <a:solidFill>
            <a:schemeClr val="accent5"/>
          </a:solidFill>
          <a:scene3d>
            <a:camera prst="orthographicFront"/>
            <a:lightRig rig="threePt" dir="t"/>
          </a:scene3d>
          <a:sp3d>
            <a:bevelT w="139700" h="114300"/>
            <a:bevelB w="1143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prstClr val="white"/>
                </a:solidFill>
                <a:effectLst/>
                <a:uLnTx/>
                <a:uFillTx/>
                <a:latin typeface="Calibri" panose="020F0502020204030204"/>
                <a:ea typeface="+mn-ea"/>
                <a:cs typeface="+mn-cs"/>
              </a:rPr>
              <a:t>PALIER 2</a:t>
            </a:r>
          </a:p>
        </p:txBody>
      </p:sp>
      <p:pic>
        <p:nvPicPr>
          <p:cNvPr id="23" name="Espace réservé du contenu 3">
            <a:extLst>
              <a:ext uri="{FF2B5EF4-FFF2-40B4-BE49-F238E27FC236}">
                <a16:creationId xmlns:a16="http://schemas.microsoft.com/office/drawing/2014/main" id="{141E723E-9F34-48F5-BE14-ED3D17434D5E}"/>
              </a:ext>
            </a:extLst>
          </p:cNvPr>
          <p:cNvPicPr>
            <a:picLocks noGrp="1" noChangeAspect="1"/>
          </p:cNvPicPr>
          <p:nvPr>
            <p:ph idx="1"/>
          </p:nvPr>
        </p:nvPicPr>
        <p:blipFill>
          <a:blip r:embed="rId3"/>
          <a:stretch>
            <a:fillRect/>
          </a:stretch>
        </p:blipFill>
        <p:spPr>
          <a:xfrm>
            <a:off x="1136469" y="2978523"/>
            <a:ext cx="9509759" cy="3582239"/>
          </a:xfrm>
          <a:prstGeom prst="rect">
            <a:avLst/>
          </a:prstGeom>
        </p:spPr>
      </p:pic>
      <p:pic>
        <p:nvPicPr>
          <p:cNvPr id="24" name="Image 23">
            <a:extLst>
              <a:ext uri="{FF2B5EF4-FFF2-40B4-BE49-F238E27FC236}">
                <a16:creationId xmlns:a16="http://schemas.microsoft.com/office/drawing/2014/main" id="{19E27485-FA2A-4AD1-B84C-21EC9E185A7C}"/>
              </a:ext>
            </a:extLst>
          </p:cNvPr>
          <p:cNvPicPr>
            <a:picLocks noChangeAspect="1"/>
          </p:cNvPicPr>
          <p:nvPr/>
        </p:nvPicPr>
        <p:blipFill>
          <a:blip r:embed="rId4"/>
          <a:stretch>
            <a:fillRect/>
          </a:stretch>
        </p:blipFill>
        <p:spPr>
          <a:xfrm>
            <a:off x="1136468" y="1662194"/>
            <a:ext cx="9509759" cy="1388882"/>
          </a:xfrm>
          <a:prstGeom prst="rect">
            <a:avLst/>
          </a:prstGeom>
        </p:spPr>
      </p:pic>
      <p:sp>
        <p:nvSpPr>
          <p:cNvPr id="4" name="Espace réservé du pied de page 3"/>
          <p:cNvSpPr>
            <a:spLocks noGrp="1"/>
          </p:cNvSpPr>
          <p:nvPr>
            <p:ph type="ftr" sz="quarter" idx="11"/>
          </p:nvPr>
        </p:nvSpPr>
        <p:spPr/>
        <p:txBody>
          <a:bodyPr/>
          <a:lstStyle/>
          <a:p>
            <a:r>
              <a:rPr lang="fr-FR" smtClean="0"/>
              <a:t>Luc Bonnet, CPD EPS pour le 1er degré, DSDEN du Rhône</a:t>
            </a:r>
            <a:endParaRPr lang="fr-FR" dirty="0"/>
          </a:p>
        </p:txBody>
      </p:sp>
    </p:spTree>
    <p:extLst>
      <p:ext uri="{BB962C8B-B14F-4D97-AF65-F5344CB8AC3E}">
        <p14:creationId xmlns:p14="http://schemas.microsoft.com/office/powerpoint/2010/main" val="4272995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37714" y="629268"/>
            <a:ext cx="3714207" cy="1286160"/>
          </a:xfrm>
        </p:spPr>
        <p:txBody>
          <a:bodyPr anchor="b">
            <a:normAutofit/>
          </a:bodyPr>
          <a:lstStyle/>
          <a:p>
            <a:r>
              <a:rPr lang="fr-FR" dirty="0"/>
              <a:t>Ordre du jour</a:t>
            </a:r>
          </a:p>
        </p:txBody>
      </p:sp>
      <p:sp>
        <p:nvSpPr>
          <p:cNvPr id="3" name="Espace réservé du contenu 2"/>
          <p:cNvSpPr>
            <a:spLocks noGrp="1"/>
          </p:cNvSpPr>
          <p:nvPr>
            <p:ph idx="1"/>
          </p:nvPr>
        </p:nvSpPr>
        <p:spPr>
          <a:xfrm>
            <a:off x="7315200" y="2438400"/>
            <a:ext cx="4236720" cy="3785419"/>
          </a:xfrm>
        </p:spPr>
        <p:txBody>
          <a:bodyPr>
            <a:normAutofit/>
          </a:bodyPr>
          <a:lstStyle/>
          <a:p>
            <a:pPr marL="457200" indent="-457200">
              <a:buFont typeface="+mj-lt"/>
              <a:buAutoNum type="arabicPeriod"/>
            </a:pPr>
            <a:r>
              <a:rPr lang="fr-FR" sz="2400" dirty="0" smtClean="0"/>
              <a:t>Aisance aquatique, quelques éléments « autour de cet incontournable »</a:t>
            </a:r>
          </a:p>
          <a:p>
            <a:pPr marL="457200" indent="-457200">
              <a:buFont typeface="+mj-lt"/>
              <a:buAutoNum type="arabicPeriod"/>
            </a:pPr>
            <a:r>
              <a:rPr lang="fr-FR" sz="2400" dirty="0" smtClean="0"/>
              <a:t>Projet </a:t>
            </a:r>
            <a:r>
              <a:rPr lang="fr-FR" sz="2400" dirty="0"/>
              <a:t>et cadre </a:t>
            </a:r>
            <a:r>
              <a:rPr lang="fr-FR" sz="2400" dirty="0" smtClean="0"/>
              <a:t>académiques</a:t>
            </a:r>
          </a:p>
          <a:p>
            <a:pPr marL="457200" indent="-457200">
              <a:buFont typeface="+mj-lt"/>
              <a:buAutoNum type="arabicPeriod"/>
            </a:pPr>
            <a:r>
              <a:rPr lang="fr-FR" sz="2400" dirty="0" smtClean="0"/>
              <a:t>Règlementation</a:t>
            </a:r>
            <a:endParaRPr lang="fr-FR" sz="2400" dirty="0"/>
          </a:p>
          <a:p>
            <a:pPr marL="457200" indent="-457200">
              <a:buFont typeface="+mj-lt"/>
              <a:buAutoNum type="arabicPeriod"/>
            </a:pPr>
            <a:r>
              <a:rPr lang="fr-FR" sz="2400" dirty="0" smtClean="0"/>
              <a:t>Piscines </a:t>
            </a:r>
            <a:r>
              <a:rPr lang="fr-FR" sz="2400" dirty="0"/>
              <a:t>et </a:t>
            </a:r>
            <a:r>
              <a:rPr lang="fr-FR" sz="2400" dirty="0" smtClean="0"/>
              <a:t>énergie par Olivier </a:t>
            </a:r>
            <a:r>
              <a:rPr lang="fr-FR" sz="2400" dirty="0" err="1" smtClean="0"/>
              <a:t>Convert</a:t>
            </a:r>
            <a:endParaRPr lang="fr-FR" sz="2400" dirty="0"/>
          </a:p>
        </p:txBody>
      </p:sp>
      <p:cxnSp>
        <p:nvCxnSpPr>
          <p:cNvPr id="8" name="Connecteur droit 7">
            <a:extLst>
              <a:ext uri="{FF2B5EF4-FFF2-40B4-BE49-F238E27FC236}">
                <a16:creationId xmlns:a16="http://schemas.microsoft.com/office/drawing/2014/main" id="{6FC1B318-E6F5-8F20-CEBE-1F2A2EBE2A76}"/>
              </a:ext>
            </a:extLst>
          </p:cNvPr>
          <p:cNvCxnSpPr>
            <a:cxnSpLocks/>
          </p:cNvCxnSpPr>
          <p:nvPr/>
        </p:nvCxnSpPr>
        <p:spPr>
          <a:xfrm>
            <a:off x="7929154" y="2115117"/>
            <a:ext cx="3461140" cy="0"/>
          </a:xfrm>
          <a:prstGeom prst="line">
            <a:avLst/>
          </a:prstGeom>
          <a:ln w="19050">
            <a:solidFill>
              <a:srgbClr val="37CBFF"/>
            </a:solidFill>
          </a:ln>
        </p:spPr>
        <p:style>
          <a:lnRef idx="1">
            <a:schemeClr val="accent1"/>
          </a:lnRef>
          <a:fillRef idx="0">
            <a:schemeClr val="accent1"/>
          </a:fillRef>
          <a:effectRef idx="0">
            <a:schemeClr val="accent1"/>
          </a:effectRef>
          <a:fontRef idx="minor">
            <a:schemeClr val="tx1"/>
          </a:fontRef>
        </p:style>
      </p:cxn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648994" cy="6858000"/>
          </a:xfrm>
          <a:prstGeom prst="rect">
            <a:avLst/>
          </a:prstGeom>
        </p:spPr>
      </p:pic>
      <p:sp>
        <p:nvSpPr>
          <p:cNvPr id="4" name="Espace réservé du pied de page 3"/>
          <p:cNvSpPr>
            <a:spLocks noGrp="1"/>
          </p:cNvSpPr>
          <p:nvPr>
            <p:ph type="ftr" sz="quarter" idx="11"/>
          </p:nvPr>
        </p:nvSpPr>
        <p:spPr/>
        <p:txBody>
          <a:bodyPr/>
          <a:lstStyle/>
          <a:p>
            <a:r>
              <a:rPr lang="fr-FR" smtClean="0"/>
              <a:t>Luc Bonnet, CPD EPS pour le 1er degré, DSDEN du Rhône</a:t>
            </a:r>
            <a:endParaRPr lang="fr-FR" dirty="0"/>
          </a:p>
        </p:txBody>
      </p:sp>
    </p:spTree>
    <p:extLst>
      <p:ext uri="{BB962C8B-B14F-4D97-AF65-F5344CB8AC3E}">
        <p14:creationId xmlns:p14="http://schemas.microsoft.com/office/powerpoint/2010/main" val="20320127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2609869-9E80-471B-A487-A53288E0E7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004738A-9D34-43E8-97D2-CA0EED4F8B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B8B8D07F-F13E-443E-BA68-2D26672D76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2813A4FA-24A5-41ED-A534-3807D1B2F3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C3944F27-CA70-4E84-A51A-E6BF895589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Image 2">
            <a:extLst>
              <a:ext uri="{FF2B5EF4-FFF2-40B4-BE49-F238E27FC236}">
                <a16:creationId xmlns:a16="http://schemas.microsoft.com/office/drawing/2014/main" id="{6C1E0BD7-CC17-CDB5-A6A7-3F461265E19D}"/>
              </a:ext>
            </a:extLst>
          </p:cNvPr>
          <p:cNvPicPr>
            <a:picLocks noChangeAspect="1"/>
          </p:cNvPicPr>
          <p:nvPr/>
        </p:nvPicPr>
        <p:blipFill>
          <a:blip r:embed="rId2"/>
          <a:stretch>
            <a:fillRect/>
          </a:stretch>
        </p:blipFill>
        <p:spPr>
          <a:xfrm>
            <a:off x="7611281" y="-23"/>
            <a:ext cx="4635570" cy="7367767"/>
          </a:xfrm>
          <a:prstGeom prst="rect">
            <a:avLst/>
          </a:prstGeom>
        </p:spPr>
      </p:pic>
      <p:sp>
        <p:nvSpPr>
          <p:cNvPr id="10" name="Titre 9">
            <a:extLst>
              <a:ext uri="{FF2B5EF4-FFF2-40B4-BE49-F238E27FC236}">
                <a16:creationId xmlns:a16="http://schemas.microsoft.com/office/drawing/2014/main" id="{CD515E10-14BB-44FB-BF12-B1819EF831E0}"/>
              </a:ext>
            </a:extLst>
          </p:cNvPr>
          <p:cNvSpPr>
            <a:spLocks noGrp="1"/>
          </p:cNvSpPr>
          <p:nvPr>
            <p:ph type="title"/>
          </p:nvPr>
        </p:nvSpPr>
        <p:spPr>
          <a:xfrm>
            <a:off x="9542669" y="134053"/>
            <a:ext cx="1790075" cy="1325563"/>
          </a:xfrm>
        </p:spPr>
        <p:txBody>
          <a:bodyPr/>
          <a:lstStyle/>
          <a:p>
            <a:r>
              <a:rPr lang="fr-FR" dirty="0">
                <a:solidFill>
                  <a:schemeClr val="bg1"/>
                </a:solidFill>
              </a:rPr>
              <a:t>paliers</a:t>
            </a:r>
          </a:p>
        </p:txBody>
      </p:sp>
      <p:grpSp>
        <p:nvGrpSpPr>
          <p:cNvPr id="18" name="Group 13">
            <a:extLst>
              <a:ext uri="{FF2B5EF4-FFF2-40B4-BE49-F238E27FC236}">
                <a16:creationId xmlns:a16="http://schemas.microsoft.com/office/drawing/2014/main" id="{1CCC7DC8-A5DC-43F3-9AEC-CF9001E5A8A9}"/>
              </a:ext>
            </a:extLst>
          </p:cNvPr>
          <p:cNvGrpSpPr>
            <a:grpSpLocks noChangeAspect="1"/>
          </p:cNvGrpSpPr>
          <p:nvPr/>
        </p:nvGrpSpPr>
        <p:grpSpPr>
          <a:xfrm>
            <a:off x="8741539" y="348401"/>
            <a:ext cx="687860" cy="687860"/>
            <a:chOff x="1382806" y="3668806"/>
            <a:chExt cx="3025589" cy="3025588"/>
          </a:xfrm>
        </p:grpSpPr>
        <p:sp>
          <p:nvSpPr>
            <p:cNvPr id="20" name="Rectangle 19">
              <a:extLst>
                <a:ext uri="{FF2B5EF4-FFF2-40B4-BE49-F238E27FC236}">
                  <a16:creationId xmlns:a16="http://schemas.microsoft.com/office/drawing/2014/main" id="{7178520D-A500-4D00-A2A8-BE0842F38337}"/>
                </a:ext>
              </a:extLst>
            </p:cNvPr>
            <p:cNvSpPr/>
            <p:nvPr/>
          </p:nvSpPr>
          <p:spPr>
            <a:xfrm>
              <a:off x="1382806" y="3668806"/>
              <a:ext cx="3025588" cy="3025588"/>
            </a:xfrm>
            <a:prstGeom prst="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15">
              <a:extLst>
                <a:ext uri="{FF2B5EF4-FFF2-40B4-BE49-F238E27FC236}">
                  <a16:creationId xmlns:a16="http://schemas.microsoft.com/office/drawing/2014/main" id="{860CCB7B-C564-4454-B5D1-77E6C5FE8368}"/>
                </a:ext>
              </a:extLst>
            </p:cNvPr>
            <p:cNvSpPr txBox="1"/>
            <p:nvPr/>
          </p:nvSpPr>
          <p:spPr>
            <a:xfrm>
              <a:off x="2301328" y="4390328"/>
              <a:ext cx="2107067" cy="2304066"/>
            </a:xfrm>
            <a:custGeom>
              <a:avLst/>
              <a:gdLst>
                <a:gd name="connsiteX0" fmla="*/ 163419 w 2107067"/>
                <a:gd name="connsiteY0" fmla="*/ 966904 h 2304066"/>
                <a:gd name="connsiteX1" fmla="*/ 194031 w 2107067"/>
                <a:gd name="connsiteY1" fmla="*/ 971774 h 2304066"/>
                <a:gd name="connsiteX2" fmla="*/ 360197 w 2107067"/>
                <a:gd name="connsiteY2" fmla="*/ 971774 h 2304066"/>
                <a:gd name="connsiteX3" fmla="*/ 543426 w 2107067"/>
                <a:gd name="connsiteY3" fmla="*/ 992545 h 2304066"/>
                <a:gd name="connsiteX4" fmla="*/ 672502 w 2107067"/>
                <a:gd name="connsiteY4" fmla="*/ 1051148 h 2304066"/>
                <a:gd name="connsiteX5" fmla="*/ 749650 w 2107067"/>
                <a:gd name="connsiteY5" fmla="*/ 1142392 h 2304066"/>
                <a:gd name="connsiteX6" fmla="*/ 775614 w 2107067"/>
                <a:gd name="connsiteY6" fmla="*/ 1262566 h 2304066"/>
                <a:gd name="connsiteX7" fmla="*/ 754101 w 2107067"/>
                <a:gd name="connsiteY7" fmla="*/ 1373096 h 2304066"/>
                <a:gd name="connsiteX8" fmla="*/ 727025 w 2107067"/>
                <a:gd name="connsiteY8" fmla="*/ 1419089 h 2304066"/>
                <a:gd name="connsiteX9" fmla="*/ 707462 w 2107067"/>
                <a:gd name="connsiteY9" fmla="*/ 1438843 h 2304066"/>
                <a:gd name="connsiteX10" fmla="*/ 449215 w 2107067"/>
                <a:gd name="connsiteY10" fmla="*/ 164679 h 2304066"/>
                <a:gd name="connsiteX11" fmla="*/ 567906 w 2107067"/>
                <a:gd name="connsiteY11" fmla="*/ 183225 h 2304066"/>
                <a:gd name="connsiteX12" fmla="*/ 650247 w 2107067"/>
                <a:gd name="connsiteY12" fmla="*/ 233668 h 2304066"/>
                <a:gd name="connsiteX13" fmla="*/ 698465 w 2107067"/>
                <a:gd name="connsiteY13" fmla="*/ 309333 h 2304066"/>
                <a:gd name="connsiteX14" fmla="*/ 714785 w 2107067"/>
                <a:gd name="connsiteY14" fmla="*/ 402060 h 2304066"/>
                <a:gd name="connsiteX15" fmla="*/ 691047 w 2107067"/>
                <a:gd name="connsiteY15" fmla="*/ 518525 h 2304066"/>
                <a:gd name="connsiteX16" fmla="*/ 622058 w 2107067"/>
                <a:gd name="connsiteY16" fmla="*/ 608285 h 2304066"/>
                <a:gd name="connsiteX17" fmla="*/ 510044 w 2107067"/>
                <a:gd name="connsiteY17" fmla="*/ 665404 h 2304066"/>
                <a:gd name="connsiteX18" fmla="*/ 447542 w 2107067"/>
                <a:gd name="connsiteY18" fmla="*/ 678520 h 2304066"/>
                <a:gd name="connsiteX19" fmla="*/ 23160 w 2107067"/>
                <a:gd name="connsiteY19" fmla="*/ 310383 h 2304066"/>
                <a:gd name="connsiteX20" fmla="*/ 33799 w 2107067"/>
                <a:gd name="connsiteY20" fmla="*/ 313042 h 2304066"/>
                <a:gd name="connsiteX21" fmla="*/ 89435 w 2107067"/>
                <a:gd name="connsiteY21" fmla="*/ 289304 h 2304066"/>
                <a:gd name="connsiteX22" fmla="*/ 181420 w 2107067"/>
                <a:gd name="connsiteY22" fmla="*/ 238119 h 2304066"/>
                <a:gd name="connsiteX23" fmla="*/ 303819 w 2107067"/>
                <a:gd name="connsiteY23" fmla="*/ 187675 h 2304066"/>
                <a:gd name="connsiteX24" fmla="*/ 449215 w 2107067"/>
                <a:gd name="connsiteY24" fmla="*/ 164679 h 2304066"/>
                <a:gd name="connsiteX25" fmla="*/ 1007444 w 2107067"/>
                <a:gd name="connsiteY25" fmla="*/ 0 h 2304066"/>
                <a:gd name="connsiteX26" fmla="*/ 2107067 w 2107067"/>
                <a:gd name="connsiteY26" fmla="*/ 953887 h 2304066"/>
                <a:gd name="connsiteX27" fmla="*/ 2107067 w 2107067"/>
                <a:gd name="connsiteY27" fmla="*/ 2304066 h 2304066"/>
                <a:gd name="connsiteX28" fmla="*/ 665098 w 2107067"/>
                <a:gd name="connsiteY28" fmla="*/ 2304066 h 2304066"/>
                <a:gd name="connsiteX29" fmla="*/ 0 w 2107067"/>
                <a:gd name="connsiteY29" fmla="*/ 1727116 h 2304066"/>
                <a:gd name="connsiteX30" fmla="*/ 5610 w 2107067"/>
                <a:gd name="connsiteY30" fmla="*/ 1731022 h 2304066"/>
                <a:gd name="connsiteX31" fmla="*/ 41217 w 2107067"/>
                <a:gd name="connsiteY31" fmla="*/ 1750680 h 2304066"/>
                <a:gd name="connsiteX32" fmla="*/ 150264 w 2107067"/>
                <a:gd name="connsiteY32" fmla="*/ 1793705 h 2304066"/>
                <a:gd name="connsiteX33" fmla="*/ 302336 w 2107067"/>
                <a:gd name="connsiteY33" fmla="*/ 1828571 h 2304066"/>
                <a:gd name="connsiteX34" fmla="*/ 486306 w 2107067"/>
                <a:gd name="connsiteY34" fmla="*/ 1842665 h 2304066"/>
                <a:gd name="connsiteX35" fmla="*/ 784516 w 2107067"/>
                <a:gd name="connsiteY35" fmla="*/ 1803349 h 2304066"/>
                <a:gd name="connsiteX36" fmla="*/ 1018929 w 2107067"/>
                <a:gd name="connsiteY36" fmla="*/ 1688368 h 2304066"/>
                <a:gd name="connsiteX37" fmla="*/ 1171743 w 2107067"/>
                <a:gd name="connsiteY37" fmla="*/ 1501430 h 2304066"/>
                <a:gd name="connsiteX38" fmla="*/ 1226637 w 2107067"/>
                <a:gd name="connsiteY38" fmla="*/ 1246246 h 2304066"/>
                <a:gd name="connsiteX39" fmla="*/ 1196965 w 2107067"/>
                <a:gd name="connsiteY39" fmla="*/ 1085272 h 2304066"/>
                <a:gd name="connsiteX40" fmla="*/ 1111656 w 2107067"/>
                <a:gd name="connsiteY40" fmla="*/ 951003 h 2304066"/>
                <a:gd name="connsiteX41" fmla="*/ 975904 w 2107067"/>
                <a:gd name="connsiteY41" fmla="*/ 852342 h 2304066"/>
                <a:gd name="connsiteX42" fmla="*/ 794901 w 2107067"/>
                <a:gd name="connsiteY42" fmla="*/ 801157 h 2304066"/>
                <a:gd name="connsiteX43" fmla="*/ 794901 w 2107067"/>
                <a:gd name="connsiteY43" fmla="*/ 796706 h 2304066"/>
                <a:gd name="connsiteX44" fmla="*/ 944006 w 2107067"/>
                <a:gd name="connsiteY44" fmla="*/ 734393 h 2304066"/>
                <a:gd name="connsiteX45" fmla="*/ 1051569 w 2107067"/>
                <a:gd name="connsiteY45" fmla="*/ 633507 h 2304066"/>
                <a:gd name="connsiteX46" fmla="*/ 1116849 w 2107067"/>
                <a:gd name="connsiteY46" fmla="*/ 498496 h 2304066"/>
                <a:gd name="connsiteX47" fmla="*/ 1139103 w 2107067"/>
                <a:gd name="connsiteY47" fmla="*/ 335297 h 2304066"/>
                <a:gd name="connsiteX48" fmla="*/ 1101271 w 2107067"/>
                <a:gd name="connsiteY48" fmla="*/ 132781 h 2304066"/>
                <a:gd name="connsiteX49" fmla="*/ 1054536 w 2107067"/>
                <a:gd name="connsiteY49" fmla="*/ 50069 h 230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107067" h="2304066">
                  <a:moveTo>
                    <a:pt x="163419" y="966904"/>
                  </a:moveTo>
                  <a:lnTo>
                    <a:pt x="194031" y="971774"/>
                  </a:lnTo>
                  <a:lnTo>
                    <a:pt x="360197" y="971774"/>
                  </a:lnTo>
                  <a:cubicBezTo>
                    <a:pt x="430423" y="971774"/>
                    <a:pt x="491499" y="978698"/>
                    <a:pt x="543426" y="992545"/>
                  </a:cubicBezTo>
                  <a:cubicBezTo>
                    <a:pt x="595353" y="1006392"/>
                    <a:pt x="638378" y="1025927"/>
                    <a:pt x="672502" y="1051148"/>
                  </a:cubicBezTo>
                  <a:cubicBezTo>
                    <a:pt x="706625" y="1076370"/>
                    <a:pt x="732341" y="1106784"/>
                    <a:pt x="749650" y="1142392"/>
                  </a:cubicBezTo>
                  <a:cubicBezTo>
                    <a:pt x="766959" y="1177999"/>
                    <a:pt x="775614" y="1218057"/>
                    <a:pt x="775614" y="1262566"/>
                  </a:cubicBezTo>
                  <a:cubicBezTo>
                    <a:pt x="775614" y="1303118"/>
                    <a:pt x="768443" y="1339962"/>
                    <a:pt x="754101" y="1373096"/>
                  </a:cubicBezTo>
                  <a:cubicBezTo>
                    <a:pt x="746930" y="1389664"/>
                    <a:pt x="737905" y="1404995"/>
                    <a:pt x="727025" y="1419089"/>
                  </a:cubicBezTo>
                  <a:lnTo>
                    <a:pt x="707462" y="1438843"/>
                  </a:lnTo>
                  <a:close/>
                  <a:moveTo>
                    <a:pt x="449215" y="164679"/>
                  </a:moveTo>
                  <a:cubicBezTo>
                    <a:pt x="494713" y="164679"/>
                    <a:pt x="534277" y="170861"/>
                    <a:pt x="567906" y="183225"/>
                  </a:cubicBezTo>
                  <a:cubicBezTo>
                    <a:pt x="601535" y="195588"/>
                    <a:pt x="628982" y="212403"/>
                    <a:pt x="650247" y="233668"/>
                  </a:cubicBezTo>
                  <a:cubicBezTo>
                    <a:pt x="671512" y="254933"/>
                    <a:pt x="687585" y="280155"/>
                    <a:pt x="698465" y="309333"/>
                  </a:cubicBezTo>
                  <a:cubicBezTo>
                    <a:pt x="709345" y="338511"/>
                    <a:pt x="714785" y="369420"/>
                    <a:pt x="714785" y="402060"/>
                  </a:cubicBezTo>
                  <a:cubicBezTo>
                    <a:pt x="714785" y="444591"/>
                    <a:pt x="706872" y="483412"/>
                    <a:pt x="691047" y="518525"/>
                  </a:cubicBezTo>
                  <a:cubicBezTo>
                    <a:pt x="675222" y="553638"/>
                    <a:pt x="652225" y="583557"/>
                    <a:pt x="622058" y="608285"/>
                  </a:cubicBezTo>
                  <a:cubicBezTo>
                    <a:pt x="591891" y="633012"/>
                    <a:pt x="554553" y="652052"/>
                    <a:pt x="510044" y="665404"/>
                  </a:cubicBezTo>
                  <a:lnTo>
                    <a:pt x="447542" y="678520"/>
                  </a:lnTo>
                  <a:lnTo>
                    <a:pt x="23160" y="310383"/>
                  </a:lnTo>
                  <a:lnTo>
                    <a:pt x="33799" y="313042"/>
                  </a:lnTo>
                  <a:cubicBezTo>
                    <a:pt x="45668" y="313042"/>
                    <a:pt x="64213" y="305130"/>
                    <a:pt x="89435" y="289304"/>
                  </a:cubicBezTo>
                  <a:cubicBezTo>
                    <a:pt x="114657" y="273479"/>
                    <a:pt x="145318" y="256417"/>
                    <a:pt x="181420" y="238119"/>
                  </a:cubicBezTo>
                  <a:cubicBezTo>
                    <a:pt x="217522" y="219821"/>
                    <a:pt x="258321" y="203006"/>
                    <a:pt x="303819" y="187675"/>
                  </a:cubicBezTo>
                  <a:cubicBezTo>
                    <a:pt x="349317" y="172345"/>
                    <a:pt x="397783" y="164679"/>
                    <a:pt x="449215" y="164679"/>
                  </a:cubicBezTo>
                  <a:close/>
                  <a:moveTo>
                    <a:pt x="1007444" y="0"/>
                  </a:moveTo>
                  <a:lnTo>
                    <a:pt x="2107067" y="953887"/>
                  </a:lnTo>
                  <a:lnTo>
                    <a:pt x="2107067" y="2304066"/>
                  </a:lnTo>
                  <a:lnTo>
                    <a:pt x="665098" y="2304066"/>
                  </a:lnTo>
                  <a:lnTo>
                    <a:pt x="0" y="1727116"/>
                  </a:lnTo>
                  <a:lnTo>
                    <a:pt x="5610" y="1731022"/>
                  </a:lnTo>
                  <a:cubicBezTo>
                    <a:pt x="15006" y="1736709"/>
                    <a:pt x="26875" y="1743262"/>
                    <a:pt x="41217" y="1750680"/>
                  </a:cubicBezTo>
                  <a:cubicBezTo>
                    <a:pt x="69900" y="1765516"/>
                    <a:pt x="106249" y="1779858"/>
                    <a:pt x="150264" y="1793705"/>
                  </a:cubicBezTo>
                  <a:cubicBezTo>
                    <a:pt x="194278" y="1807553"/>
                    <a:pt x="244969" y="1819174"/>
                    <a:pt x="302336" y="1828571"/>
                  </a:cubicBezTo>
                  <a:cubicBezTo>
                    <a:pt x="359703" y="1837967"/>
                    <a:pt x="421026" y="1842665"/>
                    <a:pt x="486306" y="1842665"/>
                  </a:cubicBezTo>
                  <a:cubicBezTo>
                    <a:pt x="594116" y="1842665"/>
                    <a:pt x="693520" y="1829560"/>
                    <a:pt x="784516" y="1803349"/>
                  </a:cubicBezTo>
                  <a:cubicBezTo>
                    <a:pt x="875512" y="1777138"/>
                    <a:pt x="953650" y="1738811"/>
                    <a:pt x="1018929" y="1688368"/>
                  </a:cubicBezTo>
                  <a:cubicBezTo>
                    <a:pt x="1084209" y="1637924"/>
                    <a:pt x="1135147" y="1575612"/>
                    <a:pt x="1171743" y="1501430"/>
                  </a:cubicBezTo>
                  <a:cubicBezTo>
                    <a:pt x="1208339" y="1427249"/>
                    <a:pt x="1226637" y="1342187"/>
                    <a:pt x="1226637" y="1246246"/>
                  </a:cubicBezTo>
                  <a:cubicBezTo>
                    <a:pt x="1226637" y="1188879"/>
                    <a:pt x="1216747" y="1135221"/>
                    <a:pt x="1196965" y="1085272"/>
                  </a:cubicBezTo>
                  <a:cubicBezTo>
                    <a:pt x="1177183" y="1035323"/>
                    <a:pt x="1148747" y="990567"/>
                    <a:pt x="1111656" y="951003"/>
                  </a:cubicBezTo>
                  <a:cubicBezTo>
                    <a:pt x="1074565" y="911440"/>
                    <a:pt x="1029315" y="878553"/>
                    <a:pt x="975904" y="852342"/>
                  </a:cubicBezTo>
                  <a:cubicBezTo>
                    <a:pt x="922493" y="826131"/>
                    <a:pt x="862159" y="809069"/>
                    <a:pt x="794901" y="801157"/>
                  </a:cubicBezTo>
                  <a:lnTo>
                    <a:pt x="794901" y="796706"/>
                  </a:lnTo>
                  <a:cubicBezTo>
                    <a:pt x="851279" y="782859"/>
                    <a:pt x="900981" y="762088"/>
                    <a:pt x="944006" y="734393"/>
                  </a:cubicBezTo>
                  <a:cubicBezTo>
                    <a:pt x="987031" y="706699"/>
                    <a:pt x="1022886" y="673070"/>
                    <a:pt x="1051569" y="633507"/>
                  </a:cubicBezTo>
                  <a:cubicBezTo>
                    <a:pt x="1080253" y="593943"/>
                    <a:pt x="1102013" y="548939"/>
                    <a:pt x="1116849" y="498496"/>
                  </a:cubicBezTo>
                  <a:cubicBezTo>
                    <a:pt x="1131685" y="448053"/>
                    <a:pt x="1139103" y="393653"/>
                    <a:pt x="1139103" y="335297"/>
                  </a:cubicBezTo>
                  <a:cubicBezTo>
                    <a:pt x="1139103" y="260126"/>
                    <a:pt x="1126492" y="192621"/>
                    <a:pt x="1101271" y="132781"/>
                  </a:cubicBezTo>
                  <a:cubicBezTo>
                    <a:pt x="1088660" y="102861"/>
                    <a:pt x="1073082" y="75290"/>
                    <a:pt x="1054536" y="50069"/>
                  </a:cubicBezTo>
                  <a:close/>
                </a:path>
              </a:pathLst>
            </a:cu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16">
              <a:extLst>
                <a:ext uri="{FF2B5EF4-FFF2-40B4-BE49-F238E27FC236}">
                  <a16:creationId xmlns:a16="http://schemas.microsoft.com/office/drawing/2014/main" id="{AF3A5A92-478F-4298-AE92-135BFA440B2D}"/>
                </a:ext>
              </a:extLst>
            </p:cNvPr>
            <p:cNvSpPr/>
            <p:nvPr/>
          </p:nvSpPr>
          <p:spPr>
            <a:xfrm>
              <a:off x="2244624" y="4244929"/>
              <a:ext cx="1283340" cy="1988065"/>
            </a:xfrm>
            <a:custGeom>
              <a:avLst/>
              <a:gdLst/>
              <a:ahLst/>
              <a:cxnLst/>
              <a:rect l="l" t="t" r="r" b="b"/>
              <a:pathLst>
                <a:path w="1283340" h="1988065">
                  <a:moveTo>
                    <a:pt x="618674" y="0"/>
                  </a:moveTo>
                  <a:cubicBezTo>
                    <a:pt x="711648" y="0"/>
                    <a:pt x="793990" y="10880"/>
                    <a:pt x="865699" y="32640"/>
                  </a:cubicBezTo>
                  <a:cubicBezTo>
                    <a:pt x="937407" y="54400"/>
                    <a:pt x="997742" y="85804"/>
                    <a:pt x="1046701" y="126851"/>
                  </a:cubicBezTo>
                  <a:cubicBezTo>
                    <a:pt x="1095661" y="167898"/>
                    <a:pt x="1132752" y="218341"/>
                    <a:pt x="1157974" y="278181"/>
                  </a:cubicBezTo>
                  <a:cubicBezTo>
                    <a:pt x="1183195" y="338021"/>
                    <a:pt x="1195806" y="405526"/>
                    <a:pt x="1195806" y="480697"/>
                  </a:cubicBezTo>
                  <a:cubicBezTo>
                    <a:pt x="1195806" y="539053"/>
                    <a:pt x="1188388" y="593453"/>
                    <a:pt x="1173552" y="643896"/>
                  </a:cubicBezTo>
                  <a:cubicBezTo>
                    <a:pt x="1158716" y="694339"/>
                    <a:pt x="1136956" y="739343"/>
                    <a:pt x="1108272" y="778907"/>
                  </a:cubicBezTo>
                  <a:cubicBezTo>
                    <a:pt x="1079589" y="818470"/>
                    <a:pt x="1043734" y="852099"/>
                    <a:pt x="1000709" y="879793"/>
                  </a:cubicBezTo>
                  <a:cubicBezTo>
                    <a:pt x="957684" y="907488"/>
                    <a:pt x="907982" y="928259"/>
                    <a:pt x="851604" y="942106"/>
                  </a:cubicBezTo>
                  <a:lnTo>
                    <a:pt x="851604" y="946557"/>
                  </a:lnTo>
                  <a:cubicBezTo>
                    <a:pt x="918862" y="954469"/>
                    <a:pt x="979196" y="971531"/>
                    <a:pt x="1032607" y="997742"/>
                  </a:cubicBezTo>
                  <a:cubicBezTo>
                    <a:pt x="1086018" y="1023953"/>
                    <a:pt x="1131268" y="1056840"/>
                    <a:pt x="1168359" y="1096403"/>
                  </a:cubicBezTo>
                  <a:cubicBezTo>
                    <a:pt x="1205450" y="1135967"/>
                    <a:pt x="1233886" y="1180723"/>
                    <a:pt x="1253668" y="1230672"/>
                  </a:cubicBezTo>
                  <a:cubicBezTo>
                    <a:pt x="1273450" y="1280621"/>
                    <a:pt x="1283340" y="1334279"/>
                    <a:pt x="1283340" y="1391646"/>
                  </a:cubicBezTo>
                  <a:cubicBezTo>
                    <a:pt x="1283340" y="1487587"/>
                    <a:pt x="1265042" y="1572649"/>
                    <a:pt x="1228446" y="1646830"/>
                  </a:cubicBezTo>
                  <a:cubicBezTo>
                    <a:pt x="1191850" y="1721012"/>
                    <a:pt x="1140912" y="1783324"/>
                    <a:pt x="1075632" y="1833768"/>
                  </a:cubicBezTo>
                  <a:cubicBezTo>
                    <a:pt x="1010353" y="1884211"/>
                    <a:pt x="932215" y="1922538"/>
                    <a:pt x="841219" y="1948749"/>
                  </a:cubicBezTo>
                  <a:cubicBezTo>
                    <a:pt x="750223" y="1974960"/>
                    <a:pt x="650819" y="1988065"/>
                    <a:pt x="543009" y="1988065"/>
                  </a:cubicBezTo>
                  <a:cubicBezTo>
                    <a:pt x="477729" y="1988065"/>
                    <a:pt x="416406" y="1983367"/>
                    <a:pt x="359039" y="1973971"/>
                  </a:cubicBezTo>
                  <a:cubicBezTo>
                    <a:pt x="301672" y="1964574"/>
                    <a:pt x="250981" y="1952953"/>
                    <a:pt x="206967" y="1939105"/>
                  </a:cubicBezTo>
                  <a:cubicBezTo>
                    <a:pt x="162952" y="1925258"/>
                    <a:pt x="126603" y="1910916"/>
                    <a:pt x="97920" y="1896080"/>
                  </a:cubicBezTo>
                  <a:cubicBezTo>
                    <a:pt x="69236" y="1881244"/>
                    <a:pt x="50444" y="1869869"/>
                    <a:pt x="41542" y="1861957"/>
                  </a:cubicBezTo>
                  <a:cubicBezTo>
                    <a:pt x="32640" y="1854044"/>
                    <a:pt x="25964" y="1845142"/>
                    <a:pt x="21513" y="1835251"/>
                  </a:cubicBezTo>
                  <a:cubicBezTo>
                    <a:pt x="17062" y="1825360"/>
                    <a:pt x="13106" y="1813739"/>
                    <a:pt x="9644" y="1800386"/>
                  </a:cubicBezTo>
                  <a:cubicBezTo>
                    <a:pt x="6182" y="1787033"/>
                    <a:pt x="3709" y="1770219"/>
                    <a:pt x="2226" y="1749943"/>
                  </a:cubicBezTo>
                  <a:cubicBezTo>
                    <a:pt x="742" y="1729666"/>
                    <a:pt x="0" y="1705186"/>
                    <a:pt x="0" y="1676503"/>
                  </a:cubicBezTo>
                  <a:cubicBezTo>
                    <a:pt x="0" y="1629027"/>
                    <a:pt x="3957" y="1596139"/>
                    <a:pt x="11869" y="1577841"/>
                  </a:cubicBezTo>
                  <a:cubicBezTo>
                    <a:pt x="19782" y="1559543"/>
                    <a:pt x="31651" y="1550394"/>
                    <a:pt x="47476" y="1550394"/>
                  </a:cubicBezTo>
                  <a:cubicBezTo>
                    <a:pt x="57367" y="1550394"/>
                    <a:pt x="74429" y="1557071"/>
                    <a:pt x="98662" y="1570423"/>
                  </a:cubicBezTo>
                  <a:cubicBezTo>
                    <a:pt x="122894" y="1583776"/>
                    <a:pt x="153803" y="1598118"/>
                    <a:pt x="191389" y="1613449"/>
                  </a:cubicBezTo>
                  <a:cubicBezTo>
                    <a:pt x="228974" y="1628779"/>
                    <a:pt x="272988" y="1643121"/>
                    <a:pt x="323432" y="1656474"/>
                  </a:cubicBezTo>
                  <a:cubicBezTo>
                    <a:pt x="373875" y="1669827"/>
                    <a:pt x="431242" y="1676503"/>
                    <a:pt x="495533" y="1676503"/>
                  </a:cubicBezTo>
                  <a:cubicBezTo>
                    <a:pt x="549933" y="1676503"/>
                    <a:pt x="597903" y="1670074"/>
                    <a:pt x="639445" y="1657216"/>
                  </a:cubicBezTo>
                  <a:cubicBezTo>
                    <a:pt x="680987" y="1644357"/>
                    <a:pt x="716346" y="1626307"/>
                    <a:pt x="745525" y="1603063"/>
                  </a:cubicBezTo>
                  <a:cubicBezTo>
                    <a:pt x="774703" y="1579820"/>
                    <a:pt x="796462" y="1551631"/>
                    <a:pt x="810804" y="1518496"/>
                  </a:cubicBezTo>
                  <a:cubicBezTo>
                    <a:pt x="825146" y="1485362"/>
                    <a:pt x="832317" y="1448518"/>
                    <a:pt x="832317" y="1407966"/>
                  </a:cubicBezTo>
                  <a:cubicBezTo>
                    <a:pt x="832317" y="1363457"/>
                    <a:pt x="823662" y="1323399"/>
                    <a:pt x="806353" y="1287792"/>
                  </a:cubicBezTo>
                  <a:cubicBezTo>
                    <a:pt x="789044" y="1252184"/>
                    <a:pt x="763328" y="1221770"/>
                    <a:pt x="729205" y="1196548"/>
                  </a:cubicBezTo>
                  <a:cubicBezTo>
                    <a:pt x="695081" y="1171327"/>
                    <a:pt x="652056" y="1151792"/>
                    <a:pt x="600129" y="1137945"/>
                  </a:cubicBezTo>
                  <a:cubicBezTo>
                    <a:pt x="548202" y="1124098"/>
                    <a:pt x="487126" y="1117174"/>
                    <a:pt x="416900" y="1117174"/>
                  </a:cubicBezTo>
                  <a:lnTo>
                    <a:pt x="250734" y="1117174"/>
                  </a:lnTo>
                  <a:cubicBezTo>
                    <a:pt x="237876" y="1117174"/>
                    <a:pt x="226996" y="1115443"/>
                    <a:pt x="218094" y="1111981"/>
                  </a:cubicBezTo>
                  <a:cubicBezTo>
                    <a:pt x="209192" y="1108520"/>
                    <a:pt x="201774" y="1101349"/>
                    <a:pt x="195839" y="1090469"/>
                  </a:cubicBezTo>
                  <a:cubicBezTo>
                    <a:pt x="189905" y="1079589"/>
                    <a:pt x="185701" y="1064505"/>
                    <a:pt x="183229" y="1045218"/>
                  </a:cubicBezTo>
                  <a:cubicBezTo>
                    <a:pt x="180756" y="1025931"/>
                    <a:pt x="179519" y="1000957"/>
                    <a:pt x="179519" y="970295"/>
                  </a:cubicBezTo>
                  <a:cubicBezTo>
                    <a:pt x="179519" y="941611"/>
                    <a:pt x="180756" y="918120"/>
                    <a:pt x="183229" y="899822"/>
                  </a:cubicBezTo>
                  <a:cubicBezTo>
                    <a:pt x="185701" y="881524"/>
                    <a:pt x="189658" y="867430"/>
                    <a:pt x="195098" y="857539"/>
                  </a:cubicBezTo>
                  <a:cubicBezTo>
                    <a:pt x="200538" y="847648"/>
                    <a:pt x="207461" y="840724"/>
                    <a:pt x="215868" y="836768"/>
                  </a:cubicBezTo>
                  <a:cubicBezTo>
                    <a:pt x="224276" y="832812"/>
                    <a:pt x="234414" y="830833"/>
                    <a:pt x="246283" y="830833"/>
                  </a:cubicBezTo>
                  <a:lnTo>
                    <a:pt x="413933" y="830833"/>
                  </a:lnTo>
                  <a:cubicBezTo>
                    <a:pt x="471300" y="830833"/>
                    <a:pt x="522238" y="824157"/>
                    <a:pt x="566747" y="810804"/>
                  </a:cubicBezTo>
                  <a:cubicBezTo>
                    <a:pt x="611256" y="797452"/>
                    <a:pt x="648594" y="778412"/>
                    <a:pt x="678761" y="753685"/>
                  </a:cubicBezTo>
                  <a:cubicBezTo>
                    <a:pt x="708928" y="728957"/>
                    <a:pt x="731925" y="699038"/>
                    <a:pt x="747750" y="663925"/>
                  </a:cubicBezTo>
                  <a:cubicBezTo>
                    <a:pt x="763575" y="628812"/>
                    <a:pt x="771488" y="589991"/>
                    <a:pt x="771488" y="547460"/>
                  </a:cubicBezTo>
                  <a:cubicBezTo>
                    <a:pt x="771488" y="514820"/>
                    <a:pt x="766048" y="483911"/>
                    <a:pt x="755168" y="454733"/>
                  </a:cubicBezTo>
                  <a:cubicBezTo>
                    <a:pt x="744288" y="425555"/>
                    <a:pt x="728215" y="400333"/>
                    <a:pt x="706950" y="379068"/>
                  </a:cubicBezTo>
                  <a:cubicBezTo>
                    <a:pt x="685685" y="357803"/>
                    <a:pt x="658238" y="340988"/>
                    <a:pt x="624609" y="328625"/>
                  </a:cubicBezTo>
                  <a:cubicBezTo>
                    <a:pt x="590980" y="316261"/>
                    <a:pt x="551416" y="310079"/>
                    <a:pt x="505918" y="310079"/>
                  </a:cubicBezTo>
                  <a:cubicBezTo>
                    <a:pt x="454486" y="310079"/>
                    <a:pt x="406020" y="317745"/>
                    <a:pt x="360522" y="333075"/>
                  </a:cubicBezTo>
                  <a:cubicBezTo>
                    <a:pt x="315024" y="348406"/>
                    <a:pt x="274225" y="365221"/>
                    <a:pt x="238123" y="383519"/>
                  </a:cubicBezTo>
                  <a:cubicBezTo>
                    <a:pt x="202021" y="401817"/>
                    <a:pt x="171360" y="418879"/>
                    <a:pt x="146138" y="434704"/>
                  </a:cubicBezTo>
                  <a:cubicBezTo>
                    <a:pt x="120916" y="450530"/>
                    <a:pt x="102371" y="458442"/>
                    <a:pt x="90502" y="458442"/>
                  </a:cubicBezTo>
                  <a:cubicBezTo>
                    <a:pt x="82589" y="458442"/>
                    <a:pt x="75665" y="456711"/>
                    <a:pt x="69731" y="453250"/>
                  </a:cubicBezTo>
                  <a:cubicBezTo>
                    <a:pt x="63796" y="449788"/>
                    <a:pt x="58851" y="443111"/>
                    <a:pt x="54895" y="433221"/>
                  </a:cubicBezTo>
                  <a:cubicBezTo>
                    <a:pt x="50938" y="423330"/>
                    <a:pt x="47971" y="408988"/>
                    <a:pt x="45993" y="390195"/>
                  </a:cubicBezTo>
                  <a:cubicBezTo>
                    <a:pt x="44015" y="371403"/>
                    <a:pt x="43026" y="347170"/>
                    <a:pt x="43026" y="317497"/>
                  </a:cubicBezTo>
                  <a:cubicBezTo>
                    <a:pt x="43026" y="292770"/>
                    <a:pt x="43520" y="272247"/>
                    <a:pt x="44509" y="255927"/>
                  </a:cubicBezTo>
                  <a:cubicBezTo>
                    <a:pt x="45498" y="239607"/>
                    <a:pt x="47476" y="226007"/>
                    <a:pt x="50444" y="215127"/>
                  </a:cubicBezTo>
                  <a:cubicBezTo>
                    <a:pt x="53411" y="204247"/>
                    <a:pt x="57120" y="194851"/>
                    <a:pt x="61571" y="186938"/>
                  </a:cubicBezTo>
                  <a:cubicBezTo>
                    <a:pt x="66022" y="179025"/>
                    <a:pt x="73193" y="170371"/>
                    <a:pt x="83084" y="160974"/>
                  </a:cubicBezTo>
                  <a:cubicBezTo>
                    <a:pt x="92974" y="151578"/>
                    <a:pt x="113251" y="137483"/>
                    <a:pt x="143912" y="118691"/>
                  </a:cubicBezTo>
                  <a:cubicBezTo>
                    <a:pt x="174574" y="99898"/>
                    <a:pt x="213148" y="81600"/>
                    <a:pt x="259636" y="63797"/>
                  </a:cubicBezTo>
                  <a:cubicBezTo>
                    <a:pt x="306123" y="45993"/>
                    <a:pt x="359781" y="30910"/>
                    <a:pt x="420609" y="18546"/>
                  </a:cubicBezTo>
                  <a:cubicBezTo>
                    <a:pt x="481438" y="6182"/>
                    <a:pt x="547460" y="0"/>
                    <a:pt x="6186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Flèche : pentagone 1">
            <a:extLst>
              <a:ext uri="{FF2B5EF4-FFF2-40B4-BE49-F238E27FC236}">
                <a16:creationId xmlns:a16="http://schemas.microsoft.com/office/drawing/2014/main" id="{402B7FC4-A6A3-4805-ACF2-2BF9ABDBA96E}"/>
              </a:ext>
            </a:extLst>
          </p:cNvPr>
          <p:cNvSpPr/>
          <p:nvPr/>
        </p:nvSpPr>
        <p:spPr>
          <a:xfrm>
            <a:off x="457200" y="273451"/>
            <a:ext cx="2106118" cy="1111215"/>
          </a:xfrm>
          <a:prstGeom prst="homePlate">
            <a:avLst/>
          </a:prstGeom>
          <a:solidFill>
            <a:schemeClr val="accent5">
              <a:lumMod val="50000"/>
            </a:schemeClr>
          </a:solidFill>
          <a:scene3d>
            <a:camera prst="orthographicFront"/>
            <a:lightRig rig="threePt" dir="t"/>
          </a:scene3d>
          <a:sp3d>
            <a:bevelT w="139700" h="114300"/>
            <a:bevelB w="1143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prstClr val="white"/>
                </a:solidFill>
                <a:effectLst/>
                <a:uLnTx/>
                <a:uFillTx/>
                <a:latin typeface="Calibri" panose="020F0502020204030204"/>
                <a:ea typeface="+mn-ea"/>
                <a:cs typeface="+mn-cs"/>
              </a:rPr>
              <a:t>PALIER 3</a:t>
            </a:r>
          </a:p>
        </p:txBody>
      </p:sp>
      <p:pic>
        <p:nvPicPr>
          <p:cNvPr id="24" name="Image 23">
            <a:extLst>
              <a:ext uri="{FF2B5EF4-FFF2-40B4-BE49-F238E27FC236}">
                <a16:creationId xmlns:a16="http://schemas.microsoft.com/office/drawing/2014/main" id="{19E27485-FA2A-4AD1-B84C-21EC9E185A7C}"/>
              </a:ext>
            </a:extLst>
          </p:cNvPr>
          <p:cNvPicPr>
            <a:picLocks noChangeAspect="1"/>
          </p:cNvPicPr>
          <p:nvPr/>
        </p:nvPicPr>
        <p:blipFill>
          <a:blip r:embed="rId3"/>
          <a:stretch>
            <a:fillRect/>
          </a:stretch>
        </p:blipFill>
        <p:spPr>
          <a:xfrm>
            <a:off x="1136468" y="1662194"/>
            <a:ext cx="9509759" cy="1388882"/>
          </a:xfrm>
          <a:prstGeom prst="rect">
            <a:avLst/>
          </a:prstGeom>
        </p:spPr>
      </p:pic>
      <p:pic>
        <p:nvPicPr>
          <p:cNvPr id="25" name="Espace réservé du contenu 3">
            <a:extLst>
              <a:ext uri="{FF2B5EF4-FFF2-40B4-BE49-F238E27FC236}">
                <a16:creationId xmlns:a16="http://schemas.microsoft.com/office/drawing/2014/main" id="{410A9A54-F1F6-4E21-8582-39B8F2B2DAF6}"/>
              </a:ext>
            </a:extLst>
          </p:cNvPr>
          <p:cNvPicPr>
            <a:picLocks noChangeAspect="1"/>
          </p:cNvPicPr>
          <p:nvPr/>
        </p:nvPicPr>
        <p:blipFill>
          <a:blip r:embed="rId4"/>
          <a:stretch>
            <a:fillRect/>
          </a:stretch>
        </p:blipFill>
        <p:spPr>
          <a:xfrm>
            <a:off x="1136468" y="3009730"/>
            <a:ext cx="9509759" cy="3652464"/>
          </a:xfrm>
          <a:prstGeom prst="rect">
            <a:avLst/>
          </a:prstGeom>
        </p:spPr>
      </p:pic>
      <p:sp>
        <p:nvSpPr>
          <p:cNvPr id="4" name="Espace réservé du pied de page 3"/>
          <p:cNvSpPr>
            <a:spLocks noGrp="1"/>
          </p:cNvSpPr>
          <p:nvPr>
            <p:ph type="ftr" sz="quarter" idx="11"/>
          </p:nvPr>
        </p:nvSpPr>
        <p:spPr/>
        <p:txBody>
          <a:bodyPr/>
          <a:lstStyle/>
          <a:p>
            <a:r>
              <a:rPr lang="fr-FR" smtClean="0"/>
              <a:t>Luc Bonnet, CPD EPS pour le 1er degré, DSDEN du Rhône</a:t>
            </a:r>
            <a:endParaRPr lang="fr-FR" dirty="0"/>
          </a:p>
        </p:txBody>
      </p:sp>
    </p:spTree>
    <p:extLst>
      <p:ext uri="{BB962C8B-B14F-4D97-AF65-F5344CB8AC3E}">
        <p14:creationId xmlns:p14="http://schemas.microsoft.com/office/powerpoint/2010/main" val="2066349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B2B64AB-C15C-B0A4-1034-D5815207B9F9}"/>
              </a:ext>
            </a:extLst>
          </p:cNvPr>
          <p:cNvPicPr>
            <a:picLocks noChangeAspect="1"/>
          </p:cNvPicPr>
          <p:nvPr/>
        </p:nvPicPr>
        <p:blipFill>
          <a:blip r:embed="rId2"/>
          <a:stretch>
            <a:fillRect/>
          </a:stretch>
        </p:blipFill>
        <p:spPr>
          <a:xfrm>
            <a:off x="0" y="-3618"/>
            <a:ext cx="12192000" cy="1325563"/>
          </a:xfrm>
          <a:prstGeom prst="rect">
            <a:avLst/>
          </a:prstGeom>
        </p:spPr>
      </p:pic>
      <p:sp>
        <p:nvSpPr>
          <p:cNvPr id="2" name="Titre 1"/>
          <p:cNvSpPr>
            <a:spLocks noGrp="1"/>
          </p:cNvSpPr>
          <p:nvPr>
            <p:ph type="title"/>
          </p:nvPr>
        </p:nvSpPr>
        <p:spPr>
          <a:xfrm>
            <a:off x="1358147" y="-3619"/>
            <a:ext cx="10515600" cy="1325563"/>
          </a:xfrm>
        </p:spPr>
        <p:txBody>
          <a:bodyPr/>
          <a:lstStyle/>
          <a:p>
            <a:r>
              <a:rPr lang="fr-FR" dirty="0">
                <a:solidFill>
                  <a:schemeClr val="bg1"/>
                </a:solidFill>
              </a:rPr>
              <a:t>Une analyse de </a:t>
            </a:r>
            <a:r>
              <a:rPr lang="fr-FR" dirty="0" smtClean="0">
                <a:solidFill>
                  <a:schemeClr val="bg1"/>
                </a:solidFill>
              </a:rPr>
              <a:t>ces paliers</a:t>
            </a:r>
            <a:endParaRPr lang="fr-FR" dirty="0">
              <a:solidFill>
                <a:schemeClr val="bg1"/>
              </a:solidFill>
            </a:endParaRPr>
          </a:p>
        </p:txBody>
      </p:sp>
      <p:graphicFrame>
        <p:nvGraphicFramePr>
          <p:cNvPr id="7" name="Diagramme 6">
            <a:extLst>
              <a:ext uri="{FF2B5EF4-FFF2-40B4-BE49-F238E27FC236}">
                <a16:creationId xmlns:a16="http://schemas.microsoft.com/office/drawing/2014/main" id="{A99A7EA5-63E7-EEE5-6165-B19D807844C5}"/>
              </a:ext>
            </a:extLst>
          </p:cNvPr>
          <p:cNvGraphicFramePr/>
          <p:nvPr>
            <p:extLst>
              <p:ext uri="{D42A27DB-BD31-4B8C-83A1-F6EECF244321}">
                <p14:modId xmlns:p14="http://schemas.microsoft.com/office/powerpoint/2010/main" val="2760551071"/>
              </p:ext>
            </p:extLst>
          </p:nvPr>
        </p:nvGraphicFramePr>
        <p:xfrm>
          <a:off x="1834037" y="1736990"/>
          <a:ext cx="8128000" cy="4974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space réservé du pied de page 2"/>
          <p:cNvSpPr>
            <a:spLocks noGrp="1"/>
          </p:cNvSpPr>
          <p:nvPr>
            <p:ph type="ftr" sz="quarter" idx="11"/>
          </p:nvPr>
        </p:nvSpPr>
        <p:spPr/>
        <p:txBody>
          <a:bodyPr/>
          <a:lstStyle/>
          <a:p>
            <a:r>
              <a:rPr lang="fr-FR" smtClean="0"/>
              <a:t>Luc Bonnet, CPD EPS pour le 1er degré, DSDEN du Rhône</a:t>
            </a:r>
            <a:endParaRPr lang="fr-FR" dirty="0"/>
          </a:p>
        </p:txBody>
      </p:sp>
    </p:spTree>
    <p:extLst>
      <p:ext uri="{BB962C8B-B14F-4D97-AF65-F5344CB8AC3E}">
        <p14:creationId xmlns:p14="http://schemas.microsoft.com/office/powerpoint/2010/main" val="1882527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B2B64AB-C15C-B0A4-1034-D5815207B9F9}"/>
              </a:ext>
            </a:extLst>
          </p:cNvPr>
          <p:cNvPicPr>
            <a:picLocks noChangeAspect="1"/>
          </p:cNvPicPr>
          <p:nvPr/>
        </p:nvPicPr>
        <p:blipFill>
          <a:blip r:embed="rId2"/>
          <a:stretch>
            <a:fillRect/>
          </a:stretch>
        </p:blipFill>
        <p:spPr>
          <a:xfrm>
            <a:off x="0" y="-3618"/>
            <a:ext cx="12192000" cy="1325563"/>
          </a:xfrm>
          <a:prstGeom prst="rect">
            <a:avLst/>
          </a:prstGeom>
        </p:spPr>
      </p:pic>
      <p:sp>
        <p:nvSpPr>
          <p:cNvPr id="2" name="Titre 1"/>
          <p:cNvSpPr>
            <a:spLocks noGrp="1"/>
          </p:cNvSpPr>
          <p:nvPr>
            <p:ph type="title"/>
          </p:nvPr>
        </p:nvSpPr>
        <p:spPr>
          <a:xfrm>
            <a:off x="1358147" y="-3619"/>
            <a:ext cx="10515600" cy="1325563"/>
          </a:xfrm>
        </p:spPr>
        <p:txBody>
          <a:bodyPr/>
          <a:lstStyle/>
          <a:p>
            <a:r>
              <a:rPr lang="fr-FR" dirty="0">
                <a:solidFill>
                  <a:schemeClr val="bg1"/>
                </a:solidFill>
              </a:rPr>
              <a:t>Une </a:t>
            </a:r>
            <a:r>
              <a:rPr lang="fr-FR" dirty="0" smtClean="0">
                <a:solidFill>
                  <a:schemeClr val="bg1"/>
                </a:solidFill>
              </a:rPr>
              <a:t>2</a:t>
            </a:r>
            <a:r>
              <a:rPr lang="fr-FR" baseline="30000" dirty="0" smtClean="0">
                <a:solidFill>
                  <a:schemeClr val="bg1"/>
                </a:solidFill>
              </a:rPr>
              <a:t>e</a:t>
            </a:r>
            <a:r>
              <a:rPr lang="fr-FR" dirty="0" smtClean="0">
                <a:solidFill>
                  <a:schemeClr val="bg1"/>
                </a:solidFill>
              </a:rPr>
              <a:t> réflexion sur ces paliers</a:t>
            </a:r>
            <a:endParaRPr lang="fr-FR" dirty="0">
              <a:solidFill>
                <a:schemeClr val="bg1"/>
              </a:solidFill>
            </a:endParaRPr>
          </a:p>
        </p:txBody>
      </p:sp>
      <p:graphicFrame>
        <p:nvGraphicFramePr>
          <p:cNvPr id="7" name="Diagramme 6">
            <a:extLst>
              <a:ext uri="{FF2B5EF4-FFF2-40B4-BE49-F238E27FC236}">
                <a16:creationId xmlns:a16="http://schemas.microsoft.com/office/drawing/2014/main" id="{A99A7EA5-63E7-EEE5-6165-B19D807844C5}"/>
              </a:ext>
            </a:extLst>
          </p:cNvPr>
          <p:cNvGraphicFramePr/>
          <p:nvPr>
            <p:extLst>
              <p:ext uri="{D42A27DB-BD31-4B8C-83A1-F6EECF244321}">
                <p14:modId xmlns:p14="http://schemas.microsoft.com/office/powerpoint/2010/main" val="3215132471"/>
              </p:ext>
            </p:extLst>
          </p:nvPr>
        </p:nvGraphicFramePr>
        <p:xfrm>
          <a:off x="1834037" y="1736990"/>
          <a:ext cx="8128000" cy="4974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me 4">
            <a:extLst>
              <a:ext uri="{FF2B5EF4-FFF2-40B4-BE49-F238E27FC236}">
                <a16:creationId xmlns:a16="http://schemas.microsoft.com/office/drawing/2014/main" id="{A99A7EA5-63E7-EEE5-6165-B19D807844C5}"/>
              </a:ext>
            </a:extLst>
          </p:cNvPr>
          <p:cNvGraphicFramePr/>
          <p:nvPr>
            <p:extLst>
              <p:ext uri="{D42A27DB-BD31-4B8C-83A1-F6EECF244321}">
                <p14:modId xmlns:p14="http://schemas.microsoft.com/office/powerpoint/2010/main" val="1587718905"/>
              </p:ext>
            </p:extLst>
          </p:nvPr>
        </p:nvGraphicFramePr>
        <p:xfrm>
          <a:off x="1986437" y="3971109"/>
          <a:ext cx="8128000" cy="28931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Espace réservé du pied de page 2"/>
          <p:cNvSpPr>
            <a:spLocks noGrp="1"/>
          </p:cNvSpPr>
          <p:nvPr>
            <p:ph type="ftr" sz="quarter" idx="11"/>
          </p:nvPr>
        </p:nvSpPr>
        <p:spPr/>
        <p:txBody>
          <a:bodyPr/>
          <a:lstStyle/>
          <a:p>
            <a:r>
              <a:rPr lang="fr-FR" smtClean="0"/>
              <a:t>Luc Bonnet, CPD EPS pour le 1er degré, DSDEN du Rhône</a:t>
            </a:r>
            <a:endParaRPr lang="fr-FR" dirty="0"/>
          </a:p>
        </p:txBody>
      </p:sp>
    </p:spTree>
    <p:extLst>
      <p:ext uri="{BB962C8B-B14F-4D97-AF65-F5344CB8AC3E}">
        <p14:creationId xmlns:p14="http://schemas.microsoft.com/office/powerpoint/2010/main" val="774086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6513788" y="365125"/>
            <a:ext cx="4840010" cy="1807305"/>
          </a:xfrm>
        </p:spPr>
        <p:txBody>
          <a:bodyPr>
            <a:normAutofit/>
          </a:bodyPr>
          <a:lstStyle/>
          <a:p>
            <a:r>
              <a:rPr lang="fr-FR" dirty="0"/>
              <a:t>Et pourtant </a:t>
            </a:r>
          </a:p>
        </p:txBody>
      </p:sp>
      <p:pic>
        <p:nvPicPr>
          <p:cNvPr id="4" name="Image 3">
            <a:extLst>
              <a:ext uri="{FF2B5EF4-FFF2-40B4-BE49-F238E27FC236}">
                <a16:creationId xmlns:a16="http://schemas.microsoft.com/office/drawing/2014/main" id="{A377633E-2474-D855-4D31-E25B2DDEFEEE}"/>
              </a:ext>
            </a:extLst>
          </p:cNvPr>
          <p:cNvPicPr>
            <a:picLocks noChangeAspect="1"/>
          </p:cNvPicPr>
          <p:nvPr/>
        </p:nvPicPr>
        <p:blipFill rotWithShape="1">
          <a:blip r:embed="rId2"/>
          <a:srcRect t="29083"/>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Espace réservé du contenu 2"/>
          <p:cNvSpPr>
            <a:spLocks noGrp="1"/>
          </p:cNvSpPr>
          <p:nvPr>
            <p:ph idx="1"/>
          </p:nvPr>
        </p:nvSpPr>
        <p:spPr>
          <a:xfrm>
            <a:off x="6513788" y="2333297"/>
            <a:ext cx="4840010" cy="3843666"/>
          </a:xfrm>
        </p:spPr>
        <p:txBody>
          <a:bodyPr>
            <a:normAutofit/>
          </a:bodyPr>
          <a:lstStyle/>
          <a:p>
            <a:r>
              <a:rPr lang="fr-FR" sz="2000" dirty="0"/>
              <a:t>Importance de l’immersion active, volontaire</a:t>
            </a:r>
          </a:p>
          <a:p>
            <a:endParaRPr lang="fr-FR" sz="2000" dirty="0"/>
          </a:p>
          <a:p>
            <a:r>
              <a:rPr lang="fr-FR" sz="2000" dirty="0" smtClean="0"/>
              <a:t>« Au </a:t>
            </a:r>
            <a:r>
              <a:rPr lang="fr-FR" sz="2000" dirty="0"/>
              <a:t>commencement était </a:t>
            </a:r>
            <a:r>
              <a:rPr lang="fr-FR" sz="2000" dirty="0" smtClean="0"/>
              <a:t>l’action », </a:t>
            </a:r>
            <a:r>
              <a:rPr lang="fr-FR" sz="2000" dirty="0"/>
              <a:t>Faust, </a:t>
            </a:r>
            <a:r>
              <a:rPr lang="fr-FR" sz="2000" dirty="0" smtClean="0"/>
              <a:t>Goethe cité par A. </a:t>
            </a:r>
            <a:r>
              <a:rPr lang="fr-FR" sz="2000" dirty="0" err="1" smtClean="0"/>
              <a:t>Berthoz</a:t>
            </a:r>
            <a:r>
              <a:rPr lang="fr-FR" sz="2000" dirty="0" smtClean="0"/>
              <a:t>.</a:t>
            </a:r>
            <a:endParaRPr lang="fr-FR" sz="2000" dirty="0"/>
          </a:p>
          <a:p>
            <a:endParaRPr lang="fr-FR" sz="2000" dirty="0"/>
          </a:p>
          <a:p>
            <a:pPr marL="0" indent="0">
              <a:buNone/>
            </a:pPr>
            <a:endParaRPr lang="fr-FR" sz="2000" dirty="0"/>
          </a:p>
          <a:p>
            <a:endParaRPr lang="fr-FR" sz="2000" dirty="0"/>
          </a:p>
          <a:p>
            <a:endParaRPr lang="fr-FR" sz="2000" dirty="0"/>
          </a:p>
        </p:txBody>
      </p:sp>
      <p:sp>
        <p:nvSpPr>
          <p:cNvPr id="5" name="Espace réservé du pied de page 4"/>
          <p:cNvSpPr>
            <a:spLocks noGrp="1"/>
          </p:cNvSpPr>
          <p:nvPr>
            <p:ph type="ftr" sz="quarter" idx="11"/>
          </p:nvPr>
        </p:nvSpPr>
        <p:spPr/>
        <p:txBody>
          <a:bodyPr/>
          <a:lstStyle/>
          <a:p>
            <a:r>
              <a:rPr lang="fr-FR" smtClean="0"/>
              <a:t>Luc Bonnet, CPD EPS pour le 1er degré, DSDEN du Rhône</a:t>
            </a:r>
            <a:endParaRPr lang="fr-FR" dirty="0"/>
          </a:p>
        </p:txBody>
      </p:sp>
    </p:spTree>
    <p:extLst>
      <p:ext uri="{BB962C8B-B14F-4D97-AF65-F5344CB8AC3E}">
        <p14:creationId xmlns:p14="http://schemas.microsoft.com/office/powerpoint/2010/main" val="2040798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77326" y="534971"/>
            <a:ext cx="7819534" cy="5788058"/>
          </a:xfrm>
        </p:spPr>
        <p:txBody>
          <a:bodyPr>
            <a:normAutofit lnSpcReduction="10000"/>
          </a:bodyPr>
          <a:lstStyle/>
          <a:p>
            <a:r>
              <a:rPr lang="fr-FR" dirty="0"/>
              <a:t>Dakar (âge moyen 10,5) : « Le sous l’eau, c’est après lorsqu’on sait nager ». « L‘aspect subaquatique n’est pas appréhendé dans l’apprentissage observé ». Ce qui peut expliquer la persistance de craintes telles que «mettre la tête sous l’eau 56% », « mettre le visage dans l’eau 54%  », « des choses qui sont dans l’eau 51% ». </a:t>
            </a:r>
          </a:p>
          <a:p>
            <a:r>
              <a:rPr lang="fr-FR" dirty="0"/>
              <a:t>Canton (âge moyen 8,6) : les enfants, bien que se déclarant nageurs à 88%, signalent la peur de « se remplir d’eau » (51,9%) et de « rester au fond de l’eau » (54,6%).</a:t>
            </a:r>
          </a:p>
          <a:p>
            <a:r>
              <a:rPr lang="fr-FR" dirty="0"/>
              <a:t>« L’apprentissage  n’étant  pas  orienté  vers  l’exploration  du  monde subaquatique, il est cohérent d’obtenir ces résultats » (Thèse de V. </a:t>
            </a:r>
            <a:r>
              <a:rPr lang="fr-FR" dirty="0" err="1"/>
              <a:t>Schwob</a:t>
            </a:r>
            <a:r>
              <a:rPr lang="fr-FR" dirty="0"/>
              <a:t>). </a:t>
            </a:r>
          </a:p>
        </p:txBody>
      </p:sp>
      <p:pic>
        <p:nvPicPr>
          <p:cNvPr id="4" name="Image 3">
            <a:extLst>
              <a:ext uri="{FF2B5EF4-FFF2-40B4-BE49-F238E27FC236}">
                <a16:creationId xmlns:a16="http://schemas.microsoft.com/office/drawing/2014/main" id="{6F31699F-C005-8A5C-9788-C5237F2F9DEB}"/>
              </a:ext>
            </a:extLst>
          </p:cNvPr>
          <p:cNvPicPr>
            <a:picLocks noChangeAspect="1"/>
          </p:cNvPicPr>
          <p:nvPr/>
        </p:nvPicPr>
        <p:blipFill>
          <a:blip r:embed="rId2"/>
          <a:stretch>
            <a:fillRect/>
          </a:stretch>
        </p:blipFill>
        <p:spPr>
          <a:xfrm>
            <a:off x="0" y="0"/>
            <a:ext cx="3789575" cy="7341354"/>
          </a:xfrm>
          <a:prstGeom prst="rect">
            <a:avLst/>
          </a:prstGeom>
        </p:spPr>
      </p:pic>
      <p:sp>
        <p:nvSpPr>
          <p:cNvPr id="2" name="Titre 1"/>
          <p:cNvSpPr>
            <a:spLocks noGrp="1"/>
          </p:cNvSpPr>
          <p:nvPr>
            <p:ph type="title"/>
          </p:nvPr>
        </p:nvSpPr>
        <p:spPr>
          <a:xfrm>
            <a:off x="261249" y="2075481"/>
            <a:ext cx="3267075" cy="3593799"/>
          </a:xfrm>
        </p:spPr>
        <p:txBody>
          <a:bodyPr>
            <a:normAutofit fontScale="90000"/>
          </a:bodyPr>
          <a:lstStyle/>
          <a:p>
            <a:pPr algn="r"/>
            <a:r>
              <a:rPr lang="fr-FR" dirty="0">
                <a:solidFill>
                  <a:schemeClr val="bg1"/>
                </a:solidFill>
                <a:effectLst>
                  <a:outerShdw blurRad="38100" dist="38100" dir="2700000" algn="tl">
                    <a:srgbClr val="000000">
                      <a:alpha val="43137"/>
                    </a:srgbClr>
                  </a:outerShdw>
                </a:effectLst>
              </a:rPr>
              <a:t>Des constats à méditer notamment à propos des « peurs » des élèves (1)</a:t>
            </a:r>
          </a:p>
        </p:txBody>
      </p:sp>
      <p:sp>
        <p:nvSpPr>
          <p:cNvPr id="5" name="Espace réservé du pied de page 4"/>
          <p:cNvSpPr>
            <a:spLocks noGrp="1"/>
          </p:cNvSpPr>
          <p:nvPr>
            <p:ph type="ftr" sz="quarter" idx="11"/>
          </p:nvPr>
        </p:nvSpPr>
        <p:spPr/>
        <p:txBody>
          <a:bodyPr/>
          <a:lstStyle/>
          <a:p>
            <a:r>
              <a:rPr lang="fr-FR" smtClean="0"/>
              <a:t>Luc Bonnet, CPD EPS pour le 1er degré, DSDEN du Rhône</a:t>
            </a:r>
            <a:endParaRPr lang="fr-FR" dirty="0"/>
          </a:p>
        </p:txBody>
      </p:sp>
    </p:spTree>
    <p:extLst>
      <p:ext uri="{BB962C8B-B14F-4D97-AF65-F5344CB8AC3E}">
        <p14:creationId xmlns:p14="http://schemas.microsoft.com/office/powerpoint/2010/main" val="2943005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6699" y="1410165"/>
            <a:ext cx="7600951" cy="5304143"/>
          </a:xfrm>
        </p:spPr>
        <p:txBody>
          <a:bodyPr/>
          <a:lstStyle/>
          <a:p>
            <a:pPr algn="just"/>
            <a:r>
              <a:rPr lang="fr-FR" dirty="0"/>
              <a:t>Paris (âge moyen 9,1) : « « Couler »  (34,1 %), « se  remplir d’eau »  (32,6%), « rester au fond de  l’eau »  (36,5 %), « ne pas réussir à respirer » (38,9%) sont les quatre items ayant reçu le plus de réponses positives sur les peurs occasionnées mais restent dans de faibles proportions et dénotent une absence de craintes du milieu subaquatique pour la majorité des enfants interrogés ». </a:t>
            </a:r>
            <a:endParaRPr lang="fr-FR" dirty="0" smtClean="0"/>
          </a:p>
          <a:p>
            <a:pPr algn="just"/>
            <a:r>
              <a:rPr lang="fr-FR" dirty="0" smtClean="0"/>
              <a:t>N. Gal: « </a:t>
            </a:r>
            <a:r>
              <a:rPr lang="fr-FR" dirty="0"/>
              <a:t> </a:t>
            </a:r>
            <a:r>
              <a:rPr lang="fr-FR" dirty="0" smtClean="0"/>
              <a:t>La </a:t>
            </a:r>
            <a:r>
              <a:rPr lang="fr-FR" dirty="0"/>
              <a:t>maîtrise de l’immersion est une condition indispensable pour pouvoir accéder aux compétences spécifiques de l’expert « nageur » ou « sauveteur </a:t>
            </a:r>
            <a:r>
              <a:rPr lang="fr-FR" dirty="0" smtClean="0"/>
              <a:t>». »</a:t>
            </a:r>
            <a:endParaRPr lang="fr-FR" dirty="0"/>
          </a:p>
          <a:p>
            <a:pPr algn="just"/>
            <a:endParaRPr lang="fr-FR" dirty="0" smtClean="0"/>
          </a:p>
          <a:p>
            <a:pPr algn="just"/>
            <a:endParaRPr lang="fr-FR" dirty="0"/>
          </a:p>
          <a:p>
            <a:pPr algn="just"/>
            <a:endParaRPr lang="fr-FR" dirty="0"/>
          </a:p>
        </p:txBody>
      </p:sp>
      <p:pic>
        <p:nvPicPr>
          <p:cNvPr id="4" name="Image 3">
            <a:extLst>
              <a:ext uri="{FF2B5EF4-FFF2-40B4-BE49-F238E27FC236}">
                <a16:creationId xmlns:a16="http://schemas.microsoft.com/office/drawing/2014/main" id="{5A285BBD-AD48-9485-E942-BB0B34F35404}"/>
              </a:ext>
            </a:extLst>
          </p:cNvPr>
          <p:cNvPicPr>
            <a:picLocks noChangeAspect="1"/>
          </p:cNvPicPr>
          <p:nvPr/>
        </p:nvPicPr>
        <p:blipFill>
          <a:blip r:embed="rId2"/>
          <a:stretch>
            <a:fillRect/>
          </a:stretch>
        </p:blipFill>
        <p:spPr>
          <a:xfrm>
            <a:off x="0" y="0"/>
            <a:ext cx="3789575" cy="7341354"/>
          </a:xfrm>
          <a:prstGeom prst="rect">
            <a:avLst/>
          </a:prstGeom>
        </p:spPr>
      </p:pic>
      <p:sp>
        <p:nvSpPr>
          <p:cNvPr id="5" name="Titre 1">
            <a:extLst>
              <a:ext uri="{FF2B5EF4-FFF2-40B4-BE49-F238E27FC236}">
                <a16:creationId xmlns:a16="http://schemas.microsoft.com/office/drawing/2014/main" id="{A466F306-3E4F-AD3F-9396-817E2FE68123}"/>
              </a:ext>
            </a:extLst>
          </p:cNvPr>
          <p:cNvSpPr txBox="1">
            <a:spLocks/>
          </p:cNvSpPr>
          <p:nvPr/>
        </p:nvSpPr>
        <p:spPr>
          <a:xfrm>
            <a:off x="187751" y="2923054"/>
            <a:ext cx="326707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FR" dirty="0">
                <a:solidFill>
                  <a:schemeClr val="bg1"/>
                </a:solidFill>
                <a:effectLst>
                  <a:outerShdw blurRad="38100" dist="38100" dir="2700000" algn="tl">
                    <a:srgbClr val="000000">
                      <a:alpha val="43137"/>
                    </a:srgbClr>
                  </a:outerShdw>
                </a:effectLst>
              </a:rPr>
              <a:t>Des constats à méditer (2)</a:t>
            </a:r>
          </a:p>
        </p:txBody>
      </p:sp>
      <p:sp>
        <p:nvSpPr>
          <p:cNvPr id="2" name="Espace réservé du pied de page 1"/>
          <p:cNvSpPr>
            <a:spLocks noGrp="1"/>
          </p:cNvSpPr>
          <p:nvPr>
            <p:ph type="ftr" sz="quarter" idx="11"/>
          </p:nvPr>
        </p:nvSpPr>
        <p:spPr/>
        <p:txBody>
          <a:bodyPr/>
          <a:lstStyle/>
          <a:p>
            <a:r>
              <a:rPr lang="fr-FR" smtClean="0"/>
              <a:t>Luc Bonnet, CPD EPS pour le 1er degré, DSDEN du Rhône</a:t>
            </a:r>
            <a:endParaRPr lang="fr-FR" dirty="0"/>
          </a:p>
        </p:txBody>
      </p:sp>
    </p:spTree>
    <p:extLst>
      <p:ext uri="{BB962C8B-B14F-4D97-AF65-F5344CB8AC3E}">
        <p14:creationId xmlns:p14="http://schemas.microsoft.com/office/powerpoint/2010/main" val="3242450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E43C9C7-31EB-96EB-C342-EE4BABD84E31}"/>
              </a:ext>
            </a:extLst>
          </p:cNvPr>
          <p:cNvPicPr>
            <a:picLocks noChangeAspect="1"/>
          </p:cNvPicPr>
          <p:nvPr/>
        </p:nvPicPr>
        <p:blipFill>
          <a:blip r:embed="rId2"/>
          <a:stretch>
            <a:fillRect/>
          </a:stretch>
        </p:blipFill>
        <p:spPr>
          <a:xfrm>
            <a:off x="0" y="-3618"/>
            <a:ext cx="12192000" cy="1002859"/>
          </a:xfrm>
          <a:prstGeom prst="rect">
            <a:avLst/>
          </a:prstGeom>
        </p:spPr>
      </p:pic>
      <p:sp>
        <p:nvSpPr>
          <p:cNvPr id="2" name="Titre 1"/>
          <p:cNvSpPr>
            <a:spLocks noGrp="1"/>
          </p:cNvSpPr>
          <p:nvPr>
            <p:ph type="title"/>
          </p:nvPr>
        </p:nvSpPr>
        <p:spPr>
          <a:xfrm>
            <a:off x="651628" y="84843"/>
            <a:ext cx="10888744" cy="898067"/>
          </a:xfrm>
        </p:spPr>
        <p:txBody>
          <a:bodyPr>
            <a:normAutofit/>
          </a:bodyPr>
          <a:lstStyle/>
          <a:p>
            <a:r>
              <a:rPr lang="fr-FR" sz="4000" dirty="0">
                <a:solidFill>
                  <a:schemeClr val="bg1"/>
                </a:solidFill>
                <a:effectLst>
                  <a:outerShdw blurRad="38100" dist="38100" dir="2700000" algn="tl">
                    <a:srgbClr val="000000">
                      <a:alpha val="43137"/>
                    </a:srgbClr>
                  </a:outerShdw>
                </a:effectLst>
              </a:rPr>
              <a:t>Un enseignement largement influencé par la culture </a:t>
            </a:r>
          </a:p>
        </p:txBody>
      </p:sp>
      <p:sp>
        <p:nvSpPr>
          <p:cNvPr id="3" name="Espace réservé du contenu 2"/>
          <p:cNvSpPr>
            <a:spLocks noGrp="1"/>
          </p:cNvSpPr>
          <p:nvPr>
            <p:ph idx="1"/>
          </p:nvPr>
        </p:nvSpPr>
        <p:spPr>
          <a:xfrm>
            <a:off x="576943" y="1838325"/>
            <a:ext cx="2643868" cy="4351338"/>
          </a:xfrm>
        </p:spPr>
        <p:txBody>
          <a:bodyPr anchor="ctr"/>
          <a:lstStyle/>
          <a:p>
            <a:pPr marL="0" indent="0">
              <a:buNone/>
            </a:pPr>
            <a:r>
              <a:rPr lang="fr-FR" dirty="0"/>
              <a:t>Thèse de </a:t>
            </a:r>
          </a:p>
          <a:p>
            <a:pPr marL="0" indent="0">
              <a:buNone/>
            </a:pPr>
            <a:r>
              <a:rPr lang="fr-FR" dirty="0"/>
              <a:t>Valérie </a:t>
            </a:r>
            <a:r>
              <a:rPr lang="fr-FR" dirty="0" err="1"/>
              <a:t>Schwob</a:t>
            </a:r>
            <a:r>
              <a:rPr lang="fr-FR" dirty="0"/>
              <a:t> </a:t>
            </a:r>
          </a:p>
          <a:p>
            <a:pPr marL="0" indent="0">
              <a:buNone/>
            </a:pPr>
            <a:r>
              <a:rPr lang="fr-FR" dirty="0"/>
              <a:t>(2012)</a:t>
            </a:r>
          </a:p>
          <a:p>
            <a:pPr marL="0" indent="0">
              <a:buNone/>
            </a:pPr>
            <a:endParaRPr lang="fr-FR" dirty="0"/>
          </a:p>
        </p:txBody>
      </p:sp>
      <p:pic>
        <p:nvPicPr>
          <p:cNvPr id="4" name="Image 3"/>
          <p:cNvPicPr>
            <a:picLocks noChangeAspect="1"/>
          </p:cNvPicPr>
          <p:nvPr/>
        </p:nvPicPr>
        <p:blipFill>
          <a:blip r:embed="rId3"/>
          <a:stretch>
            <a:fillRect/>
          </a:stretch>
        </p:blipFill>
        <p:spPr>
          <a:xfrm>
            <a:off x="3482068" y="1358528"/>
            <a:ext cx="7610475" cy="5019675"/>
          </a:xfrm>
          <a:prstGeom prst="rect">
            <a:avLst/>
          </a:prstGeom>
        </p:spPr>
      </p:pic>
      <p:sp>
        <p:nvSpPr>
          <p:cNvPr id="6" name="Espace réservé du pied de page 5"/>
          <p:cNvSpPr>
            <a:spLocks noGrp="1"/>
          </p:cNvSpPr>
          <p:nvPr>
            <p:ph type="ftr" sz="quarter" idx="11"/>
          </p:nvPr>
        </p:nvSpPr>
        <p:spPr/>
        <p:txBody>
          <a:bodyPr/>
          <a:lstStyle/>
          <a:p>
            <a:r>
              <a:rPr lang="fr-FR" smtClean="0"/>
              <a:t>Luc Bonnet, CPD EPS pour le 1er degré, DSDEN du Rhône</a:t>
            </a:r>
            <a:endParaRPr lang="fr-FR" dirty="0"/>
          </a:p>
        </p:txBody>
      </p:sp>
    </p:spTree>
    <p:extLst>
      <p:ext uri="{BB962C8B-B14F-4D97-AF65-F5344CB8AC3E}">
        <p14:creationId xmlns:p14="http://schemas.microsoft.com/office/powerpoint/2010/main" val="362268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384662" y="391885"/>
            <a:ext cx="9091749" cy="5316583"/>
          </a:xfrm>
          <a:prstGeom prst="rect">
            <a:avLst/>
          </a:prstGeom>
        </p:spPr>
      </p:pic>
      <p:sp>
        <p:nvSpPr>
          <p:cNvPr id="3" name="Rectangle 2"/>
          <p:cNvSpPr/>
          <p:nvPr/>
        </p:nvSpPr>
        <p:spPr>
          <a:xfrm>
            <a:off x="3056709" y="6008914"/>
            <a:ext cx="2194560" cy="470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Sportive</a:t>
            </a:r>
          </a:p>
        </p:txBody>
      </p:sp>
      <p:sp>
        <p:nvSpPr>
          <p:cNvPr id="4" name="Rectangle 3"/>
          <p:cNvSpPr/>
          <p:nvPr/>
        </p:nvSpPr>
        <p:spPr>
          <a:xfrm>
            <a:off x="5573486" y="6008913"/>
            <a:ext cx="2194560" cy="6139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Sécuritaire et utilitaire</a:t>
            </a:r>
          </a:p>
        </p:txBody>
      </p:sp>
      <p:sp>
        <p:nvSpPr>
          <p:cNvPr id="5" name="Rectangle 4"/>
          <p:cNvSpPr/>
          <p:nvPr/>
        </p:nvSpPr>
        <p:spPr>
          <a:xfrm>
            <a:off x="8090263" y="6008912"/>
            <a:ext cx="2194560" cy="6139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Développementaliste</a:t>
            </a:r>
          </a:p>
        </p:txBody>
      </p:sp>
      <p:pic>
        <p:nvPicPr>
          <p:cNvPr id="6" name="Image 5">
            <a:extLst>
              <a:ext uri="{FF2B5EF4-FFF2-40B4-BE49-F238E27FC236}">
                <a16:creationId xmlns:a16="http://schemas.microsoft.com/office/drawing/2014/main" id="{8B7BD29E-3208-0437-0BBD-B262F6D95913}"/>
              </a:ext>
            </a:extLst>
          </p:cNvPr>
          <p:cNvPicPr>
            <a:picLocks noChangeAspect="1"/>
          </p:cNvPicPr>
          <p:nvPr/>
        </p:nvPicPr>
        <p:blipFill rotWithShape="1">
          <a:blip r:embed="rId3"/>
          <a:srcRect r="75871"/>
          <a:stretch/>
        </p:blipFill>
        <p:spPr>
          <a:xfrm>
            <a:off x="1" y="0"/>
            <a:ext cx="914400" cy="6858000"/>
          </a:xfrm>
          <a:prstGeom prst="rect">
            <a:avLst/>
          </a:prstGeom>
        </p:spPr>
      </p:pic>
      <p:pic>
        <p:nvPicPr>
          <p:cNvPr id="7" name="Image 6">
            <a:extLst>
              <a:ext uri="{FF2B5EF4-FFF2-40B4-BE49-F238E27FC236}">
                <a16:creationId xmlns:a16="http://schemas.microsoft.com/office/drawing/2014/main" id="{8D938797-CFDC-C1A9-83A3-4103D8A35632}"/>
              </a:ext>
            </a:extLst>
          </p:cNvPr>
          <p:cNvPicPr>
            <a:picLocks noChangeAspect="1"/>
          </p:cNvPicPr>
          <p:nvPr/>
        </p:nvPicPr>
        <p:blipFill rotWithShape="1">
          <a:blip r:embed="rId3"/>
          <a:srcRect r="75871"/>
          <a:stretch/>
        </p:blipFill>
        <p:spPr>
          <a:xfrm>
            <a:off x="11277599" y="0"/>
            <a:ext cx="914400" cy="6858000"/>
          </a:xfrm>
          <a:prstGeom prst="rect">
            <a:avLst/>
          </a:prstGeom>
        </p:spPr>
      </p:pic>
      <p:sp>
        <p:nvSpPr>
          <p:cNvPr id="8" name="Espace réservé du pied de page 7"/>
          <p:cNvSpPr>
            <a:spLocks noGrp="1"/>
          </p:cNvSpPr>
          <p:nvPr>
            <p:ph type="ftr" sz="quarter" idx="11"/>
          </p:nvPr>
        </p:nvSpPr>
        <p:spPr/>
        <p:txBody>
          <a:bodyPr/>
          <a:lstStyle/>
          <a:p>
            <a:r>
              <a:rPr lang="fr-FR" smtClean="0"/>
              <a:t>Luc Bonnet, CPD EPS pour le 1er degré, DSDEN du Rhône</a:t>
            </a:r>
            <a:endParaRPr lang="fr-FR" dirty="0"/>
          </a:p>
        </p:txBody>
      </p:sp>
    </p:spTree>
    <p:extLst>
      <p:ext uri="{BB962C8B-B14F-4D97-AF65-F5344CB8AC3E}">
        <p14:creationId xmlns:p14="http://schemas.microsoft.com/office/powerpoint/2010/main" val="1264310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35419" y="0"/>
            <a:ext cx="10115174" cy="1325563"/>
          </a:xfrm>
        </p:spPr>
        <p:txBody>
          <a:bodyPr/>
          <a:lstStyle/>
          <a:p>
            <a:r>
              <a:rPr lang="fr-FR" dirty="0"/>
              <a:t>S’immerger</a:t>
            </a:r>
          </a:p>
        </p:txBody>
      </p:sp>
      <p:sp>
        <p:nvSpPr>
          <p:cNvPr id="3" name="Espace réservé du contenu 2"/>
          <p:cNvSpPr>
            <a:spLocks noGrp="1"/>
          </p:cNvSpPr>
          <p:nvPr>
            <p:ph idx="1"/>
          </p:nvPr>
        </p:nvSpPr>
        <p:spPr>
          <a:xfrm>
            <a:off x="3474719" y="1036098"/>
            <a:ext cx="9091749" cy="5821901"/>
          </a:xfrm>
        </p:spPr>
        <p:txBody>
          <a:bodyPr>
            <a:noAutofit/>
          </a:bodyPr>
          <a:lstStyle/>
          <a:p>
            <a:r>
              <a:rPr lang="fr-FR" sz="1600" dirty="0"/>
              <a:t>C’est </a:t>
            </a:r>
            <a:r>
              <a:rPr lang="fr-FR" sz="1600" dirty="0" smtClean="0"/>
              <a:t>être confronté à la peur de </a:t>
            </a:r>
            <a:r>
              <a:rPr lang="fr-FR" sz="1600" dirty="0"/>
              <a:t>disparaître, de franchir les limites du monde perçu. Ce sont les enfers subaquatiques et la peur de l’engloutissement décrits par B. Jeu dans son ouvrage « le sport, l’émotion, l’espace </a:t>
            </a:r>
            <a:r>
              <a:rPr lang="fr-FR" sz="1600" dirty="0" smtClean="0"/>
              <a:t>». C’est quitter </a:t>
            </a:r>
            <a:r>
              <a:rPr lang="fr-FR" sz="1600" dirty="0"/>
              <a:t>l</a:t>
            </a:r>
            <a:r>
              <a:rPr lang="fr-FR" sz="1600" dirty="0" smtClean="0"/>
              <a:t>e monde terrestre pour un monde inconnu.</a:t>
            </a:r>
            <a:endParaRPr lang="fr-FR" sz="1600" dirty="0"/>
          </a:p>
          <a:p>
            <a:r>
              <a:rPr lang="fr-FR" sz="1600" dirty="0"/>
              <a:t>C’est également se sentir enveloppé voire cerné par </a:t>
            </a:r>
            <a:r>
              <a:rPr lang="fr-FR" sz="1600" dirty="0" smtClean="0"/>
              <a:t>l’eau. Douceur pour les uns, oppression pour les autres.</a:t>
            </a:r>
            <a:endParaRPr lang="fr-FR" sz="1600" dirty="0"/>
          </a:p>
          <a:p>
            <a:r>
              <a:rPr lang="fr-FR" sz="1600" dirty="0"/>
              <a:t>(Ré)activer des croyances et des résonnances culturelles personnelles, familiales liées à la noyade, à la mort, au risque en tout cas</a:t>
            </a:r>
            <a:r>
              <a:rPr lang="fr-FR" sz="1600" dirty="0" smtClean="0"/>
              <a:t>. C’est ne pas comprendre comment une fois au fond, je vais remonter sans rien faire.</a:t>
            </a:r>
            <a:endParaRPr lang="fr-FR" sz="1600" dirty="0"/>
          </a:p>
          <a:p>
            <a:r>
              <a:rPr lang="fr-FR" sz="1600" dirty="0"/>
              <a:t>S’immerger c’est, pour </a:t>
            </a:r>
            <a:r>
              <a:rPr lang="fr-FR" sz="1600" dirty="0" smtClean="0"/>
              <a:t>certains, </a:t>
            </a:r>
            <a:r>
              <a:rPr lang="fr-FR" sz="1600" dirty="0"/>
              <a:t>perdre tout repère terrien devenir aveugle et se lancer dans une aventure risquée. C’est </a:t>
            </a:r>
            <a:r>
              <a:rPr lang="fr-FR" sz="1600" dirty="0" smtClean="0"/>
              <a:t>s’obliger </a:t>
            </a:r>
            <a:r>
              <a:rPr lang="fr-FR" sz="1600" dirty="0"/>
              <a:t>à un saut dans l’inconnu alors que Alain </a:t>
            </a:r>
            <a:r>
              <a:rPr lang="fr-FR" sz="1600" dirty="0" err="1"/>
              <a:t>Berthoz</a:t>
            </a:r>
            <a:r>
              <a:rPr lang="fr-FR" sz="1600" dirty="0"/>
              <a:t> signale que la perception des mouvements projetés </a:t>
            </a:r>
            <a:r>
              <a:rPr lang="fr-FR" sz="1600" dirty="0" smtClean="0"/>
              <a:t>accompagnent toujours l’action </a:t>
            </a:r>
            <a:r>
              <a:rPr lang="fr-FR" sz="1600" dirty="0"/>
              <a:t>réalisée. </a:t>
            </a:r>
          </a:p>
          <a:p>
            <a:r>
              <a:rPr lang="fr-FR" sz="1600" dirty="0"/>
              <a:t>C’est ne plus être </a:t>
            </a:r>
            <a:r>
              <a:rPr lang="fr-FR" sz="1600" dirty="0" smtClean="0"/>
              <a:t>relié au </a:t>
            </a:r>
            <a:r>
              <a:rPr lang="fr-FR" sz="1600" dirty="0"/>
              <a:t>monde que grâce à un </a:t>
            </a:r>
            <a:r>
              <a:rPr lang="fr-FR" sz="1600" dirty="0" smtClean="0"/>
              <a:t>« fil » </a:t>
            </a:r>
            <a:r>
              <a:rPr lang="fr-FR" sz="1600" dirty="0"/>
              <a:t>ou à un maigre support (la perche, la goulotte</a:t>
            </a:r>
            <a:r>
              <a:rPr lang="fr-FR" sz="1600" dirty="0" smtClean="0"/>
              <a:t>).</a:t>
            </a:r>
            <a:endParaRPr lang="fr-FR" sz="1600" dirty="0"/>
          </a:p>
          <a:p>
            <a:r>
              <a:rPr lang="fr-FR" sz="1600" dirty="0"/>
              <a:t>C’est </a:t>
            </a:r>
            <a:r>
              <a:rPr lang="fr-FR" sz="1600" dirty="0" smtClean="0"/>
              <a:t>peut-être avoir </a:t>
            </a:r>
            <a:r>
              <a:rPr lang="fr-FR" sz="1600" dirty="0"/>
              <a:t>peur de manquer d’air, de l’étouffement, de rester bloqué sous le tapis, dans le tunnel, etc.</a:t>
            </a:r>
          </a:p>
          <a:p>
            <a:r>
              <a:rPr lang="fr-FR" sz="1600" dirty="0"/>
              <a:t>C’est ressentir une impression peu confortable, gênante voire angoissante de manque d’air </a:t>
            </a:r>
            <a:r>
              <a:rPr lang="fr-FR" sz="1600" dirty="0" smtClean="0"/>
              <a:t>(notamment en cas d’expiration </a:t>
            </a:r>
            <a:r>
              <a:rPr lang="fr-FR" sz="1600" dirty="0"/>
              <a:t>à la descente</a:t>
            </a:r>
            <a:r>
              <a:rPr lang="fr-FR" sz="1600" dirty="0" smtClean="0"/>
              <a:t>).</a:t>
            </a:r>
            <a:endParaRPr lang="fr-FR" sz="1600" dirty="0"/>
          </a:p>
          <a:p>
            <a:r>
              <a:rPr lang="fr-FR" sz="1600" dirty="0"/>
              <a:t>C’est encore réduire les sources d’information disponibles sur notre environnement et les actions que l’on projette. C’est voir moins bien. C’est augmenter la « confusion » des sensations, des informations nouvelles à traiter et qui assaillent la conscience d’un élève par leur nouveauté et leur originalité. </a:t>
            </a:r>
          </a:p>
          <a:p>
            <a:r>
              <a:rPr lang="fr-FR" sz="1600" dirty="0"/>
              <a:t>C’est être seul au </a:t>
            </a:r>
            <a:r>
              <a:rPr lang="fr-FR" sz="1600" dirty="0" smtClean="0"/>
              <a:t>monde, en un lieu particulier, </a:t>
            </a:r>
            <a:r>
              <a:rPr lang="fr-FR" sz="1600" dirty="0"/>
              <a:t>pendant un temps qui peut être perçu comme </a:t>
            </a:r>
            <a:r>
              <a:rPr lang="fr-FR" sz="1600" dirty="0" smtClean="0"/>
              <a:t>long (notion de temps à travailler en amont dans la classe).</a:t>
            </a:r>
            <a:endParaRPr lang="fr-FR" sz="1600" dirty="0"/>
          </a:p>
        </p:txBody>
      </p:sp>
      <p:cxnSp>
        <p:nvCxnSpPr>
          <p:cNvPr id="6" name="Connecteur droit 5">
            <a:extLst>
              <a:ext uri="{FF2B5EF4-FFF2-40B4-BE49-F238E27FC236}">
                <a16:creationId xmlns:a16="http://schemas.microsoft.com/office/drawing/2014/main" id="{9E2A7749-9839-2C7D-2D28-F29C07305095}"/>
              </a:ext>
            </a:extLst>
          </p:cNvPr>
          <p:cNvCxnSpPr>
            <a:cxnSpLocks/>
          </p:cNvCxnSpPr>
          <p:nvPr/>
        </p:nvCxnSpPr>
        <p:spPr>
          <a:xfrm>
            <a:off x="3811014" y="1036098"/>
            <a:ext cx="3903020" cy="0"/>
          </a:xfrm>
          <a:prstGeom prst="line">
            <a:avLst/>
          </a:prstGeom>
          <a:ln w="19050">
            <a:solidFill>
              <a:srgbClr val="37CBFF"/>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24" y="1953729"/>
            <a:ext cx="3453096" cy="2722774"/>
          </a:xfrm>
          <a:prstGeom prst="rect">
            <a:avLst/>
          </a:prstGeom>
        </p:spPr>
      </p:pic>
      <p:sp>
        <p:nvSpPr>
          <p:cNvPr id="5" name="Espace réservé du pied de page 4"/>
          <p:cNvSpPr>
            <a:spLocks noGrp="1"/>
          </p:cNvSpPr>
          <p:nvPr>
            <p:ph type="ftr" sz="quarter" idx="11"/>
          </p:nvPr>
        </p:nvSpPr>
        <p:spPr/>
        <p:txBody>
          <a:bodyPr/>
          <a:lstStyle/>
          <a:p>
            <a:r>
              <a:rPr lang="fr-FR" smtClean="0"/>
              <a:t>Luc Bonnet, CPD EPS pour le 1er degré, DSDEN du Rhône</a:t>
            </a:r>
            <a:endParaRPr lang="fr-FR" dirty="0"/>
          </a:p>
        </p:txBody>
      </p:sp>
    </p:spTree>
    <p:extLst>
      <p:ext uri="{BB962C8B-B14F-4D97-AF65-F5344CB8AC3E}">
        <p14:creationId xmlns:p14="http://schemas.microsoft.com/office/powerpoint/2010/main" val="35641482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7466" y="365125"/>
            <a:ext cx="10515600" cy="1325563"/>
          </a:xfrm>
        </p:spPr>
        <p:txBody>
          <a:bodyPr/>
          <a:lstStyle/>
          <a:p>
            <a:r>
              <a:rPr lang="fr-FR" dirty="0"/>
              <a:t>Mais s’habituer à s’immerger</a:t>
            </a:r>
          </a:p>
        </p:txBody>
      </p:sp>
      <p:sp>
        <p:nvSpPr>
          <p:cNvPr id="3" name="Espace réservé du contenu 2"/>
          <p:cNvSpPr>
            <a:spLocks noGrp="1"/>
          </p:cNvSpPr>
          <p:nvPr>
            <p:ph idx="1"/>
          </p:nvPr>
        </p:nvSpPr>
        <p:spPr>
          <a:xfrm>
            <a:off x="747466" y="1690688"/>
            <a:ext cx="8472733" cy="4667250"/>
          </a:xfrm>
        </p:spPr>
        <p:txBody>
          <a:bodyPr>
            <a:normAutofit fontScale="55000" lnSpcReduction="20000"/>
          </a:bodyPr>
          <a:lstStyle/>
          <a:p>
            <a:r>
              <a:rPr lang="fr-FR" dirty="0"/>
              <a:t>C’est se rendre compte que dans la piscine, le fond existe et que je peux l’atteindre progressivement (à la condition d’avoir des </a:t>
            </a:r>
            <a:r>
              <a:rPr lang="fr-FR" dirty="0" smtClean="0"/>
              <a:t>repères dans cette progressivité de l’immersion).</a:t>
            </a:r>
            <a:endParaRPr lang="fr-FR" dirty="0"/>
          </a:p>
          <a:p>
            <a:r>
              <a:rPr lang="fr-FR" dirty="0"/>
              <a:t>C’est également découvrir une autre dimension rarement éprouvée dans notre vie au quotidien: celle du dessous, dessus, en état de quasi apesanteur</a:t>
            </a:r>
            <a:r>
              <a:rPr lang="fr-FR" dirty="0" smtClean="0"/>
              <a:t>. C’est donc enrichir ses expériences dont nous sommes les auteurs.</a:t>
            </a:r>
            <a:endParaRPr lang="fr-FR" dirty="0"/>
          </a:p>
          <a:p>
            <a:r>
              <a:rPr lang="fr-FR" dirty="0"/>
              <a:t>C’est ressentir plus intensément l’action de l’eau et la poussée d’Archimède et </a:t>
            </a:r>
            <a:r>
              <a:rPr lang="fr-FR" dirty="0" smtClean="0"/>
              <a:t>éprouver concrètement cette </a:t>
            </a:r>
            <a:r>
              <a:rPr lang="fr-FR" dirty="0"/>
              <a:t>sensation d’être porté par l’eau, de </a:t>
            </a:r>
            <a:r>
              <a:rPr lang="fr-FR" dirty="0" smtClean="0"/>
              <a:t>flotter. Cela ne suffit pas forcément à verbaliser les sensations ressenties.</a:t>
            </a:r>
            <a:endParaRPr lang="fr-FR" dirty="0"/>
          </a:p>
          <a:p>
            <a:r>
              <a:rPr lang="fr-FR" dirty="0"/>
              <a:t>C’est construire d’autre repères (les mains qui servent de CR), à la fois temporels et </a:t>
            </a:r>
            <a:r>
              <a:rPr lang="fr-FR" dirty="0" smtClean="0"/>
              <a:t>spatiaux. C’est affiner ces repères grâce à la répétition d’une même action.</a:t>
            </a:r>
            <a:endParaRPr lang="fr-FR" dirty="0"/>
          </a:p>
          <a:p>
            <a:r>
              <a:rPr lang="fr-FR" dirty="0"/>
              <a:t>C’est percevoir autrement (son, kinesthésie, vision, chaleur)</a:t>
            </a:r>
          </a:p>
          <a:p>
            <a:r>
              <a:rPr lang="fr-FR" dirty="0"/>
              <a:t>C’est, dans le déplacement subaquatique, construire une motricité basée sur les mêmes principes que la propulsion en </a:t>
            </a:r>
            <a:r>
              <a:rPr lang="fr-FR" dirty="0" smtClean="0"/>
              <a:t>surface.</a:t>
            </a:r>
            <a:endParaRPr lang="fr-FR" dirty="0"/>
          </a:p>
          <a:p>
            <a:r>
              <a:rPr lang="fr-FR" dirty="0"/>
              <a:t>C’est ressentir le fait que se profiler dans l’eau (aligné, tonique) permet de mieux traverser </a:t>
            </a:r>
            <a:r>
              <a:rPr lang="fr-FR" dirty="0" smtClean="0"/>
              <a:t>l’eau.</a:t>
            </a:r>
            <a:endParaRPr lang="fr-FR" dirty="0"/>
          </a:p>
          <a:p>
            <a:r>
              <a:rPr lang="fr-FR" dirty="0"/>
              <a:t>C’est découvrir de nouvelles ressources de son corps, de nouvelles potentialités (évoluer « longtemps » sous l’eau en bloquant sa ventilation</a:t>
            </a:r>
            <a:r>
              <a:rPr lang="fr-FR" dirty="0" smtClean="0"/>
              <a:t>).</a:t>
            </a:r>
            <a:endParaRPr lang="fr-FR" dirty="0"/>
          </a:p>
          <a:p>
            <a:r>
              <a:rPr lang="fr-FR" dirty="0"/>
              <a:t>C’est construire des parcours subaquatiques maîtrisés incluant la descente volontaire vers le fond, l’évolution au fond (ou à différents profondeurs) et la sortie en un lieu prévu à l’avance et dénué de risques de </a:t>
            </a:r>
            <a:r>
              <a:rPr lang="fr-FR" dirty="0" smtClean="0"/>
              <a:t>collision. C’est agrandir son espace d’action et de prise d’information.</a:t>
            </a:r>
          </a:p>
          <a:p>
            <a:r>
              <a:rPr lang="fr-FR" dirty="0" smtClean="0"/>
              <a:t>C’est découvrir et se servir de nouvelles « lois » physiques : se laisser remonter, m’alourdir pour m’immerger, etc.</a:t>
            </a:r>
            <a:endParaRPr lang="fr-FR" dirty="0"/>
          </a:p>
        </p:txBody>
      </p:sp>
      <p:sp>
        <p:nvSpPr>
          <p:cNvPr id="7" name="ZoneTexte 6">
            <a:extLst>
              <a:ext uri="{FF2B5EF4-FFF2-40B4-BE49-F238E27FC236}">
                <a16:creationId xmlns:a16="http://schemas.microsoft.com/office/drawing/2014/main" id="{F70124D9-8B14-7715-F3F1-C6EED477201E}"/>
              </a:ext>
            </a:extLst>
          </p:cNvPr>
          <p:cNvSpPr txBox="1"/>
          <p:nvPr/>
        </p:nvSpPr>
        <p:spPr>
          <a:xfrm>
            <a:off x="9220199" y="5547168"/>
            <a:ext cx="2724150" cy="230832"/>
          </a:xfrm>
          <a:prstGeom prst="rect">
            <a:avLst/>
          </a:prstGeom>
          <a:noFill/>
        </p:spPr>
        <p:txBody>
          <a:bodyPr wrap="square" rtlCol="0">
            <a:spAutoFit/>
          </a:bodyPr>
          <a:lstStyle/>
          <a:p>
            <a:pPr algn="ctr"/>
            <a:endParaRPr lang="fr-FR" sz="900" dirty="0"/>
          </a:p>
        </p:txBody>
      </p:sp>
      <p:cxnSp>
        <p:nvCxnSpPr>
          <p:cNvPr id="8" name="Connecteur droit 7">
            <a:extLst>
              <a:ext uri="{FF2B5EF4-FFF2-40B4-BE49-F238E27FC236}">
                <a16:creationId xmlns:a16="http://schemas.microsoft.com/office/drawing/2014/main" id="{8592383B-3379-DA7D-26C6-AD4E21D089EB}"/>
              </a:ext>
            </a:extLst>
          </p:cNvPr>
          <p:cNvCxnSpPr>
            <a:cxnSpLocks/>
          </p:cNvCxnSpPr>
          <p:nvPr/>
        </p:nvCxnSpPr>
        <p:spPr>
          <a:xfrm>
            <a:off x="866775" y="1471613"/>
            <a:ext cx="8010524" cy="0"/>
          </a:xfrm>
          <a:prstGeom prst="line">
            <a:avLst/>
          </a:prstGeom>
          <a:ln w="19050">
            <a:solidFill>
              <a:srgbClr val="37CBFF"/>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00E46F20-DB84-CB5D-4FAC-ADB1C8EE1F2E}"/>
              </a:ext>
            </a:extLst>
          </p:cNvPr>
          <p:cNvPicPr>
            <a:picLocks noChangeAspect="1"/>
          </p:cNvPicPr>
          <p:nvPr/>
        </p:nvPicPr>
        <p:blipFill>
          <a:blip r:embed="rId2"/>
          <a:stretch>
            <a:fillRect/>
          </a:stretch>
        </p:blipFill>
        <p:spPr>
          <a:xfrm>
            <a:off x="1" y="6357938"/>
            <a:ext cx="12192000" cy="500062"/>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0199" y="2116464"/>
            <a:ext cx="2731498" cy="3017836"/>
          </a:xfrm>
          <a:prstGeom prst="rect">
            <a:avLst/>
          </a:prstGeom>
        </p:spPr>
      </p:pic>
      <p:sp>
        <p:nvSpPr>
          <p:cNvPr id="5" name="Espace réservé du pied de page 4"/>
          <p:cNvSpPr>
            <a:spLocks noGrp="1"/>
          </p:cNvSpPr>
          <p:nvPr>
            <p:ph type="ftr" sz="quarter" idx="11"/>
          </p:nvPr>
        </p:nvSpPr>
        <p:spPr/>
        <p:txBody>
          <a:bodyPr/>
          <a:lstStyle/>
          <a:p>
            <a:r>
              <a:rPr lang="fr-FR" smtClean="0"/>
              <a:t>Luc Bonnet, CPD EPS pour le 1er degré, DSDEN du Rhône</a:t>
            </a:r>
            <a:endParaRPr lang="fr-FR" dirty="0"/>
          </a:p>
        </p:txBody>
      </p:sp>
    </p:spTree>
    <p:extLst>
      <p:ext uri="{BB962C8B-B14F-4D97-AF65-F5344CB8AC3E}">
        <p14:creationId xmlns:p14="http://schemas.microsoft.com/office/powerpoint/2010/main" val="509926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801D8A0F-8159-D6CF-17BC-C2BD0C8442F6}"/>
              </a:ext>
            </a:extLst>
          </p:cNvPr>
          <p:cNvPicPr>
            <a:picLocks noChangeAspect="1"/>
          </p:cNvPicPr>
          <p:nvPr/>
        </p:nvPicPr>
        <p:blipFill rotWithShape="1">
          <a:blip r:embed="rId2">
            <a:alphaModFix/>
          </a:blip>
          <a:srcRect l="44248" t="-1" r="5882" b="-1"/>
          <a:stretch/>
        </p:blipFill>
        <p:spPr>
          <a:xfrm>
            <a:off x="4848225" y="0"/>
            <a:ext cx="7343775" cy="6858000"/>
          </a:xfrm>
          <a:prstGeom prst="rect">
            <a:avLst/>
          </a:prstGeom>
          <a:blipFill>
            <a:blip r:embed="rId3"/>
            <a:tile tx="0" ty="0" sx="100000" sy="100000" flip="none" algn="tl"/>
          </a:blipFill>
          <a:effectLst>
            <a:outerShdw blurRad="50800" dist="50800" dir="5400000" algn="ctr" rotWithShape="0">
              <a:srgbClr val="000000">
                <a:alpha val="47000"/>
              </a:srgbClr>
            </a:outerShdw>
          </a:effectLst>
        </p:spPr>
      </p:pic>
      <p:sp>
        <p:nvSpPr>
          <p:cNvPr id="11"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p:cNvSpPr>
            <a:spLocks noGrp="1"/>
          </p:cNvSpPr>
          <p:nvPr>
            <p:ph type="title"/>
          </p:nvPr>
        </p:nvSpPr>
        <p:spPr>
          <a:xfrm>
            <a:off x="334969" y="1582986"/>
            <a:ext cx="3973385" cy="3692028"/>
          </a:xfrm>
          <a:noFill/>
        </p:spPr>
        <p:txBody>
          <a:bodyPr vert="horz" lIns="91440" tIns="45720" rIns="91440" bIns="45720" rtlCol="0" anchor="ctr">
            <a:normAutofit/>
          </a:bodyPr>
          <a:lstStyle/>
          <a:p>
            <a:pPr algn="r"/>
            <a:r>
              <a:rPr lang="en-US" dirty="0" err="1"/>
              <a:t>Aisance</a:t>
            </a:r>
            <a:r>
              <a:rPr lang="en-US" dirty="0"/>
              <a:t> </a:t>
            </a:r>
            <a:r>
              <a:rPr lang="en-US" dirty="0" err="1"/>
              <a:t>aquatique</a:t>
            </a:r>
            <a:endParaRPr lang="en-US" dirty="0"/>
          </a:p>
        </p:txBody>
      </p:sp>
      <p:sp>
        <p:nvSpPr>
          <p:cNvPr id="3" name="Espace réservé du contenu 2"/>
          <p:cNvSpPr>
            <a:spLocks noGrp="1"/>
          </p:cNvSpPr>
          <p:nvPr>
            <p:ph idx="1"/>
          </p:nvPr>
        </p:nvSpPr>
        <p:spPr>
          <a:xfrm>
            <a:off x="334968" y="3960108"/>
            <a:ext cx="3973386" cy="1485319"/>
          </a:xfrm>
          <a:noFill/>
        </p:spPr>
        <p:txBody>
          <a:bodyPr vert="horz" lIns="91440" tIns="45720" rIns="91440" bIns="45720" rtlCol="0">
            <a:normAutofit/>
          </a:bodyPr>
          <a:lstStyle/>
          <a:p>
            <a:pPr marL="0" indent="0" algn="r">
              <a:buNone/>
            </a:pPr>
            <a:r>
              <a:rPr lang="en-US" sz="2400" dirty="0"/>
              <a:t> </a:t>
            </a:r>
          </a:p>
        </p:txBody>
      </p:sp>
      <p:grpSp>
        <p:nvGrpSpPr>
          <p:cNvPr id="5" name="Group 5">
            <a:extLst>
              <a:ext uri="{FF2B5EF4-FFF2-40B4-BE49-F238E27FC236}">
                <a16:creationId xmlns:a16="http://schemas.microsoft.com/office/drawing/2014/main" id="{A4EABD0B-FD25-9B5A-EC84-AB89FA9C63EC}"/>
              </a:ext>
            </a:extLst>
          </p:cNvPr>
          <p:cNvGrpSpPr>
            <a:grpSpLocks noChangeAspect="1"/>
          </p:cNvGrpSpPr>
          <p:nvPr/>
        </p:nvGrpSpPr>
        <p:grpSpPr>
          <a:xfrm>
            <a:off x="1779461" y="1034780"/>
            <a:ext cx="1289304" cy="1289304"/>
            <a:chOff x="1382806" y="3668806"/>
            <a:chExt cx="3025588" cy="3025588"/>
          </a:xfrm>
        </p:grpSpPr>
        <p:sp>
          <p:nvSpPr>
            <p:cNvPr id="6" name="Rectangle 5">
              <a:extLst>
                <a:ext uri="{FF2B5EF4-FFF2-40B4-BE49-F238E27FC236}">
                  <a16:creationId xmlns:a16="http://schemas.microsoft.com/office/drawing/2014/main" id="{BADEEC0C-5759-B10E-AF60-1F6C29D99915}"/>
                </a:ext>
              </a:extLst>
            </p:cNvPr>
            <p:cNvSpPr/>
            <p:nvPr/>
          </p:nvSpPr>
          <p:spPr>
            <a:xfrm>
              <a:off x="1382806" y="3668806"/>
              <a:ext cx="3025588" cy="3025588"/>
            </a:xfrm>
            <a:prstGeom prst="rect">
              <a:avLst/>
            </a:prstGeom>
            <a:solidFill>
              <a:srgbClr val="F39C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7">
              <a:extLst>
                <a:ext uri="{FF2B5EF4-FFF2-40B4-BE49-F238E27FC236}">
                  <a16:creationId xmlns:a16="http://schemas.microsoft.com/office/drawing/2014/main" id="{B444CAD1-7A4D-E1DC-BDDE-47A462DC2696}"/>
                </a:ext>
              </a:extLst>
            </p:cNvPr>
            <p:cNvSpPr/>
            <p:nvPr/>
          </p:nvSpPr>
          <p:spPr>
            <a:xfrm>
              <a:off x="2338093" y="4265700"/>
              <a:ext cx="1180970" cy="1933171"/>
            </a:xfrm>
            <a:custGeom>
              <a:avLst/>
              <a:gdLst/>
              <a:ahLst/>
              <a:cxnLst/>
              <a:rect l="l" t="t" r="r" b="b"/>
              <a:pathLst>
                <a:path w="1180970" h="1933171">
                  <a:moveTo>
                    <a:pt x="634994" y="0"/>
                  </a:moveTo>
                  <a:cubicBezTo>
                    <a:pt x="672579" y="0"/>
                    <a:pt x="702993" y="742"/>
                    <a:pt x="726237" y="2226"/>
                  </a:cubicBezTo>
                  <a:cubicBezTo>
                    <a:pt x="749481" y="3709"/>
                    <a:pt x="767037" y="6182"/>
                    <a:pt x="778906" y="9644"/>
                  </a:cubicBezTo>
                  <a:cubicBezTo>
                    <a:pt x="790775" y="13106"/>
                    <a:pt x="798688" y="17804"/>
                    <a:pt x="802644" y="23738"/>
                  </a:cubicBezTo>
                  <a:cubicBezTo>
                    <a:pt x="806600" y="29673"/>
                    <a:pt x="808579" y="37091"/>
                    <a:pt x="808579" y="45993"/>
                  </a:cubicBezTo>
                  <a:lnTo>
                    <a:pt x="808579" y="1631994"/>
                  </a:lnTo>
                  <a:lnTo>
                    <a:pt x="1121624" y="1631994"/>
                  </a:lnTo>
                  <a:cubicBezTo>
                    <a:pt x="1130526" y="1631994"/>
                    <a:pt x="1138686" y="1634714"/>
                    <a:pt x="1146104" y="1640154"/>
                  </a:cubicBezTo>
                  <a:cubicBezTo>
                    <a:pt x="1153523" y="1645594"/>
                    <a:pt x="1159952" y="1654248"/>
                    <a:pt x="1165392" y="1666117"/>
                  </a:cubicBezTo>
                  <a:cubicBezTo>
                    <a:pt x="1170832" y="1677986"/>
                    <a:pt x="1174788" y="1693564"/>
                    <a:pt x="1177261" y="1712852"/>
                  </a:cubicBezTo>
                  <a:cubicBezTo>
                    <a:pt x="1179733" y="1732139"/>
                    <a:pt x="1180970" y="1756124"/>
                    <a:pt x="1180970" y="1784808"/>
                  </a:cubicBezTo>
                  <a:cubicBezTo>
                    <a:pt x="1180970" y="1812502"/>
                    <a:pt x="1179486" y="1835993"/>
                    <a:pt x="1176519" y="1855280"/>
                  </a:cubicBezTo>
                  <a:cubicBezTo>
                    <a:pt x="1173552" y="1874567"/>
                    <a:pt x="1169348" y="1889898"/>
                    <a:pt x="1163908" y="1901273"/>
                  </a:cubicBezTo>
                  <a:cubicBezTo>
                    <a:pt x="1158468" y="1912647"/>
                    <a:pt x="1152286" y="1920807"/>
                    <a:pt x="1145363" y="1925753"/>
                  </a:cubicBezTo>
                  <a:cubicBezTo>
                    <a:pt x="1138439" y="1930698"/>
                    <a:pt x="1130526" y="1933171"/>
                    <a:pt x="1121624" y="1933171"/>
                  </a:cubicBezTo>
                  <a:lnTo>
                    <a:pt x="62312" y="1933171"/>
                  </a:lnTo>
                  <a:cubicBezTo>
                    <a:pt x="54400" y="1933171"/>
                    <a:pt x="46982" y="1930698"/>
                    <a:pt x="40058" y="1925753"/>
                  </a:cubicBezTo>
                  <a:cubicBezTo>
                    <a:pt x="33134" y="1920807"/>
                    <a:pt x="26953" y="1912647"/>
                    <a:pt x="21513" y="1901273"/>
                  </a:cubicBezTo>
                  <a:cubicBezTo>
                    <a:pt x="16073" y="1889898"/>
                    <a:pt x="11869" y="1874567"/>
                    <a:pt x="8902" y="1855280"/>
                  </a:cubicBezTo>
                  <a:cubicBezTo>
                    <a:pt x="5934" y="1835993"/>
                    <a:pt x="4451" y="1812502"/>
                    <a:pt x="4451" y="1784808"/>
                  </a:cubicBezTo>
                  <a:cubicBezTo>
                    <a:pt x="4451" y="1756124"/>
                    <a:pt x="5687" y="1732139"/>
                    <a:pt x="8160" y="1712852"/>
                  </a:cubicBezTo>
                  <a:cubicBezTo>
                    <a:pt x="10633" y="1693564"/>
                    <a:pt x="14589" y="1677986"/>
                    <a:pt x="20029" y="1666117"/>
                  </a:cubicBezTo>
                  <a:cubicBezTo>
                    <a:pt x="25469" y="1654248"/>
                    <a:pt x="31651" y="1645594"/>
                    <a:pt x="38574" y="1640154"/>
                  </a:cubicBezTo>
                  <a:cubicBezTo>
                    <a:pt x="45498" y="1634714"/>
                    <a:pt x="53411" y="1631994"/>
                    <a:pt x="62312" y="1631994"/>
                  </a:cubicBezTo>
                  <a:lnTo>
                    <a:pt x="419867" y="1631994"/>
                  </a:lnTo>
                  <a:lnTo>
                    <a:pt x="419867" y="382777"/>
                  </a:lnTo>
                  <a:lnTo>
                    <a:pt x="111272" y="553394"/>
                  </a:lnTo>
                  <a:cubicBezTo>
                    <a:pt x="88523" y="564274"/>
                    <a:pt x="69978" y="570951"/>
                    <a:pt x="55636" y="573423"/>
                  </a:cubicBezTo>
                  <a:cubicBezTo>
                    <a:pt x="41294" y="575896"/>
                    <a:pt x="29920" y="572929"/>
                    <a:pt x="21513" y="564522"/>
                  </a:cubicBezTo>
                  <a:cubicBezTo>
                    <a:pt x="13105" y="556114"/>
                    <a:pt x="7418" y="541525"/>
                    <a:pt x="4451" y="520755"/>
                  </a:cubicBezTo>
                  <a:cubicBezTo>
                    <a:pt x="1484" y="499984"/>
                    <a:pt x="0" y="470806"/>
                    <a:pt x="0" y="433220"/>
                  </a:cubicBezTo>
                  <a:cubicBezTo>
                    <a:pt x="0" y="409482"/>
                    <a:pt x="494" y="389948"/>
                    <a:pt x="1484" y="374617"/>
                  </a:cubicBezTo>
                  <a:cubicBezTo>
                    <a:pt x="2473" y="359286"/>
                    <a:pt x="4945" y="346181"/>
                    <a:pt x="8902" y="335301"/>
                  </a:cubicBezTo>
                  <a:cubicBezTo>
                    <a:pt x="12858" y="324421"/>
                    <a:pt x="18298" y="315519"/>
                    <a:pt x="25222" y="308595"/>
                  </a:cubicBezTo>
                  <a:cubicBezTo>
                    <a:pt x="32145" y="301672"/>
                    <a:pt x="41542" y="294254"/>
                    <a:pt x="53411" y="286341"/>
                  </a:cubicBezTo>
                  <a:lnTo>
                    <a:pt x="465860" y="19288"/>
                  </a:lnTo>
                  <a:cubicBezTo>
                    <a:pt x="470805" y="15331"/>
                    <a:pt x="476987" y="12117"/>
                    <a:pt x="484405" y="9644"/>
                  </a:cubicBezTo>
                  <a:cubicBezTo>
                    <a:pt x="491823" y="7171"/>
                    <a:pt x="501467" y="5193"/>
                    <a:pt x="513336" y="3709"/>
                  </a:cubicBezTo>
                  <a:cubicBezTo>
                    <a:pt x="525205" y="2226"/>
                    <a:pt x="540783" y="1237"/>
                    <a:pt x="560070" y="742"/>
                  </a:cubicBezTo>
                  <a:cubicBezTo>
                    <a:pt x="579358" y="248"/>
                    <a:pt x="604332" y="0"/>
                    <a:pt x="63499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8">
              <a:extLst>
                <a:ext uri="{FF2B5EF4-FFF2-40B4-BE49-F238E27FC236}">
                  <a16:creationId xmlns:a16="http://schemas.microsoft.com/office/drawing/2014/main" id="{253632F7-9FC7-D557-D334-C709CFA75EDC}"/>
                </a:ext>
              </a:extLst>
            </p:cNvPr>
            <p:cNvSpPr/>
            <p:nvPr/>
          </p:nvSpPr>
          <p:spPr>
            <a:xfrm>
              <a:off x="2361975" y="4296064"/>
              <a:ext cx="2046419" cy="2398330"/>
            </a:xfrm>
            <a:custGeom>
              <a:avLst/>
              <a:gdLst>
                <a:gd name="connsiteX0" fmla="*/ 395986 w 2046419"/>
                <a:gd name="connsiteY0" fmla="*/ 352414 h 2398330"/>
                <a:gd name="connsiteX1" fmla="*/ 395987 w 2046419"/>
                <a:gd name="connsiteY1" fmla="*/ 879025 h 2398330"/>
                <a:gd name="connsiteX2" fmla="*/ 0 w 2046419"/>
                <a:gd name="connsiteY2" fmla="*/ 535520 h 2398330"/>
                <a:gd name="connsiteX3" fmla="*/ 12468 w 2046419"/>
                <a:gd name="connsiteY3" fmla="*/ 542690 h 2398330"/>
                <a:gd name="connsiteX4" fmla="*/ 31755 w 2046419"/>
                <a:gd name="connsiteY4" fmla="*/ 543060 h 2398330"/>
                <a:gd name="connsiteX5" fmla="*/ 87391 w 2046419"/>
                <a:gd name="connsiteY5" fmla="*/ 523032 h 2398330"/>
                <a:gd name="connsiteX6" fmla="*/ 780529 w 2046419"/>
                <a:gd name="connsiteY6" fmla="*/ 0 h 2398330"/>
                <a:gd name="connsiteX7" fmla="*/ 2046419 w 2046419"/>
                <a:gd name="connsiteY7" fmla="*/ 1098117 h 2398330"/>
                <a:gd name="connsiteX8" fmla="*/ 2046419 w 2046419"/>
                <a:gd name="connsiteY8" fmla="*/ 2398330 h 2398330"/>
                <a:gd name="connsiteX9" fmla="*/ 599559 w 2046419"/>
                <a:gd name="connsiteY9" fmla="*/ 2398330 h 2398330"/>
                <a:gd name="connsiteX10" fmla="*/ 22023 w 2046419"/>
                <a:gd name="connsiteY10" fmla="*/ 1897337 h 2398330"/>
                <a:gd name="connsiteX11" fmla="*/ 38430 w 2046419"/>
                <a:gd name="connsiteY11" fmla="*/ 1902806 h 2398330"/>
                <a:gd name="connsiteX12" fmla="*/ 1097742 w 2046419"/>
                <a:gd name="connsiteY12" fmla="*/ 1902806 h 2398330"/>
                <a:gd name="connsiteX13" fmla="*/ 1121481 w 2046419"/>
                <a:gd name="connsiteY13" fmla="*/ 1895388 h 2398330"/>
                <a:gd name="connsiteX14" fmla="*/ 1140026 w 2046419"/>
                <a:gd name="connsiteY14" fmla="*/ 1870908 h 2398330"/>
                <a:gd name="connsiteX15" fmla="*/ 1152637 w 2046419"/>
                <a:gd name="connsiteY15" fmla="*/ 1824915 h 2398330"/>
                <a:gd name="connsiteX16" fmla="*/ 1157088 w 2046419"/>
                <a:gd name="connsiteY16" fmla="*/ 1754443 h 2398330"/>
                <a:gd name="connsiteX17" fmla="*/ 1153379 w 2046419"/>
                <a:gd name="connsiteY17" fmla="*/ 1682487 h 2398330"/>
                <a:gd name="connsiteX18" fmla="*/ 1141510 w 2046419"/>
                <a:gd name="connsiteY18" fmla="*/ 1635752 h 2398330"/>
                <a:gd name="connsiteX19" fmla="*/ 1122222 w 2046419"/>
                <a:gd name="connsiteY19" fmla="*/ 1609789 h 2398330"/>
                <a:gd name="connsiteX20" fmla="*/ 1097742 w 2046419"/>
                <a:gd name="connsiteY20" fmla="*/ 1601629 h 2398330"/>
                <a:gd name="connsiteX21" fmla="*/ 784697 w 2046419"/>
                <a:gd name="connsiteY21" fmla="*/ 1601629 h 2398330"/>
                <a:gd name="connsiteX22" fmla="*/ 784697 w 2046419"/>
                <a:gd name="connsiteY22" fmla="*/ 15628 h 239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46419" h="2398330">
                  <a:moveTo>
                    <a:pt x="395986" y="352414"/>
                  </a:moveTo>
                  <a:lnTo>
                    <a:pt x="395987" y="879025"/>
                  </a:lnTo>
                  <a:lnTo>
                    <a:pt x="0" y="535520"/>
                  </a:lnTo>
                  <a:lnTo>
                    <a:pt x="12468" y="542690"/>
                  </a:lnTo>
                  <a:cubicBezTo>
                    <a:pt x="18154" y="544173"/>
                    <a:pt x="24585" y="544297"/>
                    <a:pt x="31755" y="543060"/>
                  </a:cubicBezTo>
                  <a:cubicBezTo>
                    <a:pt x="46097" y="540588"/>
                    <a:pt x="64642" y="533911"/>
                    <a:pt x="87391" y="523032"/>
                  </a:cubicBezTo>
                  <a:close/>
                  <a:moveTo>
                    <a:pt x="780529" y="0"/>
                  </a:moveTo>
                  <a:lnTo>
                    <a:pt x="2046419" y="1098117"/>
                  </a:lnTo>
                  <a:lnTo>
                    <a:pt x="2046419" y="2398330"/>
                  </a:lnTo>
                  <a:lnTo>
                    <a:pt x="599559" y="2398330"/>
                  </a:lnTo>
                  <a:lnTo>
                    <a:pt x="22023" y="1897337"/>
                  </a:lnTo>
                  <a:lnTo>
                    <a:pt x="38430" y="1902806"/>
                  </a:lnTo>
                  <a:lnTo>
                    <a:pt x="1097742" y="1902806"/>
                  </a:lnTo>
                  <a:cubicBezTo>
                    <a:pt x="1106644" y="1902806"/>
                    <a:pt x="1114557" y="1900333"/>
                    <a:pt x="1121481" y="1895388"/>
                  </a:cubicBezTo>
                  <a:cubicBezTo>
                    <a:pt x="1128404" y="1890442"/>
                    <a:pt x="1134586" y="1882282"/>
                    <a:pt x="1140026" y="1870908"/>
                  </a:cubicBezTo>
                  <a:cubicBezTo>
                    <a:pt x="1145466" y="1859533"/>
                    <a:pt x="1149670" y="1844202"/>
                    <a:pt x="1152637" y="1824915"/>
                  </a:cubicBezTo>
                  <a:cubicBezTo>
                    <a:pt x="1155604" y="1805628"/>
                    <a:pt x="1157088" y="1782137"/>
                    <a:pt x="1157088" y="1754443"/>
                  </a:cubicBezTo>
                  <a:cubicBezTo>
                    <a:pt x="1157088" y="1725759"/>
                    <a:pt x="1155851" y="1701774"/>
                    <a:pt x="1153379" y="1682487"/>
                  </a:cubicBezTo>
                  <a:cubicBezTo>
                    <a:pt x="1150906" y="1663199"/>
                    <a:pt x="1146950" y="1647621"/>
                    <a:pt x="1141510" y="1635752"/>
                  </a:cubicBezTo>
                  <a:cubicBezTo>
                    <a:pt x="1136070" y="1623883"/>
                    <a:pt x="1129641" y="1615229"/>
                    <a:pt x="1122222" y="1609789"/>
                  </a:cubicBezTo>
                  <a:cubicBezTo>
                    <a:pt x="1114804" y="1604349"/>
                    <a:pt x="1106644" y="1601629"/>
                    <a:pt x="1097742" y="1601629"/>
                  </a:cubicBezTo>
                  <a:lnTo>
                    <a:pt x="784697" y="1601629"/>
                  </a:lnTo>
                  <a:lnTo>
                    <a:pt x="784697" y="15628"/>
                  </a:lnTo>
                  <a:close/>
                </a:path>
              </a:pathLst>
            </a:cu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0" name="Espace réservé du pied de page 9"/>
          <p:cNvSpPr>
            <a:spLocks noGrp="1"/>
          </p:cNvSpPr>
          <p:nvPr>
            <p:ph type="ftr" sz="quarter" idx="11"/>
          </p:nvPr>
        </p:nvSpPr>
        <p:spPr/>
        <p:txBody>
          <a:bodyPr/>
          <a:lstStyle/>
          <a:p>
            <a:r>
              <a:rPr lang="fr-FR" smtClean="0"/>
              <a:t>Luc Bonnet, CPD EPS pour le 1er degré, DSDEN du Rhône</a:t>
            </a:r>
            <a:endParaRPr lang="fr-FR" dirty="0"/>
          </a:p>
        </p:txBody>
      </p:sp>
    </p:spTree>
    <p:extLst>
      <p:ext uri="{BB962C8B-B14F-4D97-AF65-F5344CB8AC3E}">
        <p14:creationId xmlns:p14="http://schemas.microsoft.com/office/powerpoint/2010/main" val="35835473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48399" y="105998"/>
            <a:ext cx="5267325" cy="1141555"/>
          </a:xfrm>
        </p:spPr>
        <p:txBody>
          <a:bodyPr>
            <a:normAutofit/>
          </a:bodyPr>
          <a:lstStyle/>
          <a:p>
            <a:r>
              <a:rPr lang="fr-FR" dirty="0" smtClean="0"/>
              <a:t>Flotter, c’est peut-être</a:t>
            </a:r>
            <a:endParaRPr lang="fr-FR" dirty="0"/>
          </a:p>
        </p:txBody>
      </p:sp>
      <p:sp>
        <p:nvSpPr>
          <p:cNvPr id="3" name="Espace réservé du contenu 2"/>
          <p:cNvSpPr>
            <a:spLocks noGrp="1"/>
          </p:cNvSpPr>
          <p:nvPr>
            <p:ph idx="1"/>
          </p:nvPr>
        </p:nvSpPr>
        <p:spPr>
          <a:xfrm>
            <a:off x="5564776" y="1521874"/>
            <a:ext cx="6479177" cy="5061806"/>
          </a:xfrm>
        </p:spPr>
        <p:txBody>
          <a:bodyPr>
            <a:normAutofit fontScale="92500" lnSpcReduction="10000"/>
          </a:bodyPr>
          <a:lstStyle/>
          <a:p>
            <a:r>
              <a:rPr lang="fr-FR" sz="2000" dirty="0" smtClean="0"/>
              <a:t>Etre confronté à la remise en cause profonde des repères de terrien. C’est être privé d’informations visuelles qui reste le canal majeur de prise d’informations. </a:t>
            </a:r>
          </a:p>
          <a:p>
            <a:r>
              <a:rPr lang="fr-FR" sz="2000" dirty="0" smtClean="0"/>
              <a:t>Etre confronté à de nombreuses nouvelles sensations et informations difficiles à comprendre.</a:t>
            </a:r>
          </a:p>
          <a:p>
            <a:r>
              <a:rPr lang="fr-FR" sz="2000" dirty="0" smtClean="0"/>
              <a:t>Ne pas accepter cette remise en cause.</a:t>
            </a:r>
          </a:p>
          <a:p>
            <a:r>
              <a:rPr lang="fr-FR" sz="2000" dirty="0" smtClean="0"/>
              <a:t>Risquer de perdre le contact avec le monde solide.</a:t>
            </a:r>
          </a:p>
          <a:p>
            <a:r>
              <a:rPr lang="fr-FR" sz="2000" dirty="0" smtClean="0"/>
              <a:t>Être déstabilisé par « l’instabilité de l’eau », par les remous, par les vagues.</a:t>
            </a:r>
          </a:p>
          <a:p>
            <a:r>
              <a:rPr lang="fr-FR" sz="2000" dirty="0" smtClean="0"/>
              <a:t>Ne pas comprendre comment ne rien faire peut permettre de flotter alors qu’il me faut déployer beaucoup d’énergie pour rester en surface.</a:t>
            </a:r>
          </a:p>
          <a:p>
            <a:r>
              <a:rPr lang="fr-FR" sz="2000" dirty="0" smtClean="0"/>
              <a:t>Avoir peur du vide en dessous de moi.</a:t>
            </a:r>
          </a:p>
          <a:p>
            <a:r>
              <a:rPr lang="fr-FR" sz="2000" dirty="0" smtClean="0"/>
              <a:t>Ne pas comprendre pourquoi </a:t>
            </a:r>
            <a:r>
              <a:rPr lang="fr-FR" sz="2000" dirty="0"/>
              <a:t>« moi, je suis toujours sous l’eau </a:t>
            </a:r>
            <a:r>
              <a:rPr lang="fr-FR" sz="2000" dirty="0" smtClean="0"/>
              <a:t>» alors que « tout le monde flotte ».</a:t>
            </a:r>
          </a:p>
          <a:p>
            <a:r>
              <a:rPr lang="fr-FR" sz="2000" dirty="0" smtClean="0"/>
              <a:t>Se sentir seul et éloigné des autres pendant un moment perçu comme long.</a:t>
            </a:r>
          </a:p>
          <a:p>
            <a:endParaRPr lang="fr-FR" sz="2000" dirty="0"/>
          </a:p>
        </p:txBody>
      </p:sp>
      <p:cxnSp>
        <p:nvCxnSpPr>
          <p:cNvPr id="6" name="Connecteur droit 5">
            <a:extLst>
              <a:ext uri="{FF2B5EF4-FFF2-40B4-BE49-F238E27FC236}">
                <a16:creationId xmlns:a16="http://schemas.microsoft.com/office/drawing/2014/main" id="{E43D3AC6-98EF-1640-E19D-FF5366F1BD6F}"/>
              </a:ext>
            </a:extLst>
          </p:cNvPr>
          <p:cNvCxnSpPr>
            <a:cxnSpLocks/>
          </p:cNvCxnSpPr>
          <p:nvPr/>
        </p:nvCxnSpPr>
        <p:spPr>
          <a:xfrm>
            <a:off x="6392289" y="1521873"/>
            <a:ext cx="5123436" cy="0"/>
          </a:xfrm>
          <a:prstGeom prst="line">
            <a:avLst/>
          </a:prstGeom>
          <a:ln w="19050">
            <a:solidFill>
              <a:srgbClr val="37CBFF"/>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069" y="992777"/>
            <a:ext cx="5120639" cy="4946904"/>
          </a:xfrm>
          <a:prstGeom prst="rect">
            <a:avLst/>
          </a:prstGeom>
        </p:spPr>
      </p:pic>
      <p:sp>
        <p:nvSpPr>
          <p:cNvPr id="5" name="Espace réservé du pied de page 4"/>
          <p:cNvSpPr>
            <a:spLocks noGrp="1"/>
          </p:cNvSpPr>
          <p:nvPr>
            <p:ph type="ftr" sz="quarter" idx="11"/>
          </p:nvPr>
        </p:nvSpPr>
        <p:spPr/>
        <p:txBody>
          <a:bodyPr/>
          <a:lstStyle/>
          <a:p>
            <a:r>
              <a:rPr lang="fr-FR" smtClean="0"/>
              <a:t>Luc Bonnet, CPD EPS pour le 1er degré, DSDEN du Rhône</a:t>
            </a:r>
            <a:endParaRPr lang="fr-FR" dirty="0"/>
          </a:p>
        </p:txBody>
      </p:sp>
    </p:spTree>
    <p:extLst>
      <p:ext uri="{BB962C8B-B14F-4D97-AF65-F5344CB8AC3E}">
        <p14:creationId xmlns:p14="http://schemas.microsoft.com/office/powerpoint/2010/main" val="11357765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6884" y="171312"/>
            <a:ext cx="5267325" cy="1141555"/>
          </a:xfrm>
        </p:spPr>
        <p:txBody>
          <a:bodyPr>
            <a:normAutofit/>
          </a:bodyPr>
          <a:lstStyle/>
          <a:p>
            <a:r>
              <a:rPr lang="fr-FR" dirty="0" smtClean="0"/>
              <a:t>S’habituer à flotter, </a:t>
            </a:r>
            <a:endParaRPr lang="fr-FR" dirty="0"/>
          </a:p>
        </p:txBody>
      </p:sp>
      <p:sp>
        <p:nvSpPr>
          <p:cNvPr id="3" name="Espace réservé du contenu 2"/>
          <p:cNvSpPr>
            <a:spLocks noGrp="1"/>
          </p:cNvSpPr>
          <p:nvPr>
            <p:ph idx="1"/>
          </p:nvPr>
        </p:nvSpPr>
        <p:spPr>
          <a:xfrm>
            <a:off x="182879" y="1665565"/>
            <a:ext cx="6479177" cy="5061806"/>
          </a:xfrm>
        </p:spPr>
        <p:txBody>
          <a:bodyPr>
            <a:normAutofit fontScale="92500" lnSpcReduction="10000"/>
          </a:bodyPr>
          <a:lstStyle/>
          <a:p>
            <a:r>
              <a:rPr lang="fr-FR" sz="2000" dirty="0" smtClean="0"/>
              <a:t>C’est </a:t>
            </a:r>
            <a:r>
              <a:rPr lang="fr-FR" sz="2000" dirty="0"/>
              <a:t>accepter progressivement l’action de l’eau sur notre corps</a:t>
            </a:r>
          </a:p>
          <a:p>
            <a:r>
              <a:rPr lang="fr-FR" sz="2000" dirty="0"/>
              <a:t>C’est découvrir que je suis en mesure d’adopter une forme à la surface qui ne nécessite aucune énergie </a:t>
            </a:r>
            <a:r>
              <a:rPr lang="fr-FR" sz="2000" dirty="0" smtClean="0"/>
              <a:t>pour réussir à flotter.</a:t>
            </a:r>
            <a:endParaRPr lang="fr-FR" sz="2000" dirty="0"/>
          </a:p>
          <a:p>
            <a:r>
              <a:rPr lang="fr-FR" sz="2000" dirty="0" smtClean="0"/>
              <a:t>C’est </a:t>
            </a:r>
            <a:r>
              <a:rPr lang="fr-FR" sz="2000" dirty="0"/>
              <a:t>se familiariser avec de nouvelles informations issues de notre oreille interne, de nos yeux, de nos membres et de leur position par rapport à notre </a:t>
            </a:r>
            <a:r>
              <a:rPr lang="fr-FR" sz="2000" dirty="0" smtClean="0"/>
              <a:t>corps.</a:t>
            </a:r>
          </a:p>
          <a:p>
            <a:r>
              <a:rPr lang="fr-FR" sz="2000" dirty="0" smtClean="0"/>
              <a:t>C’est accepter de nouveaux repères (fond de la piscine, plafond).</a:t>
            </a:r>
            <a:endParaRPr lang="fr-FR" sz="2000" dirty="0"/>
          </a:p>
          <a:p>
            <a:r>
              <a:rPr lang="fr-FR" sz="2000" dirty="0"/>
              <a:t>C’est </a:t>
            </a:r>
            <a:r>
              <a:rPr lang="fr-FR" sz="2000" dirty="0" smtClean="0"/>
              <a:t>accepter de me relâcher.</a:t>
            </a:r>
          </a:p>
          <a:p>
            <a:r>
              <a:rPr lang="fr-FR" sz="2000" dirty="0" smtClean="0"/>
              <a:t>C’est comprendre que je peux modifier ma flottaison en modifiant la position de certaines parties de mon corps.</a:t>
            </a:r>
          </a:p>
          <a:p>
            <a:r>
              <a:rPr lang="fr-FR" sz="2000" dirty="0" smtClean="0"/>
              <a:t>C’est comprendre pour quelles raisons je peux flotter.</a:t>
            </a:r>
          </a:p>
          <a:p>
            <a:r>
              <a:rPr lang="fr-FR" sz="2000" dirty="0"/>
              <a:t>C’est accepter </a:t>
            </a:r>
            <a:r>
              <a:rPr lang="fr-FR" sz="2000" dirty="0" smtClean="0"/>
              <a:t>et comprendre progressivement </a:t>
            </a:r>
            <a:r>
              <a:rPr lang="fr-FR" sz="2000" dirty="0"/>
              <a:t>l’action de l’eau sur notre </a:t>
            </a:r>
            <a:r>
              <a:rPr lang="fr-FR" sz="2000" dirty="0" smtClean="0"/>
              <a:t>corps.</a:t>
            </a:r>
          </a:p>
          <a:p>
            <a:endParaRPr lang="fr-FR" sz="2000" dirty="0"/>
          </a:p>
          <a:p>
            <a:endParaRPr lang="fr-FR" sz="2000" dirty="0"/>
          </a:p>
          <a:p>
            <a:endParaRPr lang="fr-FR" sz="2000" dirty="0"/>
          </a:p>
        </p:txBody>
      </p:sp>
      <p:cxnSp>
        <p:nvCxnSpPr>
          <p:cNvPr id="6" name="Connecteur droit 5">
            <a:extLst>
              <a:ext uri="{FF2B5EF4-FFF2-40B4-BE49-F238E27FC236}">
                <a16:creationId xmlns:a16="http://schemas.microsoft.com/office/drawing/2014/main" id="{E43D3AC6-98EF-1640-E19D-FF5366F1BD6F}"/>
              </a:ext>
            </a:extLst>
          </p:cNvPr>
          <p:cNvCxnSpPr>
            <a:cxnSpLocks/>
          </p:cNvCxnSpPr>
          <p:nvPr/>
        </p:nvCxnSpPr>
        <p:spPr>
          <a:xfrm>
            <a:off x="696884" y="1547999"/>
            <a:ext cx="5123436" cy="0"/>
          </a:xfrm>
          <a:prstGeom prst="line">
            <a:avLst/>
          </a:prstGeom>
          <a:ln w="19050">
            <a:solidFill>
              <a:srgbClr val="37CBFF"/>
            </a:solidFill>
          </a:ln>
        </p:spPr>
        <p:style>
          <a:lnRef idx="1">
            <a:schemeClr val="accent1"/>
          </a:lnRef>
          <a:fillRef idx="0">
            <a:schemeClr val="accent1"/>
          </a:fillRef>
          <a:effectRef idx="0">
            <a:schemeClr val="accent1"/>
          </a:effectRef>
          <a:fontRef idx="minor">
            <a:schemeClr val="tx1"/>
          </a:fontRef>
        </p:style>
      </p:cxn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3980" y="1547999"/>
            <a:ext cx="4805923" cy="3879480"/>
          </a:xfrm>
          <a:prstGeom prst="rect">
            <a:avLst/>
          </a:prstGeom>
        </p:spPr>
      </p:pic>
      <p:sp>
        <p:nvSpPr>
          <p:cNvPr id="4" name="Espace réservé du pied de page 3"/>
          <p:cNvSpPr>
            <a:spLocks noGrp="1"/>
          </p:cNvSpPr>
          <p:nvPr>
            <p:ph type="ftr" sz="quarter" idx="11"/>
          </p:nvPr>
        </p:nvSpPr>
        <p:spPr/>
        <p:txBody>
          <a:bodyPr/>
          <a:lstStyle/>
          <a:p>
            <a:r>
              <a:rPr lang="fr-FR" smtClean="0"/>
              <a:t>Luc Bonnet, CPD EPS pour le 1er degré, DSDEN du Rhône</a:t>
            </a:r>
            <a:endParaRPr lang="fr-FR" dirty="0"/>
          </a:p>
        </p:txBody>
      </p:sp>
    </p:spTree>
    <p:extLst>
      <p:ext uri="{BB962C8B-B14F-4D97-AF65-F5344CB8AC3E}">
        <p14:creationId xmlns:p14="http://schemas.microsoft.com/office/powerpoint/2010/main" val="41689341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6274" y="1123950"/>
            <a:ext cx="7118122" cy="5053013"/>
          </a:xfrm>
        </p:spPr>
        <p:txBody>
          <a:bodyPr>
            <a:normAutofit/>
          </a:bodyPr>
          <a:lstStyle/>
          <a:p>
            <a:pPr marL="0" indent="0" algn="just">
              <a:buNone/>
            </a:pPr>
            <a:endParaRPr lang="fr-FR" sz="3100" dirty="0" smtClean="0"/>
          </a:p>
          <a:p>
            <a:pPr marL="0" indent="0" algn="just">
              <a:buNone/>
            </a:pPr>
            <a:endParaRPr lang="fr-FR" sz="3100" dirty="0"/>
          </a:p>
          <a:p>
            <a:pPr marL="0" indent="0" algn="just">
              <a:buNone/>
            </a:pPr>
            <a:r>
              <a:rPr lang="fr-FR" sz="3100" dirty="0" smtClean="0"/>
              <a:t>Faciliter et encourager l’engagement dans le milieu aquatique.</a:t>
            </a:r>
          </a:p>
          <a:p>
            <a:pPr marL="0" indent="0" algn="just">
              <a:buNone/>
            </a:pPr>
            <a:r>
              <a:rPr lang="fr-FR" sz="3100" dirty="0" smtClean="0"/>
              <a:t>Favoriser l’immersion et augmenter le temps d’immersion.</a:t>
            </a:r>
          </a:p>
          <a:p>
            <a:pPr marL="0" indent="0" algn="just">
              <a:buNone/>
            </a:pPr>
            <a:r>
              <a:rPr lang="fr-FR" sz="3100" dirty="0" smtClean="0"/>
              <a:t>Permettre à l’élève d’éprouver et de comprendre la flottaison.</a:t>
            </a:r>
          </a:p>
          <a:p>
            <a:pPr marL="0" indent="0" algn="just">
              <a:buNone/>
            </a:pPr>
            <a:endParaRPr lang="fr-FR" sz="3100" dirty="0"/>
          </a:p>
          <a:p>
            <a:pPr marL="0" indent="0" algn="just">
              <a:buNone/>
            </a:pPr>
            <a:endParaRPr lang="fr-FR" sz="3100" dirty="0" smtClean="0"/>
          </a:p>
          <a:p>
            <a:pPr marL="0" indent="0" algn="just">
              <a:buNone/>
            </a:pPr>
            <a:endParaRPr lang="fr-FR" sz="3100" dirty="0"/>
          </a:p>
          <a:p>
            <a:pPr marL="0" indent="0" algn="just">
              <a:buNone/>
            </a:pPr>
            <a:endParaRPr lang="fr-FR" sz="3100" dirty="0" smtClean="0"/>
          </a:p>
          <a:p>
            <a:pPr marL="0" indent="0" algn="just">
              <a:buNone/>
            </a:pPr>
            <a:endParaRPr lang="fr-FR" sz="3100" dirty="0"/>
          </a:p>
          <a:p>
            <a:pPr marL="0" indent="0" algn="just">
              <a:buNone/>
            </a:pPr>
            <a:endParaRPr lang="fr-FR" sz="3100" dirty="0" smtClean="0"/>
          </a:p>
          <a:p>
            <a:pPr marL="0" indent="0" algn="just">
              <a:buNone/>
            </a:pPr>
            <a:endParaRPr lang="fr-FR" sz="3100" dirty="0"/>
          </a:p>
          <a:p>
            <a:endParaRPr lang="fr-FR" sz="3100" dirty="0"/>
          </a:p>
          <a:p>
            <a:endParaRPr lang="fr-FR" dirty="0"/>
          </a:p>
        </p:txBody>
      </p:sp>
      <p:pic>
        <p:nvPicPr>
          <p:cNvPr id="5" name="Image 4">
            <a:extLst>
              <a:ext uri="{FF2B5EF4-FFF2-40B4-BE49-F238E27FC236}">
                <a16:creationId xmlns:a16="http://schemas.microsoft.com/office/drawing/2014/main" id="{F61FDC32-0FE4-D08F-7C41-DA22455AEE43}"/>
              </a:ext>
            </a:extLst>
          </p:cNvPr>
          <p:cNvPicPr>
            <a:picLocks noChangeAspect="1"/>
          </p:cNvPicPr>
          <p:nvPr/>
        </p:nvPicPr>
        <p:blipFill>
          <a:blip r:embed="rId2"/>
          <a:stretch>
            <a:fillRect/>
          </a:stretch>
        </p:blipFill>
        <p:spPr>
          <a:xfrm>
            <a:off x="0" y="-15223"/>
            <a:ext cx="3827417" cy="6888446"/>
          </a:xfrm>
          <a:prstGeom prst="rect">
            <a:avLst/>
          </a:prstGeom>
        </p:spPr>
      </p:pic>
      <p:sp>
        <p:nvSpPr>
          <p:cNvPr id="2" name="Titre 1"/>
          <p:cNvSpPr>
            <a:spLocks noGrp="1"/>
          </p:cNvSpPr>
          <p:nvPr>
            <p:ph type="title"/>
          </p:nvPr>
        </p:nvSpPr>
        <p:spPr>
          <a:xfrm>
            <a:off x="320511" y="2469824"/>
            <a:ext cx="3331198" cy="1621958"/>
          </a:xfrm>
        </p:spPr>
        <p:txBody>
          <a:bodyPr>
            <a:normAutofit/>
          </a:bodyPr>
          <a:lstStyle/>
          <a:p>
            <a:pPr algn="r"/>
            <a:r>
              <a:rPr lang="fr-FR" sz="4800" b="1" dirty="0">
                <a:solidFill>
                  <a:schemeClr val="bg1"/>
                </a:solidFill>
                <a:effectLst>
                  <a:outerShdw blurRad="38100" dist="38100" dir="2700000" algn="tl">
                    <a:srgbClr val="000000">
                      <a:alpha val="43137"/>
                    </a:srgbClr>
                  </a:outerShdw>
                </a:effectLst>
              </a:rPr>
              <a:t>Conclusion provisoire</a:t>
            </a:r>
          </a:p>
        </p:txBody>
      </p:sp>
      <p:sp>
        <p:nvSpPr>
          <p:cNvPr id="6" name="Flèche : pentagone 5">
            <a:extLst>
              <a:ext uri="{FF2B5EF4-FFF2-40B4-BE49-F238E27FC236}">
                <a16:creationId xmlns:a16="http://schemas.microsoft.com/office/drawing/2014/main" id="{C1173EBB-F1E5-5747-4DEA-B18552765433}"/>
              </a:ext>
            </a:extLst>
          </p:cNvPr>
          <p:cNvSpPr/>
          <p:nvPr/>
        </p:nvSpPr>
        <p:spPr>
          <a:xfrm>
            <a:off x="3972220" y="2469824"/>
            <a:ext cx="396811" cy="2234153"/>
          </a:xfrm>
          <a:prstGeom prst="homePlate">
            <a:avLst/>
          </a:prstGeom>
          <a:solidFill>
            <a:srgbClr val="37CBFF"/>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space réservé du pied de page 3"/>
          <p:cNvSpPr>
            <a:spLocks noGrp="1"/>
          </p:cNvSpPr>
          <p:nvPr>
            <p:ph type="ftr" sz="quarter" idx="11"/>
          </p:nvPr>
        </p:nvSpPr>
        <p:spPr/>
        <p:txBody>
          <a:bodyPr/>
          <a:lstStyle/>
          <a:p>
            <a:r>
              <a:rPr lang="fr-FR" smtClean="0"/>
              <a:t>Luc Bonnet, CPD EPS pour le 1er degré, DSDEN du Rhône</a:t>
            </a:r>
            <a:endParaRPr lang="fr-FR" dirty="0"/>
          </a:p>
        </p:txBody>
      </p:sp>
    </p:spTree>
    <p:extLst>
      <p:ext uri="{BB962C8B-B14F-4D97-AF65-F5344CB8AC3E}">
        <p14:creationId xmlns:p14="http://schemas.microsoft.com/office/powerpoint/2010/main" val="321001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Des points d’interrogation…. </a:t>
            </a:r>
          </a:p>
        </p:txBody>
      </p:sp>
      <p:sp>
        <p:nvSpPr>
          <p:cNvPr id="3" name="Espace réservé du contenu 2"/>
          <p:cNvSpPr>
            <a:spLocks noGrp="1"/>
          </p:cNvSpPr>
          <p:nvPr>
            <p:ph idx="1"/>
          </p:nvPr>
        </p:nvSpPr>
        <p:spPr>
          <a:xfrm>
            <a:off x="3705225" y="1825624"/>
            <a:ext cx="7286626" cy="4594225"/>
          </a:xfrm>
        </p:spPr>
        <p:txBody>
          <a:bodyPr>
            <a:normAutofit fontScale="85000" lnSpcReduction="20000"/>
          </a:bodyPr>
          <a:lstStyle/>
          <a:p>
            <a:r>
              <a:rPr lang="fr-FR" dirty="0"/>
              <a:t>Utilisation de l’aide à la flottabilité:</a:t>
            </a:r>
          </a:p>
          <a:p>
            <a:pPr lvl="1"/>
            <a:r>
              <a:rPr lang="fr-FR" dirty="0"/>
              <a:t>Prohibée dans la validation des paliers de l’aisance aquatique et du savoir nager en sécurité</a:t>
            </a:r>
          </a:p>
          <a:p>
            <a:pPr lvl="1"/>
            <a:r>
              <a:rPr lang="fr-FR" dirty="0"/>
              <a:t>Possible au cours des séances mais est-elle souhaitable ?</a:t>
            </a:r>
          </a:p>
          <a:p>
            <a:pPr marL="0" indent="0">
              <a:buNone/>
            </a:pPr>
            <a:endParaRPr lang="fr-FR" dirty="0"/>
          </a:p>
          <a:p>
            <a:r>
              <a:rPr lang="fr-FR" dirty="0"/>
              <a:t>Au nom de l’« authenticité des situations d’enseignement » proposées à l’élève et de l’« activité authentique des apprenants» (rapport du jury) ou « du sujet » (R. </a:t>
            </a:r>
            <a:r>
              <a:rPr lang="fr-FR" dirty="0" err="1"/>
              <a:t>Catteau</a:t>
            </a:r>
            <a:r>
              <a:rPr lang="fr-FR" dirty="0"/>
              <a:t>).</a:t>
            </a:r>
          </a:p>
          <a:p>
            <a:endParaRPr lang="fr-FR" dirty="0"/>
          </a:p>
          <a:p>
            <a:r>
              <a:rPr lang="fr-FR" dirty="0"/>
              <a:t>Idée de l’action originale du sujet qui doit éprouver, ressentir, mettre en lien les informations, ressentis, savoirs, savoir-faire, compréhensions et attitudes vécues au cours des expériences qui lui sont proposées. </a:t>
            </a:r>
          </a:p>
        </p:txBody>
      </p:sp>
      <p:pic>
        <p:nvPicPr>
          <p:cNvPr id="4" name="Image 3">
            <a:extLst>
              <a:ext uri="{FF2B5EF4-FFF2-40B4-BE49-F238E27FC236}">
                <a16:creationId xmlns:a16="http://schemas.microsoft.com/office/drawing/2014/main" id="{C093C6A0-EFC8-A981-2038-1F922220CE73}"/>
              </a:ext>
            </a:extLst>
          </p:cNvPr>
          <p:cNvPicPr>
            <a:picLocks noChangeAspect="1"/>
          </p:cNvPicPr>
          <p:nvPr/>
        </p:nvPicPr>
        <p:blipFill rotWithShape="1">
          <a:blip r:embed="rId2"/>
          <a:srcRect r="75871"/>
          <a:stretch/>
        </p:blipFill>
        <p:spPr>
          <a:xfrm>
            <a:off x="11277599" y="0"/>
            <a:ext cx="914400" cy="6858000"/>
          </a:xfrm>
          <a:prstGeom prst="rect">
            <a:avLst/>
          </a:prstGeom>
        </p:spPr>
      </p:pic>
      <p:pic>
        <p:nvPicPr>
          <p:cNvPr id="5" name="Image 4">
            <a:extLst>
              <a:ext uri="{FF2B5EF4-FFF2-40B4-BE49-F238E27FC236}">
                <a16:creationId xmlns:a16="http://schemas.microsoft.com/office/drawing/2014/main" id="{DA91C5ED-C374-0B49-E56B-C8FC982727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574" y="2403920"/>
            <a:ext cx="2859679" cy="2908424"/>
          </a:xfrm>
          <a:prstGeom prst="rect">
            <a:avLst/>
          </a:prstGeom>
        </p:spPr>
      </p:pic>
      <p:sp>
        <p:nvSpPr>
          <p:cNvPr id="6" name="Espace réservé du pied de page 5"/>
          <p:cNvSpPr>
            <a:spLocks noGrp="1"/>
          </p:cNvSpPr>
          <p:nvPr>
            <p:ph type="ftr" sz="quarter" idx="11"/>
          </p:nvPr>
        </p:nvSpPr>
        <p:spPr/>
        <p:txBody>
          <a:bodyPr/>
          <a:lstStyle/>
          <a:p>
            <a:r>
              <a:rPr lang="fr-FR" smtClean="0"/>
              <a:t>Luc Bonnet, CPD EPS pour le 1er degré, DSDEN du Rhône</a:t>
            </a:r>
            <a:endParaRPr lang="fr-FR" dirty="0"/>
          </a:p>
        </p:txBody>
      </p:sp>
    </p:spTree>
    <p:extLst>
      <p:ext uri="{BB962C8B-B14F-4D97-AF65-F5344CB8AC3E}">
        <p14:creationId xmlns:p14="http://schemas.microsoft.com/office/powerpoint/2010/main" val="3982420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FA7B5B9-D157-E992-05D8-FDF9312261E0}"/>
              </a:ext>
            </a:extLst>
          </p:cNvPr>
          <p:cNvPicPr>
            <a:picLocks noChangeAspect="1"/>
          </p:cNvPicPr>
          <p:nvPr/>
        </p:nvPicPr>
        <p:blipFill>
          <a:blip r:embed="rId2"/>
          <a:stretch>
            <a:fillRect/>
          </a:stretch>
        </p:blipFill>
        <p:spPr>
          <a:xfrm>
            <a:off x="0" y="-3618"/>
            <a:ext cx="12192000" cy="1002859"/>
          </a:xfrm>
          <a:prstGeom prst="rect">
            <a:avLst/>
          </a:prstGeom>
        </p:spPr>
      </p:pic>
      <p:sp>
        <p:nvSpPr>
          <p:cNvPr id="2" name="Titre 1"/>
          <p:cNvSpPr>
            <a:spLocks noGrp="1"/>
          </p:cNvSpPr>
          <p:nvPr>
            <p:ph type="title"/>
          </p:nvPr>
        </p:nvSpPr>
        <p:spPr>
          <a:xfrm>
            <a:off x="838200" y="-164971"/>
            <a:ext cx="10515600" cy="1325563"/>
          </a:xfrm>
        </p:spPr>
        <p:txBody>
          <a:bodyPr/>
          <a:lstStyle/>
          <a:p>
            <a:r>
              <a:rPr lang="fr-FR" dirty="0">
                <a:solidFill>
                  <a:schemeClr val="bg1"/>
                </a:solidFill>
                <a:effectLst>
                  <a:outerShdw blurRad="38100" dist="38100" dir="2700000" algn="tl">
                    <a:srgbClr val="000000">
                      <a:alpha val="43137"/>
                    </a:srgbClr>
                  </a:outerShdw>
                </a:effectLst>
              </a:rPr>
              <a:t>Un principe fondamental</a:t>
            </a:r>
          </a:p>
        </p:txBody>
      </p:sp>
      <p:sp>
        <p:nvSpPr>
          <p:cNvPr id="3" name="Espace réservé du contenu 2"/>
          <p:cNvSpPr>
            <a:spLocks noGrp="1"/>
          </p:cNvSpPr>
          <p:nvPr>
            <p:ph idx="1"/>
          </p:nvPr>
        </p:nvSpPr>
        <p:spPr>
          <a:xfrm>
            <a:off x="838200" y="2130425"/>
            <a:ext cx="10515600" cy="4351338"/>
          </a:xfrm>
        </p:spPr>
        <p:txBody>
          <a:bodyPr>
            <a:normAutofit lnSpcReduction="10000"/>
          </a:bodyPr>
          <a:lstStyle/>
          <a:p>
            <a:r>
              <a:rPr lang="fr-FR" dirty="0"/>
              <a:t>Article L 912-1-1: « La liberté pédagogique de l'enseignant s'exerce dans le respect des programmes et des instructions du ministre chargé de l'éducation nationale et dans le cadre du projet d'école ou d'établissement avec le conseil et sous le contrôle des membres des corps d'inspection. </a:t>
            </a:r>
          </a:p>
          <a:p>
            <a:r>
              <a:rPr lang="fr-FR" dirty="0"/>
              <a:t>Le conseil pédagogique prévu à </a:t>
            </a:r>
            <a:r>
              <a:rPr lang="fr-FR" u="sng" dirty="0">
                <a:hlinkClick r:id="rId3" tooltip="Code de l"/>
              </a:rPr>
              <a:t>l'article L. 421-5</a:t>
            </a:r>
            <a:r>
              <a:rPr lang="fr-FR" dirty="0"/>
              <a:t> ne peut porter atteinte à cette liberté (préparation de la partie pédagogique du projet d’établissement des EPLE) ».</a:t>
            </a:r>
          </a:p>
          <a:p>
            <a:endParaRPr lang="fr-FR" dirty="0"/>
          </a:p>
          <a:p>
            <a:pPr marL="0" indent="0">
              <a:buNone/>
            </a:pPr>
            <a:r>
              <a:rPr lang="fr-FR" dirty="0"/>
              <a:t>Qui va de pair avec la responsabilité qui incombe aux encadrants de mettre les élèves </a:t>
            </a:r>
            <a:r>
              <a:rPr lang="fr-FR"/>
              <a:t>en sécurité.</a:t>
            </a:r>
            <a:endParaRPr lang="fr-FR" dirty="0"/>
          </a:p>
        </p:txBody>
      </p:sp>
      <p:sp>
        <p:nvSpPr>
          <p:cNvPr id="5" name="Espace réservé du pied de page 4"/>
          <p:cNvSpPr>
            <a:spLocks noGrp="1"/>
          </p:cNvSpPr>
          <p:nvPr>
            <p:ph type="ftr" sz="quarter" idx="11"/>
          </p:nvPr>
        </p:nvSpPr>
        <p:spPr/>
        <p:txBody>
          <a:bodyPr/>
          <a:lstStyle/>
          <a:p>
            <a:r>
              <a:rPr lang="fr-FR" smtClean="0"/>
              <a:t>Luc Bonnet, CPD EPS pour le 1er degré, DSDEN du Rhône</a:t>
            </a:r>
            <a:endParaRPr lang="fr-FR" dirty="0"/>
          </a:p>
        </p:txBody>
      </p:sp>
    </p:spTree>
    <p:extLst>
      <p:ext uri="{BB962C8B-B14F-4D97-AF65-F5344CB8AC3E}">
        <p14:creationId xmlns:p14="http://schemas.microsoft.com/office/powerpoint/2010/main" val="41431137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911111"/>
            <a:ext cx="5124586" cy="3843666"/>
          </a:xfrm>
        </p:spPr>
        <p:txBody>
          <a:bodyPr anchor="ctr">
            <a:normAutofit/>
          </a:bodyPr>
          <a:lstStyle/>
          <a:p>
            <a:pPr marL="0" indent="0" algn="just">
              <a:buNone/>
            </a:pPr>
            <a:r>
              <a:rPr lang="fr-FR" sz="2400" dirty="0"/>
              <a:t>« L’identification, le suivi et la validation des compétences nécessaires à une évolution en sécurité dans le milieu aquatique pour tous les élèves font l’objet de toute l’attention nécessaire tout au long de ce parcours »</a:t>
            </a:r>
          </a:p>
        </p:txBody>
      </p:sp>
      <p:pic>
        <p:nvPicPr>
          <p:cNvPr id="4" name="Image 3" descr="Une image contenant eau, piscine, nageant&#10;&#10;Description générée automatiquement">
            <a:extLst>
              <a:ext uri="{FF2B5EF4-FFF2-40B4-BE49-F238E27FC236}">
                <a16:creationId xmlns:a16="http://schemas.microsoft.com/office/drawing/2014/main" id="{A368AB8D-DAD0-3E7E-BFE6-64AFFB5519DD}"/>
              </a:ext>
            </a:extLst>
          </p:cNvPr>
          <p:cNvPicPr>
            <a:picLocks noChangeAspect="1"/>
          </p:cNvPicPr>
          <p:nvPr/>
        </p:nvPicPr>
        <p:blipFill rotWithShape="1">
          <a:blip r:embed="rId2"/>
          <a:srcRect t="27255" r="-1"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2" name="Titre 1"/>
          <p:cNvSpPr>
            <a:spLocks noGrp="1"/>
          </p:cNvSpPr>
          <p:nvPr>
            <p:ph type="title"/>
          </p:nvPr>
        </p:nvSpPr>
        <p:spPr>
          <a:xfrm>
            <a:off x="838201" y="365125"/>
            <a:ext cx="7711910" cy="1180871"/>
          </a:xfrm>
        </p:spPr>
        <p:txBody>
          <a:bodyPr>
            <a:normAutofit/>
          </a:bodyPr>
          <a:lstStyle/>
          <a:p>
            <a:r>
              <a:rPr lang="fr-FR" dirty="0"/>
              <a:t>Un suivi institutionnel attendu</a:t>
            </a:r>
          </a:p>
        </p:txBody>
      </p:sp>
      <p:pic>
        <p:nvPicPr>
          <p:cNvPr id="6" name="Image 5">
            <a:extLst>
              <a:ext uri="{FF2B5EF4-FFF2-40B4-BE49-F238E27FC236}">
                <a16:creationId xmlns:a16="http://schemas.microsoft.com/office/drawing/2014/main" id="{D8820275-29B9-5DA7-E53E-BC7776887DF2}"/>
              </a:ext>
            </a:extLst>
          </p:cNvPr>
          <p:cNvPicPr>
            <a:picLocks noChangeAspect="1"/>
          </p:cNvPicPr>
          <p:nvPr/>
        </p:nvPicPr>
        <p:blipFill>
          <a:blip r:embed="rId3"/>
          <a:stretch>
            <a:fillRect/>
          </a:stretch>
        </p:blipFill>
        <p:spPr>
          <a:xfrm>
            <a:off x="8049271" y="1986782"/>
            <a:ext cx="3304529" cy="3432943"/>
          </a:xfrm>
          <a:prstGeom prst="rect">
            <a:avLst/>
          </a:prstGeom>
        </p:spPr>
      </p:pic>
      <p:sp>
        <p:nvSpPr>
          <p:cNvPr id="5" name="Espace réservé du pied de page 4"/>
          <p:cNvSpPr>
            <a:spLocks noGrp="1"/>
          </p:cNvSpPr>
          <p:nvPr>
            <p:ph type="ftr" sz="quarter" idx="11"/>
          </p:nvPr>
        </p:nvSpPr>
        <p:spPr/>
        <p:txBody>
          <a:bodyPr/>
          <a:lstStyle/>
          <a:p>
            <a:r>
              <a:rPr lang="fr-FR" smtClean="0"/>
              <a:t>Luc Bonnet, CPD EPS pour le 1er degré, DSDEN du Rhône</a:t>
            </a:r>
            <a:endParaRPr lang="fr-FR" dirty="0"/>
          </a:p>
        </p:txBody>
      </p:sp>
    </p:spTree>
    <p:extLst>
      <p:ext uri="{BB962C8B-B14F-4D97-AF65-F5344CB8AC3E}">
        <p14:creationId xmlns:p14="http://schemas.microsoft.com/office/powerpoint/2010/main" val="35328196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B1D8B9-5DFD-8ECC-838D-302A4576AE94}"/>
              </a:ext>
            </a:extLst>
          </p:cNvPr>
          <p:cNvPicPr>
            <a:picLocks noChangeAspect="1"/>
          </p:cNvPicPr>
          <p:nvPr/>
        </p:nvPicPr>
        <p:blipFill rotWithShape="1">
          <a:blip r:embed="rId2"/>
          <a:srcRect l="23587" r="31463"/>
          <a:stretch/>
        </p:blipFill>
        <p:spPr>
          <a:xfrm>
            <a:off x="20" y="10"/>
            <a:ext cx="4635571" cy="6857990"/>
          </a:xfrm>
          <a:prstGeom prst="rect">
            <a:avLst/>
          </a:prstGeom>
          <a:effectLst/>
        </p:spPr>
      </p:pic>
      <p:graphicFrame>
        <p:nvGraphicFramePr>
          <p:cNvPr id="7" name="Espace réservé du contenu 2">
            <a:extLst>
              <a:ext uri="{FF2B5EF4-FFF2-40B4-BE49-F238E27FC236}">
                <a16:creationId xmlns:a16="http://schemas.microsoft.com/office/drawing/2014/main" id="{1B4A962D-A101-66AD-29A4-627B70FFE6E0}"/>
              </a:ext>
            </a:extLst>
          </p:cNvPr>
          <p:cNvGraphicFramePr>
            <a:graphicFrameLocks noGrp="1"/>
          </p:cNvGraphicFramePr>
          <p:nvPr>
            <p:ph idx="1"/>
          </p:nvPr>
        </p:nvGraphicFramePr>
        <p:xfrm>
          <a:off x="4965431" y="1395168"/>
          <a:ext cx="6586489" cy="4828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 8">
            <a:extLst>
              <a:ext uri="{FF2B5EF4-FFF2-40B4-BE49-F238E27FC236}">
                <a16:creationId xmlns:a16="http://schemas.microsoft.com/office/drawing/2014/main" id="{3F97153B-0AB6-9A2E-BA4A-C409D5F79771}"/>
              </a:ext>
            </a:extLst>
          </p:cNvPr>
          <p:cNvPicPr>
            <a:picLocks noChangeAspect="1"/>
          </p:cNvPicPr>
          <p:nvPr/>
        </p:nvPicPr>
        <p:blipFill>
          <a:blip r:embed="rId8"/>
          <a:stretch>
            <a:fillRect/>
          </a:stretch>
        </p:blipFill>
        <p:spPr>
          <a:xfrm>
            <a:off x="0" y="0"/>
            <a:ext cx="4635570" cy="7341354"/>
          </a:xfrm>
          <a:prstGeom prst="rect">
            <a:avLst/>
          </a:prstGeom>
        </p:spPr>
      </p:pic>
      <p:sp>
        <p:nvSpPr>
          <p:cNvPr id="2" name="Titre 1"/>
          <p:cNvSpPr>
            <a:spLocks noGrp="1"/>
          </p:cNvSpPr>
          <p:nvPr>
            <p:ph type="title"/>
          </p:nvPr>
        </p:nvSpPr>
        <p:spPr>
          <a:xfrm>
            <a:off x="583930" y="1994074"/>
            <a:ext cx="3768995" cy="3330401"/>
          </a:xfrm>
        </p:spPr>
        <p:txBody>
          <a:bodyPr>
            <a:normAutofit/>
          </a:bodyPr>
          <a:lstStyle/>
          <a:p>
            <a:pPr algn="r"/>
            <a:r>
              <a:rPr lang="fr-FR" sz="4800" dirty="0">
                <a:solidFill>
                  <a:schemeClr val="bg1"/>
                </a:solidFill>
                <a:effectLst>
                  <a:outerShdw blurRad="38100" dist="38100" dir="2700000" algn="tl">
                    <a:srgbClr val="000000">
                      <a:alpha val="43137"/>
                    </a:srgbClr>
                  </a:outerShdw>
                </a:effectLst>
              </a:rPr>
              <a:t>Une attention portée au processus évaluatif</a:t>
            </a:r>
          </a:p>
        </p:txBody>
      </p:sp>
      <p:sp>
        <p:nvSpPr>
          <p:cNvPr id="3" name="Espace réservé du pied de page 2"/>
          <p:cNvSpPr>
            <a:spLocks noGrp="1"/>
          </p:cNvSpPr>
          <p:nvPr>
            <p:ph type="ftr" sz="quarter" idx="11"/>
          </p:nvPr>
        </p:nvSpPr>
        <p:spPr/>
        <p:txBody>
          <a:bodyPr/>
          <a:lstStyle/>
          <a:p>
            <a:r>
              <a:rPr lang="fr-FR" smtClean="0"/>
              <a:t>Luc Bonnet, CPD EPS pour le 1er degré, DSDEN du Rhône</a:t>
            </a:r>
            <a:endParaRPr lang="fr-FR" dirty="0"/>
          </a:p>
        </p:txBody>
      </p:sp>
    </p:spTree>
    <p:extLst>
      <p:ext uri="{BB962C8B-B14F-4D97-AF65-F5344CB8AC3E}">
        <p14:creationId xmlns:p14="http://schemas.microsoft.com/office/powerpoint/2010/main" val="25454867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p:cNvSpPr>
            <a:spLocks noGrp="1"/>
          </p:cNvSpPr>
          <p:nvPr>
            <p:ph type="title"/>
          </p:nvPr>
        </p:nvSpPr>
        <p:spPr>
          <a:xfrm>
            <a:off x="161773" y="659768"/>
            <a:ext cx="3807626" cy="935763"/>
          </a:xfrm>
        </p:spPr>
        <p:txBody>
          <a:bodyPr anchor="ctr">
            <a:noAutofit/>
          </a:bodyPr>
          <a:lstStyle/>
          <a:p>
            <a:pPr algn="ctr"/>
            <a:r>
              <a:rPr lang="fr-FR" sz="4000" dirty="0">
                <a:solidFill>
                  <a:schemeClr val="bg1"/>
                </a:solidFill>
              </a:rPr>
              <a:t>Des outils</a:t>
            </a:r>
          </a:p>
        </p:txBody>
      </p:sp>
      <p:sp>
        <p:nvSpPr>
          <p:cNvPr id="12" name="Rectangle 11" descr="Mining Tools">
            <a:extLst>
              <a:ext uri="{FF2B5EF4-FFF2-40B4-BE49-F238E27FC236}">
                <a16:creationId xmlns:a16="http://schemas.microsoft.com/office/drawing/2014/main" id="{7393B96A-9906-4441-A147-896743C86052}"/>
              </a:ext>
            </a:extLst>
          </p:cNvPr>
          <p:cNvSpPr/>
          <p:nvPr/>
        </p:nvSpPr>
        <p:spPr>
          <a:xfrm>
            <a:off x="397445" y="2011326"/>
            <a:ext cx="3242922" cy="3237875"/>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aphicFrame>
        <p:nvGraphicFramePr>
          <p:cNvPr id="14" name="Diagramme 13">
            <a:extLst>
              <a:ext uri="{FF2B5EF4-FFF2-40B4-BE49-F238E27FC236}">
                <a16:creationId xmlns:a16="http://schemas.microsoft.com/office/drawing/2014/main" id="{AC045F6F-4E41-4184-983F-56A79A629349}"/>
              </a:ext>
            </a:extLst>
          </p:cNvPr>
          <p:cNvGraphicFramePr/>
          <p:nvPr>
            <p:extLst>
              <p:ext uri="{D42A27DB-BD31-4B8C-83A1-F6EECF244321}">
                <p14:modId xmlns:p14="http://schemas.microsoft.com/office/powerpoint/2010/main" val="2815108238"/>
              </p:ext>
            </p:extLst>
          </p:nvPr>
        </p:nvGraphicFramePr>
        <p:xfrm>
          <a:off x="4228054" y="511388"/>
          <a:ext cx="7566501" cy="58229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Espace réservé du pied de page 2"/>
          <p:cNvSpPr>
            <a:spLocks noGrp="1"/>
          </p:cNvSpPr>
          <p:nvPr>
            <p:ph type="ftr" sz="quarter" idx="11"/>
          </p:nvPr>
        </p:nvSpPr>
        <p:spPr/>
        <p:txBody>
          <a:bodyPr/>
          <a:lstStyle/>
          <a:p>
            <a:r>
              <a:rPr lang="fr-FR" smtClean="0"/>
              <a:t>Luc Bonnet, CPD EPS pour le 1er degré, DSDEN du Rhône</a:t>
            </a:r>
            <a:endParaRPr lang="fr-FR" dirty="0"/>
          </a:p>
        </p:txBody>
      </p:sp>
    </p:spTree>
    <p:extLst>
      <p:ext uri="{BB962C8B-B14F-4D97-AF65-F5344CB8AC3E}">
        <p14:creationId xmlns:p14="http://schemas.microsoft.com/office/powerpoint/2010/main" val="24896202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801D8A0F-8159-D6CF-17BC-C2BD0C8442F6}"/>
              </a:ext>
            </a:extLst>
          </p:cNvPr>
          <p:cNvPicPr>
            <a:picLocks noChangeAspect="1"/>
          </p:cNvPicPr>
          <p:nvPr/>
        </p:nvPicPr>
        <p:blipFill rotWithShape="1">
          <a:blip r:embed="rId2">
            <a:alphaModFix/>
          </a:blip>
          <a:srcRect l="44248" t="-1" r="5882" b="-1"/>
          <a:stretch/>
        </p:blipFill>
        <p:spPr>
          <a:xfrm>
            <a:off x="4848225" y="0"/>
            <a:ext cx="7343775" cy="6858000"/>
          </a:xfrm>
          <a:prstGeom prst="rect">
            <a:avLst/>
          </a:prstGeom>
          <a:blipFill>
            <a:blip r:embed="rId3"/>
            <a:tile tx="0" ty="0" sx="100000" sy="100000" flip="none" algn="tl"/>
          </a:blipFill>
          <a:effectLst>
            <a:outerShdw blurRad="50800" dist="50800" dir="5400000" algn="ctr" rotWithShape="0">
              <a:srgbClr val="000000">
                <a:alpha val="47000"/>
              </a:srgbClr>
            </a:outerShdw>
          </a:effectLst>
        </p:spPr>
      </p:pic>
      <p:sp>
        <p:nvSpPr>
          <p:cNvPr id="11"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p:cNvSpPr>
            <a:spLocks noGrp="1"/>
          </p:cNvSpPr>
          <p:nvPr>
            <p:ph type="title"/>
          </p:nvPr>
        </p:nvSpPr>
        <p:spPr>
          <a:xfrm>
            <a:off x="437420" y="1582986"/>
            <a:ext cx="3973385" cy="3692028"/>
          </a:xfrm>
          <a:noFill/>
        </p:spPr>
        <p:txBody>
          <a:bodyPr vert="horz" lIns="91440" tIns="45720" rIns="91440" bIns="45720" rtlCol="0" anchor="ctr">
            <a:normAutofit/>
          </a:bodyPr>
          <a:lstStyle/>
          <a:p>
            <a:pPr algn="r"/>
            <a:r>
              <a:rPr lang="en-US" dirty="0" err="1"/>
              <a:t>Projet</a:t>
            </a:r>
            <a:r>
              <a:rPr lang="en-US" dirty="0"/>
              <a:t> et cadre </a:t>
            </a:r>
            <a:r>
              <a:rPr lang="en-US" dirty="0" err="1"/>
              <a:t>académiques</a:t>
            </a:r>
            <a:endParaRPr lang="en-US" dirty="0"/>
          </a:p>
        </p:txBody>
      </p:sp>
      <p:grpSp>
        <p:nvGrpSpPr>
          <p:cNvPr id="8" name="Group 9">
            <a:extLst>
              <a:ext uri="{FF2B5EF4-FFF2-40B4-BE49-F238E27FC236}">
                <a16:creationId xmlns:a16="http://schemas.microsoft.com/office/drawing/2014/main" id="{47E24142-AAE1-5FFE-4BB5-BE38E0068DAE}"/>
              </a:ext>
            </a:extLst>
          </p:cNvPr>
          <p:cNvGrpSpPr>
            <a:grpSpLocks noChangeAspect="1"/>
          </p:cNvGrpSpPr>
          <p:nvPr/>
        </p:nvGrpSpPr>
        <p:grpSpPr>
          <a:xfrm>
            <a:off x="1779461" y="799110"/>
            <a:ext cx="1289304" cy="1289304"/>
            <a:chOff x="1382807" y="174388"/>
            <a:chExt cx="3025589" cy="3025589"/>
          </a:xfrm>
        </p:grpSpPr>
        <p:sp>
          <p:nvSpPr>
            <p:cNvPr id="10" name="Rectangle 9">
              <a:extLst>
                <a:ext uri="{FF2B5EF4-FFF2-40B4-BE49-F238E27FC236}">
                  <a16:creationId xmlns:a16="http://schemas.microsoft.com/office/drawing/2014/main" id="{847E3FEC-9017-67F0-BFBC-536469BAF2B1}"/>
                </a:ext>
              </a:extLst>
            </p:cNvPr>
            <p:cNvSpPr/>
            <p:nvPr/>
          </p:nvSpPr>
          <p:spPr>
            <a:xfrm>
              <a:off x="1382807" y="174388"/>
              <a:ext cx="3025588" cy="3025588"/>
            </a:xfrm>
            <a:prstGeom prst="rect">
              <a:avLst/>
            </a:prstGeom>
            <a:solidFill>
              <a:srgbClr val="C03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7CB37345-3B04-D459-1319-D349A49937EE}"/>
                </a:ext>
              </a:extLst>
            </p:cNvPr>
            <p:cNvSpPr/>
            <p:nvPr/>
          </p:nvSpPr>
          <p:spPr>
            <a:xfrm>
              <a:off x="2249080" y="750510"/>
              <a:ext cx="1287791" cy="1953942"/>
            </a:xfrm>
            <a:custGeom>
              <a:avLst/>
              <a:gdLst/>
              <a:ahLst/>
              <a:cxnLst/>
              <a:rect l="l" t="t" r="r" b="b"/>
              <a:pathLst>
                <a:path w="1287791" h="1953942">
                  <a:moveTo>
                    <a:pt x="615707" y="0"/>
                  </a:moveTo>
                  <a:cubicBezTo>
                    <a:pt x="715605" y="0"/>
                    <a:pt x="802891" y="12611"/>
                    <a:pt x="877568" y="37833"/>
                  </a:cubicBezTo>
                  <a:cubicBezTo>
                    <a:pt x="952244" y="63055"/>
                    <a:pt x="1014309" y="98167"/>
                    <a:pt x="1063763" y="143171"/>
                  </a:cubicBezTo>
                  <a:cubicBezTo>
                    <a:pt x="1113217" y="188174"/>
                    <a:pt x="1150061" y="241585"/>
                    <a:pt x="1174294" y="303403"/>
                  </a:cubicBezTo>
                  <a:cubicBezTo>
                    <a:pt x="1198526" y="365221"/>
                    <a:pt x="1210642" y="431737"/>
                    <a:pt x="1210642" y="502951"/>
                  </a:cubicBezTo>
                  <a:cubicBezTo>
                    <a:pt x="1210642" y="565264"/>
                    <a:pt x="1204708" y="626587"/>
                    <a:pt x="1192839" y="686921"/>
                  </a:cubicBezTo>
                  <a:cubicBezTo>
                    <a:pt x="1180970" y="747256"/>
                    <a:pt x="1156243" y="812288"/>
                    <a:pt x="1118657" y="882019"/>
                  </a:cubicBezTo>
                  <a:cubicBezTo>
                    <a:pt x="1081072" y="951749"/>
                    <a:pt x="1028156" y="1028898"/>
                    <a:pt x="959909" y="1113465"/>
                  </a:cubicBezTo>
                  <a:cubicBezTo>
                    <a:pt x="891662" y="1198032"/>
                    <a:pt x="801161" y="1296199"/>
                    <a:pt x="688405" y="1407966"/>
                  </a:cubicBezTo>
                  <a:lnTo>
                    <a:pt x="464376" y="1637928"/>
                  </a:lnTo>
                  <a:lnTo>
                    <a:pt x="1221028" y="1637928"/>
                  </a:lnTo>
                  <a:cubicBezTo>
                    <a:pt x="1230919" y="1637928"/>
                    <a:pt x="1240068" y="1640896"/>
                    <a:pt x="1248475" y="1646830"/>
                  </a:cubicBezTo>
                  <a:cubicBezTo>
                    <a:pt x="1256882" y="1652765"/>
                    <a:pt x="1264053" y="1661914"/>
                    <a:pt x="1269988" y="1674277"/>
                  </a:cubicBezTo>
                  <a:cubicBezTo>
                    <a:pt x="1275922" y="1686641"/>
                    <a:pt x="1280373" y="1702961"/>
                    <a:pt x="1283340" y="1723237"/>
                  </a:cubicBezTo>
                  <a:cubicBezTo>
                    <a:pt x="1286308" y="1743513"/>
                    <a:pt x="1287791" y="1767499"/>
                    <a:pt x="1287791" y="1795193"/>
                  </a:cubicBezTo>
                  <a:cubicBezTo>
                    <a:pt x="1287791" y="1823877"/>
                    <a:pt x="1286555" y="1848357"/>
                    <a:pt x="1284082" y="1868633"/>
                  </a:cubicBezTo>
                  <a:cubicBezTo>
                    <a:pt x="1281609" y="1888909"/>
                    <a:pt x="1277900" y="1905476"/>
                    <a:pt x="1272955" y="1918335"/>
                  </a:cubicBezTo>
                  <a:cubicBezTo>
                    <a:pt x="1268010" y="1931193"/>
                    <a:pt x="1261580" y="1940342"/>
                    <a:pt x="1253668" y="1945782"/>
                  </a:cubicBezTo>
                  <a:cubicBezTo>
                    <a:pt x="1245755" y="1951222"/>
                    <a:pt x="1236853" y="1953942"/>
                    <a:pt x="1226962" y="1953942"/>
                  </a:cubicBezTo>
                  <a:lnTo>
                    <a:pt x="123141" y="1953942"/>
                  </a:lnTo>
                  <a:cubicBezTo>
                    <a:pt x="101382" y="1953942"/>
                    <a:pt x="82589" y="1951963"/>
                    <a:pt x="66764" y="1948007"/>
                  </a:cubicBezTo>
                  <a:cubicBezTo>
                    <a:pt x="50938" y="1944051"/>
                    <a:pt x="38080" y="1936385"/>
                    <a:pt x="28189" y="1925011"/>
                  </a:cubicBezTo>
                  <a:cubicBezTo>
                    <a:pt x="18298" y="1913636"/>
                    <a:pt x="11127" y="1897069"/>
                    <a:pt x="6676" y="1875309"/>
                  </a:cubicBezTo>
                  <a:cubicBezTo>
                    <a:pt x="2226" y="1853549"/>
                    <a:pt x="0" y="1825360"/>
                    <a:pt x="0" y="1790742"/>
                  </a:cubicBezTo>
                  <a:cubicBezTo>
                    <a:pt x="0" y="1758103"/>
                    <a:pt x="1484" y="1730161"/>
                    <a:pt x="4451" y="1706917"/>
                  </a:cubicBezTo>
                  <a:cubicBezTo>
                    <a:pt x="7418" y="1683674"/>
                    <a:pt x="12858" y="1662903"/>
                    <a:pt x="20771" y="1644605"/>
                  </a:cubicBezTo>
                  <a:cubicBezTo>
                    <a:pt x="28684" y="1626307"/>
                    <a:pt x="38822" y="1608503"/>
                    <a:pt x="51185" y="1591194"/>
                  </a:cubicBezTo>
                  <a:cubicBezTo>
                    <a:pt x="63549" y="1573885"/>
                    <a:pt x="79622" y="1554845"/>
                    <a:pt x="99403" y="1534074"/>
                  </a:cubicBezTo>
                  <a:lnTo>
                    <a:pt x="431737" y="1178003"/>
                  </a:lnTo>
                  <a:cubicBezTo>
                    <a:pt x="498005" y="1108767"/>
                    <a:pt x="551416" y="1045713"/>
                    <a:pt x="591969" y="988840"/>
                  </a:cubicBezTo>
                  <a:cubicBezTo>
                    <a:pt x="632521" y="931968"/>
                    <a:pt x="664172" y="880041"/>
                    <a:pt x="686921" y="833059"/>
                  </a:cubicBezTo>
                  <a:cubicBezTo>
                    <a:pt x="709670" y="786077"/>
                    <a:pt x="725248" y="742805"/>
                    <a:pt x="733655" y="703241"/>
                  </a:cubicBezTo>
                  <a:cubicBezTo>
                    <a:pt x="742063" y="663678"/>
                    <a:pt x="746266" y="626092"/>
                    <a:pt x="746266" y="590485"/>
                  </a:cubicBezTo>
                  <a:cubicBezTo>
                    <a:pt x="746266" y="557845"/>
                    <a:pt x="741074" y="526936"/>
                    <a:pt x="730688" y="497758"/>
                  </a:cubicBezTo>
                  <a:cubicBezTo>
                    <a:pt x="720303" y="468580"/>
                    <a:pt x="704972" y="443111"/>
                    <a:pt x="684696" y="421351"/>
                  </a:cubicBezTo>
                  <a:cubicBezTo>
                    <a:pt x="664419" y="399591"/>
                    <a:pt x="638950" y="382530"/>
                    <a:pt x="608289" y="370166"/>
                  </a:cubicBezTo>
                  <a:cubicBezTo>
                    <a:pt x="577627" y="357802"/>
                    <a:pt x="541525" y="351621"/>
                    <a:pt x="499984" y="351621"/>
                  </a:cubicBezTo>
                  <a:cubicBezTo>
                    <a:pt x="441627" y="351621"/>
                    <a:pt x="389948" y="359039"/>
                    <a:pt x="344944" y="373875"/>
                  </a:cubicBezTo>
                  <a:cubicBezTo>
                    <a:pt x="299941" y="388711"/>
                    <a:pt x="260377" y="405279"/>
                    <a:pt x="226254" y="423577"/>
                  </a:cubicBezTo>
                  <a:cubicBezTo>
                    <a:pt x="192130" y="441875"/>
                    <a:pt x="163694" y="458689"/>
                    <a:pt x="140945" y="474020"/>
                  </a:cubicBezTo>
                  <a:cubicBezTo>
                    <a:pt x="118196" y="489351"/>
                    <a:pt x="100392" y="497017"/>
                    <a:pt x="87534" y="497017"/>
                  </a:cubicBezTo>
                  <a:cubicBezTo>
                    <a:pt x="78633" y="497017"/>
                    <a:pt x="70967" y="494049"/>
                    <a:pt x="64538" y="488115"/>
                  </a:cubicBezTo>
                  <a:cubicBezTo>
                    <a:pt x="58109" y="482180"/>
                    <a:pt x="52916" y="472289"/>
                    <a:pt x="48960" y="458442"/>
                  </a:cubicBezTo>
                  <a:cubicBezTo>
                    <a:pt x="45004" y="444595"/>
                    <a:pt x="41789" y="426049"/>
                    <a:pt x="39316" y="402806"/>
                  </a:cubicBezTo>
                  <a:cubicBezTo>
                    <a:pt x="36844" y="379562"/>
                    <a:pt x="35607" y="351126"/>
                    <a:pt x="35607" y="317497"/>
                  </a:cubicBezTo>
                  <a:cubicBezTo>
                    <a:pt x="35607" y="294748"/>
                    <a:pt x="36349" y="275708"/>
                    <a:pt x="37833" y="260377"/>
                  </a:cubicBezTo>
                  <a:cubicBezTo>
                    <a:pt x="39316" y="245047"/>
                    <a:pt x="41542" y="231694"/>
                    <a:pt x="44509" y="220319"/>
                  </a:cubicBezTo>
                  <a:cubicBezTo>
                    <a:pt x="47476" y="208945"/>
                    <a:pt x="51433" y="199054"/>
                    <a:pt x="56378" y="190647"/>
                  </a:cubicBezTo>
                  <a:cubicBezTo>
                    <a:pt x="61324" y="182240"/>
                    <a:pt x="69978" y="172101"/>
                    <a:pt x="82342" y="160232"/>
                  </a:cubicBezTo>
                  <a:cubicBezTo>
                    <a:pt x="94705" y="148363"/>
                    <a:pt x="117454" y="133280"/>
                    <a:pt x="150589" y="114982"/>
                  </a:cubicBezTo>
                  <a:cubicBezTo>
                    <a:pt x="183723" y="96684"/>
                    <a:pt x="224523" y="78880"/>
                    <a:pt x="272988" y="61571"/>
                  </a:cubicBezTo>
                  <a:cubicBezTo>
                    <a:pt x="321453" y="44262"/>
                    <a:pt x="374864" y="29673"/>
                    <a:pt x="433220" y="17804"/>
                  </a:cubicBezTo>
                  <a:cubicBezTo>
                    <a:pt x="491576" y="5935"/>
                    <a:pt x="552405" y="0"/>
                    <a:pt x="6157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extLst>
                <a:ext uri="{FF2B5EF4-FFF2-40B4-BE49-F238E27FC236}">
                  <a16:creationId xmlns:a16="http://schemas.microsoft.com/office/drawing/2014/main" id="{51CF47C1-1321-6EAB-CC75-D63A6E8421EF}"/>
                </a:ext>
              </a:extLst>
            </p:cNvPr>
            <p:cNvSpPr txBox="1"/>
            <p:nvPr/>
          </p:nvSpPr>
          <p:spPr>
            <a:xfrm>
              <a:off x="2292711" y="898530"/>
              <a:ext cx="2115685" cy="2301447"/>
            </a:xfrm>
            <a:custGeom>
              <a:avLst/>
              <a:gdLst>
                <a:gd name="connsiteX0" fmla="*/ 456353 w 2115685"/>
                <a:gd name="connsiteY0" fmla="*/ 203601 h 2301447"/>
                <a:gd name="connsiteX1" fmla="*/ 564658 w 2115685"/>
                <a:gd name="connsiteY1" fmla="*/ 222146 h 2301447"/>
                <a:gd name="connsiteX2" fmla="*/ 641065 w 2115685"/>
                <a:gd name="connsiteY2" fmla="*/ 273331 h 2301447"/>
                <a:gd name="connsiteX3" fmla="*/ 687057 w 2115685"/>
                <a:gd name="connsiteY3" fmla="*/ 349738 h 2301447"/>
                <a:gd name="connsiteX4" fmla="*/ 702635 w 2115685"/>
                <a:gd name="connsiteY4" fmla="*/ 442465 h 2301447"/>
                <a:gd name="connsiteX5" fmla="*/ 690024 w 2115685"/>
                <a:gd name="connsiteY5" fmla="*/ 555221 h 2301447"/>
                <a:gd name="connsiteX6" fmla="*/ 643290 w 2115685"/>
                <a:gd name="connsiteY6" fmla="*/ 685039 h 2301447"/>
                <a:gd name="connsiteX7" fmla="*/ 602490 w 2115685"/>
                <a:gd name="connsiteY7" fmla="*/ 759221 h 2301447"/>
                <a:gd name="connsiteX8" fmla="*/ 567532 w 2115685"/>
                <a:gd name="connsiteY8" fmla="*/ 811898 h 2301447"/>
                <a:gd name="connsiteX9" fmla="*/ 25852 w 2115685"/>
                <a:gd name="connsiteY9" fmla="*/ 342009 h 2301447"/>
                <a:gd name="connsiteX10" fmla="*/ 43903 w 2115685"/>
                <a:gd name="connsiteY10" fmla="*/ 348997 h 2301447"/>
                <a:gd name="connsiteX11" fmla="*/ 97314 w 2115685"/>
                <a:gd name="connsiteY11" fmla="*/ 326000 h 2301447"/>
                <a:gd name="connsiteX12" fmla="*/ 182623 w 2115685"/>
                <a:gd name="connsiteY12" fmla="*/ 275557 h 2301447"/>
                <a:gd name="connsiteX13" fmla="*/ 301313 w 2115685"/>
                <a:gd name="connsiteY13" fmla="*/ 225855 h 2301447"/>
                <a:gd name="connsiteX14" fmla="*/ 456353 w 2115685"/>
                <a:gd name="connsiteY14" fmla="*/ 203601 h 2301447"/>
                <a:gd name="connsiteX15" fmla="*/ 1024383 w 2115685"/>
                <a:gd name="connsiteY15" fmla="*/ 0 h 2301447"/>
                <a:gd name="connsiteX16" fmla="*/ 2115685 w 2115685"/>
                <a:gd name="connsiteY16" fmla="*/ 946668 h 2301447"/>
                <a:gd name="connsiteX17" fmla="*/ 2115685 w 2115685"/>
                <a:gd name="connsiteY17" fmla="*/ 2301447 h 2301447"/>
                <a:gd name="connsiteX18" fmla="*/ 593970 w 2115685"/>
                <a:gd name="connsiteY18" fmla="*/ 2301447 h 2301447"/>
                <a:gd name="connsiteX19" fmla="*/ 0 w 2115685"/>
                <a:gd name="connsiteY19" fmla="*/ 1786198 h 2301447"/>
                <a:gd name="connsiteX20" fmla="*/ 23133 w 2115685"/>
                <a:gd name="connsiteY20" fmla="*/ 1799988 h 2301447"/>
                <a:gd name="connsiteX21" fmla="*/ 79510 w 2115685"/>
                <a:gd name="connsiteY21" fmla="*/ 1805923 h 2301447"/>
                <a:gd name="connsiteX22" fmla="*/ 1183331 w 2115685"/>
                <a:gd name="connsiteY22" fmla="*/ 1805923 h 2301447"/>
                <a:gd name="connsiteX23" fmla="*/ 1210037 w 2115685"/>
                <a:gd name="connsiteY23" fmla="*/ 1797763 h 2301447"/>
                <a:gd name="connsiteX24" fmla="*/ 1229324 w 2115685"/>
                <a:gd name="connsiteY24" fmla="*/ 1770316 h 2301447"/>
                <a:gd name="connsiteX25" fmla="*/ 1240451 w 2115685"/>
                <a:gd name="connsiteY25" fmla="*/ 1720614 h 2301447"/>
                <a:gd name="connsiteX26" fmla="*/ 1244160 w 2115685"/>
                <a:gd name="connsiteY26" fmla="*/ 1647174 h 2301447"/>
                <a:gd name="connsiteX27" fmla="*/ 1239709 w 2115685"/>
                <a:gd name="connsiteY27" fmla="*/ 1575218 h 2301447"/>
                <a:gd name="connsiteX28" fmla="*/ 1226357 w 2115685"/>
                <a:gd name="connsiteY28" fmla="*/ 1526258 h 2301447"/>
                <a:gd name="connsiteX29" fmla="*/ 1204844 w 2115685"/>
                <a:gd name="connsiteY29" fmla="*/ 1498811 h 2301447"/>
                <a:gd name="connsiteX30" fmla="*/ 1177397 w 2115685"/>
                <a:gd name="connsiteY30" fmla="*/ 1489909 h 2301447"/>
                <a:gd name="connsiteX31" fmla="*/ 420745 w 2115685"/>
                <a:gd name="connsiteY31" fmla="*/ 1489909 h 2301447"/>
                <a:gd name="connsiteX32" fmla="*/ 644774 w 2115685"/>
                <a:gd name="connsiteY32" fmla="*/ 1259947 h 2301447"/>
                <a:gd name="connsiteX33" fmla="*/ 916278 w 2115685"/>
                <a:gd name="connsiteY33" fmla="*/ 965446 h 2301447"/>
                <a:gd name="connsiteX34" fmla="*/ 1075026 w 2115685"/>
                <a:gd name="connsiteY34" fmla="*/ 734000 h 2301447"/>
                <a:gd name="connsiteX35" fmla="*/ 1149208 w 2115685"/>
                <a:gd name="connsiteY35" fmla="*/ 538902 h 2301447"/>
                <a:gd name="connsiteX36" fmla="*/ 1167011 w 2115685"/>
                <a:gd name="connsiteY36" fmla="*/ 354932 h 2301447"/>
                <a:gd name="connsiteX37" fmla="*/ 1130663 w 2115685"/>
                <a:gd name="connsiteY37" fmla="*/ 155384 h 2301447"/>
                <a:gd name="connsiteX38" fmla="*/ 1084855 w 2115685"/>
                <a:gd name="connsiteY38" fmla="*/ 68962 h 230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115685" h="2301447">
                  <a:moveTo>
                    <a:pt x="456353" y="203601"/>
                  </a:moveTo>
                  <a:cubicBezTo>
                    <a:pt x="497894" y="203601"/>
                    <a:pt x="533996" y="209782"/>
                    <a:pt x="564658" y="222146"/>
                  </a:cubicBezTo>
                  <a:cubicBezTo>
                    <a:pt x="595319" y="234510"/>
                    <a:pt x="620788" y="251571"/>
                    <a:pt x="641065" y="273331"/>
                  </a:cubicBezTo>
                  <a:cubicBezTo>
                    <a:pt x="661341" y="295091"/>
                    <a:pt x="676672" y="320560"/>
                    <a:pt x="687057" y="349738"/>
                  </a:cubicBezTo>
                  <a:cubicBezTo>
                    <a:pt x="697443" y="378916"/>
                    <a:pt x="702635" y="409825"/>
                    <a:pt x="702635" y="442465"/>
                  </a:cubicBezTo>
                  <a:cubicBezTo>
                    <a:pt x="702635" y="478072"/>
                    <a:pt x="698432" y="515658"/>
                    <a:pt x="690024" y="555221"/>
                  </a:cubicBezTo>
                  <a:cubicBezTo>
                    <a:pt x="681617" y="594785"/>
                    <a:pt x="666039" y="638057"/>
                    <a:pt x="643290" y="685039"/>
                  </a:cubicBezTo>
                  <a:cubicBezTo>
                    <a:pt x="631916" y="708530"/>
                    <a:pt x="618316" y="733257"/>
                    <a:pt x="602490" y="759221"/>
                  </a:cubicBezTo>
                  <a:lnTo>
                    <a:pt x="567532" y="811898"/>
                  </a:lnTo>
                  <a:lnTo>
                    <a:pt x="25852" y="342009"/>
                  </a:lnTo>
                  <a:lnTo>
                    <a:pt x="43903" y="348997"/>
                  </a:lnTo>
                  <a:cubicBezTo>
                    <a:pt x="56761" y="348997"/>
                    <a:pt x="74565" y="341331"/>
                    <a:pt x="97314" y="326000"/>
                  </a:cubicBezTo>
                  <a:cubicBezTo>
                    <a:pt x="120063" y="310669"/>
                    <a:pt x="148499" y="293855"/>
                    <a:pt x="182623" y="275557"/>
                  </a:cubicBezTo>
                  <a:cubicBezTo>
                    <a:pt x="216746" y="257259"/>
                    <a:pt x="256310" y="240691"/>
                    <a:pt x="301313" y="225855"/>
                  </a:cubicBezTo>
                  <a:cubicBezTo>
                    <a:pt x="346317" y="211019"/>
                    <a:pt x="397996" y="203601"/>
                    <a:pt x="456353" y="203601"/>
                  </a:cubicBezTo>
                  <a:close/>
                  <a:moveTo>
                    <a:pt x="1024383" y="0"/>
                  </a:moveTo>
                  <a:lnTo>
                    <a:pt x="2115685" y="946668"/>
                  </a:lnTo>
                  <a:lnTo>
                    <a:pt x="2115685" y="2301447"/>
                  </a:lnTo>
                  <a:lnTo>
                    <a:pt x="593970" y="2301447"/>
                  </a:lnTo>
                  <a:lnTo>
                    <a:pt x="0" y="1786198"/>
                  </a:lnTo>
                  <a:lnTo>
                    <a:pt x="23133" y="1799988"/>
                  </a:lnTo>
                  <a:cubicBezTo>
                    <a:pt x="38958" y="1803944"/>
                    <a:pt x="57751" y="1805923"/>
                    <a:pt x="79510" y="1805923"/>
                  </a:cubicBezTo>
                  <a:lnTo>
                    <a:pt x="1183331" y="1805923"/>
                  </a:lnTo>
                  <a:cubicBezTo>
                    <a:pt x="1193222" y="1805923"/>
                    <a:pt x="1202124" y="1803203"/>
                    <a:pt x="1210037" y="1797763"/>
                  </a:cubicBezTo>
                  <a:cubicBezTo>
                    <a:pt x="1217949" y="1792323"/>
                    <a:pt x="1224379" y="1783174"/>
                    <a:pt x="1229324" y="1770316"/>
                  </a:cubicBezTo>
                  <a:cubicBezTo>
                    <a:pt x="1234269" y="1757457"/>
                    <a:pt x="1237978" y="1740890"/>
                    <a:pt x="1240451" y="1720614"/>
                  </a:cubicBezTo>
                  <a:cubicBezTo>
                    <a:pt x="1242924" y="1700338"/>
                    <a:pt x="1244160" y="1675858"/>
                    <a:pt x="1244160" y="1647174"/>
                  </a:cubicBezTo>
                  <a:cubicBezTo>
                    <a:pt x="1244160" y="1619480"/>
                    <a:pt x="1242677" y="1595494"/>
                    <a:pt x="1239709" y="1575218"/>
                  </a:cubicBezTo>
                  <a:cubicBezTo>
                    <a:pt x="1236742" y="1554942"/>
                    <a:pt x="1232291" y="1538622"/>
                    <a:pt x="1226357" y="1526258"/>
                  </a:cubicBezTo>
                  <a:cubicBezTo>
                    <a:pt x="1220422" y="1513895"/>
                    <a:pt x="1213251" y="1504746"/>
                    <a:pt x="1204844" y="1498811"/>
                  </a:cubicBezTo>
                  <a:cubicBezTo>
                    <a:pt x="1196437" y="1492877"/>
                    <a:pt x="1187288" y="1489909"/>
                    <a:pt x="1177397" y="1489909"/>
                  </a:cubicBezTo>
                  <a:lnTo>
                    <a:pt x="420745" y="1489909"/>
                  </a:lnTo>
                  <a:lnTo>
                    <a:pt x="644774" y="1259947"/>
                  </a:lnTo>
                  <a:cubicBezTo>
                    <a:pt x="757530" y="1148180"/>
                    <a:pt x="848031" y="1050013"/>
                    <a:pt x="916278" y="965446"/>
                  </a:cubicBezTo>
                  <a:cubicBezTo>
                    <a:pt x="984525" y="880879"/>
                    <a:pt x="1037441" y="803730"/>
                    <a:pt x="1075026" y="734000"/>
                  </a:cubicBezTo>
                  <a:cubicBezTo>
                    <a:pt x="1112612" y="664269"/>
                    <a:pt x="1137339" y="599237"/>
                    <a:pt x="1149208" y="538902"/>
                  </a:cubicBezTo>
                  <a:cubicBezTo>
                    <a:pt x="1161077" y="478568"/>
                    <a:pt x="1167011" y="417245"/>
                    <a:pt x="1167011" y="354932"/>
                  </a:cubicBezTo>
                  <a:cubicBezTo>
                    <a:pt x="1167011" y="283718"/>
                    <a:pt x="1154895" y="217202"/>
                    <a:pt x="1130663" y="155384"/>
                  </a:cubicBezTo>
                  <a:cubicBezTo>
                    <a:pt x="1118547" y="124475"/>
                    <a:pt x="1103277" y="95668"/>
                    <a:pt x="1084855" y="68962"/>
                  </a:cubicBezTo>
                  <a:close/>
                </a:path>
              </a:pathLst>
            </a:cu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p>
          </p:txBody>
        </p:sp>
      </p:grpSp>
      <p:sp>
        <p:nvSpPr>
          <p:cNvPr id="3" name="Espace réservé du pied de page 2"/>
          <p:cNvSpPr>
            <a:spLocks noGrp="1"/>
          </p:cNvSpPr>
          <p:nvPr>
            <p:ph type="ftr" sz="quarter" idx="11"/>
          </p:nvPr>
        </p:nvSpPr>
        <p:spPr/>
        <p:txBody>
          <a:bodyPr/>
          <a:lstStyle/>
          <a:p>
            <a:r>
              <a:rPr lang="fr-FR" smtClean="0"/>
              <a:t>Luc Bonnet, CPD EPS pour le 1er degré, DSDEN du Rhône</a:t>
            </a:r>
            <a:endParaRPr lang="fr-FR" dirty="0"/>
          </a:p>
        </p:txBody>
      </p:sp>
    </p:spTree>
    <p:extLst>
      <p:ext uri="{BB962C8B-B14F-4D97-AF65-F5344CB8AC3E}">
        <p14:creationId xmlns:p14="http://schemas.microsoft.com/office/powerpoint/2010/main" val="25513444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7" name="Google Shape;197;p6"/>
          <p:cNvPicPr preferRelativeResize="0"/>
          <p:nvPr/>
        </p:nvPicPr>
        <p:blipFill rotWithShape="1">
          <a:blip r:embed="rId3">
            <a:alphaModFix/>
          </a:blip>
          <a:srcRect/>
          <a:stretch/>
        </p:blipFill>
        <p:spPr>
          <a:xfrm>
            <a:off x="203780" y="115443"/>
            <a:ext cx="1354341" cy="500400"/>
          </a:xfrm>
          <a:prstGeom prst="rect">
            <a:avLst/>
          </a:prstGeom>
          <a:noFill/>
          <a:ln>
            <a:noFill/>
          </a:ln>
        </p:spPr>
      </p:pic>
      <p:pic>
        <p:nvPicPr>
          <p:cNvPr id="198" name="Google Shape;198;p6"/>
          <p:cNvPicPr preferRelativeResize="0"/>
          <p:nvPr/>
        </p:nvPicPr>
        <p:blipFill rotWithShape="1">
          <a:blip r:embed="rId4">
            <a:alphaModFix/>
          </a:blip>
          <a:srcRect/>
          <a:stretch/>
        </p:blipFill>
        <p:spPr>
          <a:xfrm>
            <a:off x="6307355" y="466786"/>
            <a:ext cx="5826061" cy="6391214"/>
          </a:xfrm>
          <a:prstGeom prst="rect">
            <a:avLst/>
          </a:prstGeom>
          <a:noFill/>
          <a:ln>
            <a:noFill/>
          </a:ln>
        </p:spPr>
      </p:pic>
      <p:sp>
        <p:nvSpPr>
          <p:cNvPr id="13" name="ZoneTexte 12"/>
          <p:cNvSpPr txBox="1"/>
          <p:nvPr/>
        </p:nvSpPr>
        <p:spPr>
          <a:xfrm>
            <a:off x="1461052" y="2881024"/>
            <a:ext cx="4634948" cy="1384995"/>
          </a:xfrm>
          <a:prstGeom prst="rect">
            <a:avLst/>
          </a:prstGeom>
          <a:noFill/>
        </p:spPr>
        <p:txBody>
          <a:bodyPr wrap="square" rtlCol="0">
            <a:spAutoFit/>
          </a:bodyPr>
          <a:lstStyle/>
          <a:p>
            <a:pPr algn="r"/>
            <a:r>
              <a:rPr lang="fr-FR" sz="2800" dirty="0"/>
              <a:t>21 incontournables, avec un manque à mon sens : </a:t>
            </a:r>
            <a:r>
              <a:rPr lang="fr-FR" sz="2800" dirty="0">
                <a:effectLst>
                  <a:outerShdw blurRad="38100" dist="38100" dir="2700000" algn="tl">
                    <a:srgbClr val="000000">
                      <a:alpha val="43137"/>
                    </a:srgbClr>
                  </a:outerShdw>
                </a:effectLst>
              </a:rPr>
              <a:t>l’architecture du module</a:t>
            </a:r>
            <a:r>
              <a:rPr lang="fr-FR" sz="2800" dirty="0"/>
              <a:t>.</a:t>
            </a:r>
          </a:p>
        </p:txBody>
      </p:sp>
      <p:pic>
        <p:nvPicPr>
          <p:cNvPr id="2" name="Image 1">
            <a:extLst>
              <a:ext uri="{FF2B5EF4-FFF2-40B4-BE49-F238E27FC236}">
                <a16:creationId xmlns:a16="http://schemas.microsoft.com/office/drawing/2014/main" id="{01777F03-1110-71D9-93DA-33D3CBE84735}"/>
              </a:ext>
            </a:extLst>
          </p:cNvPr>
          <p:cNvPicPr>
            <a:picLocks noChangeAspect="1"/>
          </p:cNvPicPr>
          <p:nvPr/>
        </p:nvPicPr>
        <p:blipFill rotWithShape="1">
          <a:blip r:embed="rId5"/>
          <a:srcRect r="75871"/>
          <a:stretch/>
        </p:blipFill>
        <p:spPr>
          <a:xfrm>
            <a:off x="1" y="0"/>
            <a:ext cx="914400" cy="6858000"/>
          </a:xfrm>
          <a:prstGeom prst="rect">
            <a:avLst/>
          </a:prstGeom>
        </p:spPr>
      </p:pic>
      <p:sp>
        <p:nvSpPr>
          <p:cNvPr id="3" name="Espace réservé du pied de page 2"/>
          <p:cNvSpPr>
            <a:spLocks noGrp="1"/>
          </p:cNvSpPr>
          <p:nvPr>
            <p:ph type="ftr" sz="quarter" idx="11"/>
          </p:nvPr>
        </p:nvSpPr>
        <p:spPr/>
        <p:txBody>
          <a:bodyPr/>
          <a:lstStyle/>
          <a:p>
            <a:r>
              <a:rPr lang="fr-FR" smtClean="0"/>
              <a:t>Luc Bonnet, CPD EPS pour le 1er degré, DSDEN du Rhône</a:t>
            </a:r>
            <a:endParaRPr lang="fr-FR" dirty="0"/>
          </a:p>
        </p:txBody>
      </p:sp>
    </p:spTree>
    <p:extLst>
      <p:ext uri="{BB962C8B-B14F-4D97-AF65-F5344CB8AC3E}">
        <p14:creationId xmlns:p14="http://schemas.microsoft.com/office/powerpoint/2010/main" val="286295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Quelques rappels</a:t>
            </a:r>
          </a:p>
        </p:txBody>
      </p:sp>
      <p:sp>
        <p:nvSpPr>
          <p:cNvPr id="3" name="Espace réservé du contenu 2"/>
          <p:cNvSpPr>
            <a:spLocks noGrp="1"/>
          </p:cNvSpPr>
          <p:nvPr>
            <p:ph idx="1"/>
          </p:nvPr>
        </p:nvSpPr>
        <p:spPr>
          <a:xfrm>
            <a:off x="2937757" y="1524066"/>
            <a:ext cx="8707877" cy="5090743"/>
          </a:xfrm>
        </p:spPr>
        <p:txBody>
          <a:bodyPr>
            <a:normAutofit fontScale="92500" lnSpcReduction="10000"/>
          </a:bodyPr>
          <a:lstStyle/>
          <a:p>
            <a:r>
              <a:rPr lang="fr-FR" dirty="0"/>
              <a:t>Une </a:t>
            </a:r>
            <a:r>
              <a:rPr lang="fr-FR" dirty="0">
                <a:hlinkClick r:id="rId2" action="ppaction://hlinkfile"/>
              </a:rPr>
              <a:t>année 2018 </a:t>
            </a:r>
            <a:r>
              <a:rPr lang="fr-FR" dirty="0"/>
              <a:t>particulièrement grave en termes de noyades (une année 2021 moins </a:t>
            </a:r>
            <a:r>
              <a:rPr lang="fr-FR" dirty="0" smtClean="0"/>
              <a:t>« meurtrière »).</a:t>
            </a:r>
            <a:endParaRPr lang="fr-FR" dirty="0"/>
          </a:p>
          <a:p>
            <a:r>
              <a:rPr lang="fr-FR" dirty="0"/>
              <a:t>L’aisance aquatique est un OVQ. Un quoi ? Un objet de la vie quotidienne, seul OVQ du MS : « Prévenir les noyades et développer l’AA » (courrier du 1</a:t>
            </a:r>
            <a:r>
              <a:rPr lang="fr-FR" baseline="30000" dirty="0"/>
              <a:t>er</a:t>
            </a:r>
            <a:r>
              <a:rPr lang="fr-FR" dirty="0"/>
              <a:t> ministre aux ministres du gouvernement daté du 3/10/2019).</a:t>
            </a:r>
          </a:p>
          <a:p>
            <a:r>
              <a:rPr lang="fr-FR" dirty="0"/>
              <a:t>Plan aisance aquatique du </a:t>
            </a:r>
            <a:r>
              <a:rPr lang="fr-FR" dirty="0" smtClean="0"/>
              <a:t>Ministère des Sports</a:t>
            </a:r>
            <a:endParaRPr lang="fr-FR" dirty="0"/>
          </a:p>
          <a:p>
            <a:r>
              <a:rPr lang="fr-FR" dirty="0"/>
              <a:t>Rapport des IG Véronique Eloy (EN) et Thierry </a:t>
            </a:r>
            <a:r>
              <a:rPr lang="fr-FR" dirty="0" err="1"/>
              <a:t>Maudet</a:t>
            </a:r>
            <a:r>
              <a:rPr lang="fr-FR" dirty="0"/>
              <a:t> (JS)</a:t>
            </a:r>
          </a:p>
          <a:p>
            <a:r>
              <a:rPr lang="fr-FR" dirty="0"/>
              <a:t>Conférence de consensus de janvier 2020 (rapport du jury et préconisations)</a:t>
            </a:r>
          </a:p>
          <a:p>
            <a:r>
              <a:rPr lang="fr-FR" dirty="0"/>
              <a:t>Textes réglementaires de février 2022 dont la note de service du 28 février 2022 « contribution de l’école à l’aisance </a:t>
            </a:r>
            <a:r>
              <a:rPr lang="fr-FR" dirty="0" smtClean="0"/>
              <a:t>aquatique »</a:t>
            </a:r>
            <a:endParaRPr lang="fr-FR" dirty="0"/>
          </a:p>
          <a:p>
            <a:endParaRPr lang="fr-FR" dirty="0"/>
          </a:p>
          <a:p>
            <a:endParaRPr lang="fr-FR" dirty="0"/>
          </a:p>
        </p:txBody>
      </p:sp>
      <p:pic>
        <p:nvPicPr>
          <p:cNvPr id="4" name="Image 3">
            <a:extLst>
              <a:ext uri="{FF2B5EF4-FFF2-40B4-BE49-F238E27FC236}">
                <a16:creationId xmlns:a16="http://schemas.microsoft.com/office/drawing/2014/main" id="{BBE3BA16-5EAC-460E-29CD-327DC7078E1E}"/>
              </a:ext>
            </a:extLst>
          </p:cNvPr>
          <p:cNvPicPr>
            <a:picLocks noChangeAspect="1"/>
          </p:cNvPicPr>
          <p:nvPr/>
        </p:nvPicPr>
        <p:blipFill>
          <a:blip r:embed="rId3"/>
          <a:stretch>
            <a:fillRect/>
          </a:stretch>
        </p:blipFill>
        <p:spPr>
          <a:xfrm>
            <a:off x="0" y="2914"/>
            <a:ext cx="16838570" cy="512913"/>
          </a:xfrm>
          <a:prstGeom prst="rect">
            <a:avLst/>
          </a:prstGeom>
        </p:spPr>
      </p:pic>
      <p:pic>
        <p:nvPicPr>
          <p:cNvPr id="6" name="Image 5">
            <a:extLst>
              <a:ext uri="{FF2B5EF4-FFF2-40B4-BE49-F238E27FC236}">
                <a16:creationId xmlns:a16="http://schemas.microsoft.com/office/drawing/2014/main" id="{5BCE2687-529C-8C5B-01A7-FB810DBD9E39}"/>
              </a:ext>
            </a:extLst>
          </p:cNvPr>
          <p:cNvPicPr>
            <a:picLocks noChangeAspect="1"/>
          </p:cNvPicPr>
          <p:nvPr/>
        </p:nvPicPr>
        <p:blipFill>
          <a:blip r:embed="rId4"/>
          <a:stretch>
            <a:fillRect/>
          </a:stretch>
        </p:blipFill>
        <p:spPr>
          <a:xfrm>
            <a:off x="77821" y="2956916"/>
            <a:ext cx="2693890" cy="1332810"/>
          </a:xfrm>
          <a:prstGeom prst="rect">
            <a:avLst/>
          </a:prstGeom>
        </p:spPr>
      </p:pic>
      <p:sp>
        <p:nvSpPr>
          <p:cNvPr id="5" name="Espace réservé du pied de page 4"/>
          <p:cNvSpPr>
            <a:spLocks noGrp="1"/>
          </p:cNvSpPr>
          <p:nvPr>
            <p:ph type="ftr" sz="quarter" idx="11"/>
          </p:nvPr>
        </p:nvSpPr>
        <p:spPr/>
        <p:txBody>
          <a:bodyPr/>
          <a:lstStyle/>
          <a:p>
            <a:r>
              <a:rPr lang="fr-FR" smtClean="0"/>
              <a:t>Luc Bonnet, CPD EPS pour le 1er degré, DSDEN du Rhône</a:t>
            </a:r>
            <a:endParaRPr lang="fr-FR" dirty="0"/>
          </a:p>
        </p:txBody>
      </p:sp>
    </p:spTree>
    <p:extLst>
      <p:ext uri="{BB962C8B-B14F-4D97-AF65-F5344CB8AC3E}">
        <p14:creationId xmlns:p14="http://schemas.microsoft.com/office/powerpoint/2010/main" val="2759514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7FE3ABC8-0084-56E0-52B4-FE808CE1CC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330" y="2301912"/>
            <a:ext cx="1572130" cy="1465607"/>
          </a:xfrm>
          <a:prstGeom prst="rect">
            <a:avLst/>
          </a:prstGeom>
        </p:spPr>
      </p:pic>
      <p:sp>
        <p:nvSpPr>
          <p:cNvPr id="2" name="Titre 1"/>
          <p:cNvSpPr>
            <a:spLocks noGrp="1"/>
          </p:cNvSpPr>
          <p:nvPr>
            <p:ph type="title"/>
          </p:nvPr>
        </p:nvSpPr>
        <p:spPr/>
        <p:txBody>
          <a:bodyPr/>
          <a:lstStyle/>
          <a:p>
            <a:r>
              <a:rPr lang="fr-FR" dirty="0"/>
              <a:t>Un plan de formation rectoral</a:t>
            </a:r>
          </a:p>
        </p:txBody>
      </p:sp>
      <p:sp>
        <p:nvSpPr>
          <p:cNvPr id="8" name="Espace réservé du contenu 2">
            <a:extLst>
              <a:ext uri="{FF2B5EF4-FFF2-40B4-BE49-F238E27FC236}">
                <a16:creationId xmlns:a16="http://schemas.microsoft.com/office/drawing/2014/main" id="{726F30D5-04F2-35A7-0192-115D3F67705C}"/>
              </a:ext>
            </a:extLst>
          </p:cNvPr>
          <p:cNvSpPr>
            <a:spLocks noGrp="1"/>
          </p:cNvSpPr>
          <p:nvPr>
            <p:ph idx="1"/>
          </p:nvPr>
        </p:nvSpPr>
        <p:spPr>
          <a:xfrm>
            <a:off x="838199" y="1619250"/>
            <a:ext cx="9717157" cy="4557713"/>
          </a:xfrm>
        </p:spPr>
        <p:txBody>
          <a:bodyPr>
            <a:normAutofit/>
          </a:bodyPr>
          <a:lstStyle/>
          <a:p>
            <a:pPr marL="0" indent="0">
              <a:buNone/>
            </a:pPr>
            <a:r>
              <a:rPr lang="fr-FR" dirty="0"/>
              <a:t>Acté en avril 2022 et prévu pour durer 6 ans.</a:t>
            </a:r>
          </a:p>
          <a:p>
            <a:endParaRPr lang="fr-FR" dirty="0"/>
          </a:p>
          <a:p>
            <a:pPr lvl="3"/>
            <a:r>
              <a:rPr lang="fr-FR" sz="2600" dirty="0"/>
              <a:t>Objectif: former la totalité des enseignants de primaire et 6</a:t>
            </a:r>
            <a:r>
              <a:rPr lang="fr-FR" sz="2600" baseline="30000" dirty="0"/>
              <a:t>e</a:t>
            </a:r>
            <a:r>
              <a:rPr lang="fr-FR" sz="2600" dirty="0"/>
              <a:t> en charge de l’enseignement de la natation.</a:t>
            </a:r>
          </a:p>
          <a:p>
            <a:pPr lvl="3"/>
            <a:endParaRPr lang="fr-FR" sz="2600" dirty="0"/>
          </a:p>
          <a:p>
            <a:pPr lvl="3"/>
            <a:endParaRPr lang="fr-FR" sz="2600" dirty="0"/>
          </a:p>
          <a:p>
            <a:pPr lvl="3"/>
            <a:r>
              <a:rPr lang="fr-FR" sz="2600" dirty="0"/>
              <a:t>Construire des formations animées conjointement par les CPC EPS et des formateurs du 2</a:t>
            </a:r>
            <a:r>
              <a:rPr lang="fr-FR" sz="2600" baseline="30000" dirty="0"/>
              <a:t>nd</a:t>
            </a:r>
            <a:r>
              <a:rPr lang="fr-FR" sz="2600" dirty="0"/>
              <a:t> degré, professeurs d’EPS en direction de PE et de PEPS où les personnels des piscines doivent avoir leur place. </a:t>
            </a:r>
          </a:p>
        </p:txBody>
      </p:sp>
      <p:pic>
        <p:nvPicPr>
          <p:cNvPr id="9" name="Image 8">
            <a:extLst>
              <a:ext uri="{FF2B5EF4-FFF2-40B4-BE49-F238E27FC236}">
                <a16:creationId xmlns:a16="http://schemas.microsoft.com/office/drawing/2014/main" id="{11EC2A46-D666-2AF5-32A9-846CB5D6E69C}"/>
              </a:ext>
            </a:extLst>
          </p:cNvPr>
          <p:cNvPicPr>
            <a:picLocks noChangeAspect="1"/>
          </p:cNvPicPr>
          <p:nvPr/>
        </p:nvPicPr>
        <p:blipFill>
          <a:blip r:embed="rId3"/>
          <a:stretch>
            <a:fillRect/>
          </a:stretch>
        </p:blipFill>
        <p:spPr>
          <a:xfrm>
            <a:off x="1" y="6357938"/>
            <a:ext cx="12192000" cy="500062"/>
          </a:xfrm>
          <a:prstGeom prst="rect">
            <a:avLst/>
          </a:prstGeom>
        </p:spPr>
      </p:pic>
      <p:pic>
        <p:nvPicPr>
          <p:cNvPr id="15" name="Image 14" descr="Une image contenant texte, clipart&#10;&#10;Description générée automatiquement">
            <a:extLst>
              <a:ext uri="{FF2B5EF4-FFF2-40B4-BE49-F238E27FC236}">
                <a16:creationId xmlns:a16="http://schemas.microsoft.com/office/drawing/2014/main" id="{042A6319-5549-3CE3-6A05-1C67BE8C77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791" y="4187086"/>
            <a:ext cx="1644157" cy="1409277"/>
          </a:xfrm>
          <a:prstGeom prst="rect">
            <a:avLst/>
          </a:prstGeom>
        </p:spPr>
      </p:pic>
      <p:sp>
        <p:nvSpPr>
          <p:cNvPr id="3" name="Espace réservé du pied de page 2"/>
          <p:cNvSpPr>
            <a:spLocks noGrp="1"/>
          </p:cNvSpPr>
          <p:nvPr>
            <p:ph type="ftr" sz="quarter" idx="11"/>
          </p:nvPr>
        </p:nvSpPr>
        <p:spPr/>
        <p:txBody>
          <a:bodyPr/>
          <a:lstStyle/>
          <a:p>
            <a:r>
              <a:rPr lang="fr-FR" smtClean="0"/>
              <a:t>Luc Bonnet, CPD EPS pour le 1er degré, DSDEN du Rhône</a:t>
            </a:r>
            <a:endParaRPr lang="fr-FR" dirty="0"/>
          </a:p>
        </p:txBody>
      </p:sp>
    </p:spTree>
    <p:extLst>
      <p:ext uri="{BB962C8B-B14F-4D97-AF65-F5344CB8AC3E}">
        <p14:creationId xmlns:p14="http://schemas.microsoft.com/office/powerpoint/2010/main" val="11320186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1578" y="365125"/>
            <a:ext cx="5049253" cy="1325563"/>
          </a:xfrm>
        </p:spPr>
        <p:txBody>
          <a:bodyPr/>
          <a:lstStyle/>
          <a:p>
            <a:r>
              <a:rPr lang="fr-FR" dirty="0"/>
              <a:t>Un cas concret</a:t>
            </a:r>
          </a:p>
        </p:txBody>
      </p:sp>
      <p:sp>
        <p:nvSpPr>
          <p:cNvPr id="6" name="Rectangle : coins arrondis 5">
            <a:extLst>
              <a:ext uri="{FF2B5EF4-FFF2-40B4-BE49-F238E27FC236}">
                <a16:creationId xmlns:a16="http://schemas.microsoft.com/office/drawing/2014/main" id="{753C9440-6606-48D5-8774-D9030CB77C0C}"/>
              </a:ext>
            </a:extLst>
          </p:cNvPr>
          <p:cNvSpPr/>
          <p:nvPr/>
        </p:nvSpPr>
        <p:spPr>
          <a:xfrm>
            <a:off x="1211432" y="1928186"/>
            <a:ext cx="9785684" cy="4627104"/>
          </a:xfrm>
          <a:prstGeom prst="roundRect">
            <a:avLst/>
          </a:prstGeom>
          <a:ln w="57150"/>
        </p:spPr>
        <p:style>
          <a:lnRef idx="2">
            <a:schemeClr val="accent5"/>
          </a:lnRef>
          <a:fillRef idx="1">
            <a:schemeClr val="lt1"/>
          </a:fillRef>
          <a:effectRef idx="0">
            <a:schemeClr val="accent5"/>
          </a:effectRef>
          <a:fontRef idx="minor">
            <a:schemeClr val="dk1"/>
          </a:fontRef>
        </p:style>
        <p:txBody>
          <a:bodyPr rtlCol="0" anchor="ctr"/>
          <a:lstStyle/>
          <a:p>
            <a:endParaRPr lang="fr-FR" dirty="0"/>
          </a:p>
        </p:txBody>
      </p:sp>
      <p:sp>
        <p:nvSpPr>
          <p:cNvPr id="7" name="Rectangle 6">
            <a:extLst>
              <a:ext uri="{FF2B5EF4-FFF2-40B4-BE49-F238E27FC236}">
                <a16:creationId xmlns:a16="http://schemas.microsoft.com/office/drawing/2014/main" id="{0F087F52-44C9-4A02-B178-9868177014D2}"/>
              </a:ext>
            </a:extLst>
          </p:cNvPr>
          <p:cNvSpPr/>
          <p:nvPr/>
        </p:nvSpPr>
        <p:spPr>
          <a:xfrm>
            <a:off x="2582779" y="1690688"/>
            <a:ext cx="6898105" cy="4749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1 circonscription </a:t>
            </a:r>
            <a:r>
              <a:rPr lang="fr-FR" sz="2400" b="1" u="sng" dirty="0"/>
              <a:t>urbaine</a:t>
            </a:r>
            <a:r>
              <a:rPr lang="fr-FR" sz="2400" dirty="0"/>
              <a:t> composée de </a:t>
            </a:r>
            <a:r>
              <a:rPr lang="fr-FR" sz="2400" b="1" u="sng" dirty="0"/>
              <a:t>2</a:t>
            </a:r>
            <a:r>
              <a:rPr lang="fr-FR" sz="2400" dirty="0"/>
              <a:t> communes</a:t>
            </a:r>
          </a:p>
        </p:txBody>
      </p:sp>
      <p:pic>
        <p:nvPicPr>
          <p:cNvPr id="9" name="Graphique 8" descr="École avec un remplissage uni">
            <a:extLst>
              <a:ext uri="{FF2B5EF4-FFF2-40B4-BE49-F238E27FC236}">
                <a16:creationId xmlns:a16="http://schemas.microsoft.com/office/drawing/2014/main" id="{C25A08DC-4E2A-451B-B3ED-F46289CE0F6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620252" y="2366378"/>
            <a:ext cx="914400" cy="914400"/>
          </a:xfrm>
          <a:prstGeom prst="rect">
            <a:avLst/>
          </a:prstGeom>
        </p:spPr>
      </p:pic>
      <p:pic>
        <p:nvPicPr>
          <p:cNvPr id="13" name="Graphique 12" descr="Enseignant avec un remplissage uni">
            <a:extLst>
              <a:ext uri="{FF2B5EF4-FFF2-40B4-BE49-F238E27FC236}">
                <a16:creationId xmlns:a16="http://schemas.microsoft.com/office/drawing/2014/main" id="{521C977D-2372-4BC5-9BF8-F38924E1F44C}"/>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620252" y="3188233"/>
            <a:ext cx="914400" cy="914400"/>
          </a:xfrm>
          <a:prstGeom prst="rect">
            <a:avLst/>
          </a:prstGeom>
        </p:spPr>
      </p:pic>
      <p:pic>
        <p:nvPicPr>
          <p:cNvPr id="17" name="Graphique 16" descr="Flux de travail avec un remplissage uni">
            <a:extLst>
              <a:ext uri="{FF2B5EF4-FFF2-40B4-BE49-F238E27FC236}">
                <a16:creationId xmlns:a16="http://schemas.microsoft.com/office/drawing/2014/main" id="{F52C0F61-4258-4BCA-9E7C-033DB941D89C}"/>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620252" y="4010088"/>
            <a:ext cx="914400" cy="914400"/>
          </a:xfrm>
          <a:prstGeom prst="rect">
            <a:avLst/>
          </a:prstGeom>
        </p:spPr>
      </p:pic>
      <p:pic>
        <p:nvPicPr>
          <p:cNvPr id="19" name="Graphique 18" descr="Natation avec un remplissage uni">
            <a:extLst>
              <a:ext uri="{FF2B5EF4-FFF2-40B4-BE49-F238E27FC236}">
                <a16:creationId xmlns:a16="http://schemas.microsoft.com/office/drawing/2014/main" id="{64B8F717-3538-4C3F-AE1C-0CA71C2AA956}"/>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620252" y="5653798"/>
            <a:ext cx="914400" cy="914400"/>
          </a:xfrm>
          <a:prstGeom prst="rect">
            <a:avLst/>
          </a:prstGeom>
        </p:spPr>
      </p:pic>
      <p:pic>
        <p:nvPicPr>
          <p:cNvPr id="21" name="Graphique 20" descr="École contour">
            <a:extLst>
              <a:ext uri="{FF2B5EF4-FFF2-40B4-BE49-F238E27FC236}">
                <a16:creationId xmlns:a16="http://schemas.microsoft.com/office/drawing/2014/main" id="{FAF525C3-9F5E-41BD-9F35-EB65E4395A1B}"/>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620252" y="4831943"/>
            <a:ext cx="914400" cy="914400"/>
          </a:xfrm>
          <a:prstGeom prst="rect">
            <a:avLst/>
          </a:prstGeom>
        </p:spPr>
      </p:pic>
      <p:sp>
        <p:nvSpPr>
          <p:cNvPr id="23" name="ZoneTexte 22">
            <a:extLst>
              <a:ext uri="{FF2B5EF4-FFF2-40B4-BE49-F238E27FC236}">
                <a16:creationId xmlns:a16="http://schemas.microsoft.com/office/drawing/2014/main" id="{B3112F10-5495-40C1-8026-523B3C247728}"/>
              </a:ext>
            </a:extLst>
          </p:cNvPr>
          <p:cNvSpPr txBox="1"/>
          <p:nvPr/>
        </p:nvSpPr>
        <p:spPr>
          <a:xfrm>
            <a:off x="2903620" y="2726568"/>
            <a:ext cx="6096000" cy="461665"/>
          </a:xfrm>
          <a:prstGeom prst="rect">
            <a:avLst/>
          </a:prstGeom>
          <a:noFill/>
        </p:spPr>
        <p:txBody>
          <a:bodyPr wrap="square">
            <a:spAutoFit/>
          </a:bodyPr>
          <a:lstStyle/>
          <a:p>
            <a:r>
              <a:rPr lang="fr-FR" sz="2400" dirty="0"/>
              <a:t>8 écoles primaires publiques</a:t>
            </a:r>
          </a:p>
        </p:txBody>
      </p:sp>
      <p:sp>
        <p:nvSpPr>
          <p:cNvPr id="24" name="ZoneTexte 23">
            <a:extLst>
              <a:ext uri="{FF2B5EF4-FFF2-40B4-BE49-F238E27FC236}">
                <a16:creationId xmlns:a16="http://schemas.microsoft.com/office/drawing/2014/main" id="{4D84AC1F-64F9-4F34-8411-FA9A0834DE83}"/>
              </a:ext>
            </a:extLst>
          </p:cNvPr>
          <p:cNvSpPr txBox="1"/>
          <p:nvPr/>
        </p:nvSpPr>
        <p:spPr>
          <a:xfrm>
            <a:off x="2903619" y="3481511"/>
            <a:ext cx="6096000" cy="461665"/>
          </a:xfrm>
          <a:prstGeom prst="rect">
            <a:avLst/>
          </a:prstGeom>
          <a:noFill/>
        </p:spPr>
        <p:txBody>
          <a:bodyPr wrap="square">
            <a:spAutoFit/>
          </a:bodyPr>
          <a:lstStyle/>
          <a:p>
            <a:r>
              <a:rPr lang="fr-FR" sz="2400" dirty="0"/>
              <a:t>88 enseignants à former</a:t>
            </a:r>
          </a:p>
        </p:txBody>
      </p:sp>
      <p:sp>
        <p:nvSpPr>
          <p:cNvPr id="25" name="ZoneTexte 24">
            <a:extLst>
              <a:ext uri="{FF2B5EF4-FFF2-40B4-BE49-F238E27FC236}">
                <a16:creationId xmlns:a16="http://schemas.microsoft.com/office/drawing/2014/main" id="{900121B6-64E8-448C-9AD0-C099E988C9E5}"/>
              </a:ext>
            </a:extLst>
          </p:cNvPr>
          <p:cNvSpPr txBox="1"/>
          <p:nvPr/>
        </p:nvSpPr>
        <p:spPr>
          <a:xfrm>
            <a:off x="2903619" y="4236455"/>
            <a:ext cx="6096000" cy="461665"/>
          </a:xfrm>
          <a:prstGeom prst="rect">
            <a:avLst/>
          </a:prstGeom>
          <a:noFill/>
        </p:spPr>
        <p:txBody>
          <a:bodyPr wrap="square">
            <a:spAutoFit/>
          </a:bodyPr>
          <a:lstStyle/>
          <a:p>
            <a:r>
              <a:rPr lang="fr-FR" sz="2400" dirty="0"/>
              <a:t>Un parcours aquatique de la GS au CM1 </a:t>
            </a:r>
          </a:p>
        </p:txBody>
      </p:sp>
      <p:sp>
        <p:nvSpPr>
          <p:cNvPr id="26" name="ZoneTexte 25">
            <a:extLst>
              <a:ext uri="{FF2B5EF4-FFF2-40B4-BE49-F238E27FC236}">
                <a16:creationId xmlns:a16="http://schemas.microsoft.com/office/drawing/2014/main" id="{2E88BB93-457E-4AFF-B2E6-9DAB176244AD}"/>
              </a:ext>
            </a:extLst>
          </p:cNvPr>
          <p:cNvSpPr txBox="1"/>
          <p:nvPr/>
        </p:nvSpPr>
        <p:spPr>
          <a:xfrm>
            <a:off x="2927683" y="5110749"/>
            <a:ext cx="6096000" cy="461665"/>
          </a:xfrm>
          <a:prstGeom prst="rect">
            <a:avLst/>
          </a:prstGeom>
          <a:noFill/>
        </p:spPr>
        <p:txBody>
          <a:bodyPr wrap="square">
            <a:spAutoFit/>
          </a:bodyPr>
          <a:lstStyle/>
          <a:p>
            <a:r>
              <a:rPr lang="fr-FR" sz="2400" dirty="0"/>
              <a:t>2 collèges</a:t>
            </a:r>
          </a:p>
        </p:txBody>
      </p:sp>
      <p:sp>
        <p:nvSpPr>
          <p:cNvPr id="27" name="ZoneTexte 26">
            <a:extLst>
              <a:ext uri="{FF2B5EF4-FFF2-40B4-BE49-F238E27FC236}">
                <a16:creationId xmlns:a16="http://schemas.microsoft.com/office/drawing/2014/main" id="{9864B31E-A051-42D5-9FDC-756A815080C7}"/>
              </a:ext>
            </a:extLst>
          </p:cNvPr>
          <p:cNvSpPr txBox="1"/>
          <p:nvPr/>
        </p:nvSpPr>
        <p:spPr>
          <a:xfrm>
            <a:off x="2903619" y="5865692"/>
            <a:ext cx="6096000" cy="461665"/>
          </a:xfrm>
          <a:prstGeom prst="rect">
            <a:avLst/>
          </a:prstGeom>
          <a:noFill/>
        </p:spPr>
        <p:txBody>
          <a:bodyPr wrap="square">
            <a:spAutoFit/>
          </a:bodyPr>
          <a:lstStyle/>
          <a:p>
            <a:r>
              <a:rPr lang="fr-FR" sz="2400" dirty="0"/>
              <a:t>1 piscine</a:t>
            </a:r>
          </a:p>
        </p:txBody>
      </p:sp>
      <p:pic>
        <p:nvPicPr>
          <p:cNvPr id="3" name="Image 2">
            <a:extLst>
              <a:ext uri="{FF2B5EF4-FFF2-40B4-BE49-F238E27FC236}">
                <a16:creationId xmlns:a16="http://schemas.microsoft.com/office/drawing/2014/main" id="{B7859BBA-D041-1232-0114-92C2A8F1FA4E}"/>
              </a:ext>
            </a:extLst>
          </p:cNvPr>
          <p:cNvPicPr>
            <a:picLocks noChangeAspect="1"/>
          </p:cNvPicPr>
          <p:nvPr/>
        </p:nvPicPr>
        <p:blipFill rotWithShape="1">
          <a:blip r:embed="rId12"/>
          <a:srcRect r="75871"/>
          <a:stretch/>
        </p:blipFill>
        <p:spPr>
          <a:xfrm>
            <a:off x="1" y="0"/>
            <a:ext cx="914400" cy="6858000"/>
          </a:xfrm>
          <a:prstGeom prst="rect">
            <a:avLst/>
          </a:prstGeom>
        </p:spPr>
      </p:pic>
      <p:pic>
        <p:nvPicPr>
          <p:cNvPr id="4" name="Image 3">
            <a:extLst>
              <a:ext uri="{FF2B5EF4-FFF2-40B4-BE49-F238E27FC236}">
                <a16:creationId xmlns:a16="http://schemas.microsoft.com/office/drawing/2014/main" id="{8BBC52D6-F006-8F88-0175-C247E00A02C7}"/>
              </a:ext>
            </a:extLst>
          </p:cNvPr>
          <p:cNvPicPr>
            <a:picLocks noChangeAspect="1"/>
          </p:cNvPicPr>
          <p:nvPr/>
        </p:nvPicPr>
        <p:blipFill rotWithShape="1">
          <a:blip r:embed="rId12"/>
          <a:srcRect r="75871"/>
          <a:stretch/>
        </p:blipFill>
        <p:spPr>
          <a:xfrm>
            <a:off x="11277599" y="0"/>
            <a:ext cx="914400" cy="6858000"/>
          </a:xfrm>
          <a:prstGeom prst="rect">
            <a:avLst/>
          </a:prstGeom>
        </p:spPr>
      </p:pic>
      <p:sp>
        <p:nvSpPr>
          <p:cNvPr id="5" name="Espace réservé du pied de page 4"/>
          <p:cNvSpPr>
            <a:spLocks noGrp="1"/>
          </p:cNvSpPr>
          <p:nvPr>
            <p:ph type="ftr" sz="quarter" idx="11"/>
          </p:nvPr>
        </p:nvSpPr>
        <p:spPr/>
        <p:txBody>
          <a:bodyPr/>
          <a:lstStyle/>
          <a:p>
            <a:r>
              <a:rPr lang="fr-FR" smtClean="0"/>
              <a:t>Luc Bonnet, CPD EPS pour le 1er degré, DSDEN du Rhône</a:t>
            </a:r>
            <a:endParaRPr lang="fr-FR" dirty="0"/>
          </a:p>
        </p:txBody>
      </p:sp>
    </p:spTree>
    <p:extLst>
      <p:ext uri="{BB962C8B-B14F-4D97-AF65-F5344CB8AC3E}">
        <p14:creationId xmlns:p14="http://schemas.microsoft.com/office/powerpoint/2010/main" val="26489099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1149927"/>
            <a:ext cx="2230582" cy="153785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bg1"/>
                </a:solidFill>
              </a:rPr>
              <a:t>Ecoles A et B (22 enseignants)</a:t>
            </a:r>
          </a:p>
          <a:p>
            <a:pPr algn="ctr"/>
            <a:r>
              <a:rPr lang="fr-FR" sz="2000" dirty="0">
                <a:solidFill>
                  <a:schemeClr val="bg1"/>
                </a:solidFill>
              </a:rPr>
              <a:t>Moitié des collègues du collège A</a:t>
            </a:r>
          </a:p>
        </p:txBody>
      </p:sp>
      <p:sp>
        <p:nvSpPr>
          <p:cNvPr id="3" name="Rectangle 2"/>
          <p:cNvSpPr/>
          <p:nvPr/>
        </p:nvSpPr>
        <p:spPr>
          <a:xfrm>
            <a:off x="3949241" y="1149926"/>
            <a:ext cx="2230582" cy="153785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Ecoles C et D (22 enseignants)</a:t>
            </a:r>
          </a:p>
          <a:p>
            <a:pPr algn="ctr"/>
            <a:r>
              <a:rPr lang="fr-FR" sz="2000" dirty="0">
                <a:solidFill>
                  <a:schemeClr val="tx1"/>
                </a:solidFill>
              </a:rPr>
              <a:t>2</a:t>
            </a:r>
            <a:r>
              <a:rPr lang="fr-FR" sz="2000" baseline="30000" dirty="0">
                <a:solidFill>
                  <a:schemeClr val="tx1"/>
                </a:solidFill>
              </a:rPr>
              <a:t>e</a:t>
            </a:r>
            <a:r>
              <a:rPr lang="fr-FR" sz="2000" dirty="0">
                <a:solidFill>
                  <a:schemeClr val="tx1"/>
                </a:solidFill>
              </a:rPr>
              <a:t> moitié des collègues du collège A</a:t>
            </a:r>
          </a:p>
        </p:txBody>
      </p:sp>
      <p:sp>
        <p:nvSpPr>
          <p:cNvPr id="4" name="Rectangle 3"/>
          <p:cNvSpPr/>
          <p:nvPr/>
        </p:nvSpPr>
        <p:spPr>
          <a:xfrm>
            <a:off x="6457609" y="1149926"/>
            <a:ext cx="2230582" cy="153785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Ecoles E et F (22 enseignants)</a:t>
            </a:r>
          </a:p>
          <a:p>
            <a:pPr algn="ctr"/>
            <a:r>
              <a:rPr lang="fr-FR" sz="2000" dirty="0">
                <a:solidFill>
                  <a:schemeClr val="tx1"/>
                </a:solidFill>
              </a:rPr>
              <a:t>Moitié des collègues du collège B</a:t>
            </a:r>
          </a:p>
        </p:txBody>
      </p:sp>
      <p:sp>
        <p:nvSpPr>
          <p:cNvPr id="5" name="Rectangle 4"/>
          <p:cNvSpPr/>
          <p:nvPr/>
        </p:nvSpPr>
        <p:spPr>
          <a:xfrm>
            <a:off x="8965977" y="1149925"/>
            <a:ext cx="2230582" cy="153785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bg1"/>
                </a:solidFill>
              </a:rPr>
              <a:t>Ecoles G et H (22 enseignants)</a:t>
            </a:r>
          </a:p>
          <a:p>
            <a:pPr algn="ctr"/>
            <a:r>
              <a:rPr lang="fr-FR" sz="2000" dirty="0">
                <a:solidFill>
                  <a:schemeClr val="bg1"/>
                </a:solidFill>
              </a:rPr>
              <a:t>2</a:t>
            </a:r>
            <a:r>
              <a:rPr lang="fr-FR" sz="2000" baseline="30000" dirty="0">
                <a:solidFill>
                  <a:schemeClr val="bg1"/>
                </a:solidFill>
              </a:rPr>
              <a:t>e</a:t>
            </a:r>
            <a:r>
              <a:rPr lang="fr-FR" sz="2000" dirty="0">
                <a:solidFill>
                  <a:schemeClr val="bg1"/>
                </a:solidFill>
              </a:rPr>
              <a:t> moitié des collègues du collège B</a:t>
            </a:r>
          </a:p>
        </p:txBody>
      </p:sp>
      <p:sp>
        <p:nvSpPr>
          <p:cNvPr id="7" name="Rectangle 6"/>
          <p:cNvSpPr/>
          <p:nvPr/>
        </p:nvSpPr>
        <p:spPr>
          <a:xfrm>
            <a:off x="1447800" y="623458"/>
            <a:ext cx="2230582" cy="374073"/>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7030A0"/>
                </a:solidFill>
              </a:rPr>
              <a:t>Année 2023-2024</a:t>
            </a:r>
          </a:p>
        </p:txBody>
      </p:sp>
      <p:sp>
        <p:nvSpPr>
          <p:cNvPr id="9" name="Rectangle 8"/>
          <p:cNvSpPr/>
          <p:nvPr/>
        </p:nvSpPr>
        <p:spPr>
          <a:xfrm>
            <a:off x="6457609" y="623451"/>
            <a:ext cx="2230582" cy="374073"/>
          </a:xfrm>
          <a:prstGeom prst="rect">
            <a:avLst/>
          </a:prstGeom>
          <a:solidFill>
            <a:schemeClr val="bg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accent2">
                    <a:lumMod val="75000"/>
                  </a:schemeClr>
                </a:solidFill>
              </a:rPr>
              <a:t>Année 2025-2026</a:t>
            </a:r>
          </a:p>
        </p:txBody>
      </p:sp>
      <p:sp>
        <p:nvSpPr>
          <p:cNvPr id="10" name="Rectangle 9"/>
          <p:cNvSpPr/>
          <p:nvPr/>
        </p:nvSpPr>
        <p:spPr>
          <a:xfrm>
            <a:off x="8965977" y="623452"/>
            <a:ext cx="2230582" cy="37407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FF0000"/>
                </a:solidFill>
              </a:rPr>
              <a:t>Année 2026-2027</a:t>
            </a:r>
          </a:p>
        </p:txBody>
      </p:sp>
      <p:sp>
        <p:nvSpPr>
          <p:cNvPr id="11" name="Plus 10"/>
          <p:cNvSpPr/>
          <p:nvPr/>
        </p:nvSpPr>
        <p:spPr>
          <a:xfrm>
            <a:off x="2150227" y="3061854"/>
            <a:ext cx="662246" cy="609600"/>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Plus 11"/>
          <p:cNvSpPr/>
          <p:nvPr/>
        </p:nvSpPr>
        <p:spPr>
          <a:xfrm>
            <a:off x="4754886" y="3034143"/>
            <a:ext cx="662246" cy="609600"/>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Plus 12"/>
          <p:cNvSpPr/>
          <p:nvPr/>
        </p:nvSpPr>
        <p:spPr>
          <a:xfrm>
            <a:off x="7207123" y="3034140"/>
            <a:ext cx="662246" cy="609600"/>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Plus 13"/>
          <p:cNvSpPr/>
          <p:nvPr/>
        </p:nvSpPr>
        <p:spPr>
          <a:xfrm>
            <a:off x="9756357" y="3006435"/>
            <a:ext cx="662246" cy="609600"/>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1447800" y="3934691"/>
            <a:ext cx="2230582" cy="153785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bg1"/>
                </a:solidFill>
              </a:rPr>
              <a:t>PE débutants en natation des écoles C, D, E, F, G et H</a:t>
            </a:r>
          </a:p>
        </p:txBody>
      </p:sp>
      <p:sp>
        <p:nvSpPr>
          <p:cNvPr id="16" name="Rectangle 15"/>
          <p:cNvSpPr/>
          <p:nvPr/>
        </p:nvSpPr>
        <p:spPr>
          <a:xfrm>
            <a:off x="3949241" y="3934691"/>
            <a:ext cx="2230582" cy="153785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PE débutants en natation des écoles </a:t>
            </a:r>
            <a:r>
              <a:rPr lang="fr-FR" sz="2000" b="1" dirty="0">
                <a:solidFill>
                  <a:schemeClr val="tx1"/>
                </a:solidFill>
              </a:rPr>
              <a:t>A, B, </a:t>
            </a:r>
            <a:r>
              <a:rPr lang="fr-FR" sz="2000" dirty="0">
                <a:solidFill>
                  <a:schemeClr val="tx1"/>
                </a:solidFill>
              </a:rPr>
              <a:t>E, F, G et H</a:t>
            </a:r>
          </a:p>
        </p:txBody>
      </p:sp>
      <p:sp>
        <p:nvSpPr>
          <p:cNvPr id="17" name="Rectangle 16"/>
          <p:cNvSpPr/>
          <p:nvPr/>
        </p:nvSpPr>
        <p:spPr>
          <a:xfrm>
            <a:off x="6457609" y="3934691"/>
            <a:ext cx="2230582" cy="153785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PE débutants en natation des écoles </a:t>
            </a:r>
            <a:r>
              <a:rPr lang="fr-FR" sz="2000" b="1" dirty="0">
                <a:solidFill>
                  <a:schemeClr val="tx1"/>
                </a:solidFill>
              </a:rPr>
              <a:t>A, B, C, D</a:t>
            </a:r>
            <a:r>
              <a:rPr lang="fr-FR" sz="2000" dirty="0">
                <a:solidFill>
                  <a:schemeClr val="tx1"/>
                </a:solidFill>
              </a:rPr>
              <a:t>, G et H</a:t>
            </a:r>
          </a:p>
        </p:txBody>
      </p:sp>
      <p:sp>
        <p:nvSpPr>
          <p:cNvPr id="18" name="Rectangle 17"/>
          <p:cNvSpPr/>
          <p:nvPr/>
        </p:nvSpPr>
        <p:spPr>
          <a:xfrm>
            <a:off x="8965977" y="3934691"/>
            <a:ext cx="2230582" cy="153785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bg1"/>
                </a:solidFill>
              </a:rPr>
              <a:t>PE débutants en natation des écoles </a:t>
            </a:r>
            <a:r>
              <a:rPr lang="fr-FR" sz="2000" b="1" dirty="0">
                <a:solidFill>
                  <a:schemeClr val="bg1"/>
                </a:solidFill>
              </a:rPr>
              <a:t>A, B, C, D, E et F</a:t>
            </a:r>
          </a:p>
        </p:txBody>
      </p:sp>
      <p:sp>
        <p:nvSpPr>
          <p:cNvPr id="19" name="Rectangle 18"/>
          <p:cNvSpPr/>
          <p:nvPr/>
        </p:nvSpPr>
        <p:spPr>
          <a:xfrm>
            <a:off x="3949241" y="623454"/>
            <a:ext cx="2230582" cy="374073"/>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70C0"/>
                </a:solidFill>
              </a:rPr>
              <a:t>Année 2024-2025</a:t>
            </a:r>
          </a:p>
        </p:txBody>
      </p:sp>
      <p:pic>
        <p:nvPicPr>
          <p:cNvPr id="6" name="Image 5">
            <a:extLst>
              <a:ext uri="{FF2B5EF4-FFF2-40B4-BE49-F238E27FC236}">
                <a16:creationId xmlns:a16="http://schemas.microsoft.com/office/drawing/2014/main" id="{33A2EBC3-CFE5-7134-7D5E-861FD33DF489}"/>
              </a:ext>
            </a:extLst>
          </p:cNvPr>
          <p:cNvPicPr>
            <a:picLocks noChangeAspect="1"/>
          </p:cNvPicPr>
          <p:nvPr/>
        </p:nvPicPr>
        <p:blipFill>
          <a:blip r:embed="rId2"/>
          <a:stretch>
            <a:fillRect/>
          </a:stretch>
        </p:blipFill>
        <p:spPr>
          <a:xfrm>
            <a:off x="1" y="6357938"/>
            <a:ext cx="12192000" cy="500062"/>
          </a:xfrm>
          <a:prstGeom prst="rect">
            <a:avLst/>
          </a:prstGeom>
        </p:spPr>
      </p:pic>
      <p:sp>
        <p:nvSpPr>
          <p:cNvPr id="8" name="Espace réservé du pied de page 7"/>
          <p:cNvSpPr>
            <a:spLocks noGrp="1"/>
          </p:cNvSpPr>
          <p:nvPr>
            <p:ph type="ftr" sz="quarter" idx="11"/>
          </p:nvPr>
        </p:nvSpPr>
        <p:spPr/>
        <p:txBody>
          <a:bodyPr/>
          <a:lstStyle/>
          <a:p>
            <a:r>
              <a:rPr lang="fr-FR" smtClean="0"/>
              <a:t>Luc Bonnet, CPD EPS pour le 1er degré, DSDEN du Rhône</a:t>
            </a:r>
            <a:endParaRPr lang="fr-FR" dirty="0"/>
          </a:p>
        </p:txBody>
      </p:sp>
    </p:spTree>
    <p:extLst>
      <p:ext uri="{BB962C8B-B14F-4D97-AF65-F5344CB8AC3E}">
        <p14:creationId xmlns:p14="http://schemas.microsoft.com/office/powerpoint/2010/main" val="29973744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30433" y="365125"/>
            <a:ext cx="5049253" cy="1325563"/>
          </a:xfrm>
        </p:spPr>
        <p:txBody>
          <a:bodyPr/>
          <a:lstStyle/>
          <a:p>
            <a:r>
              <a:rPr lang="fr-FR" dirty="0"/>
              <a:t>Un 2</a:t>
            </a:r>
            <a:r>
              <a:rPr lang="fr-FR" baseline="30000" dirty="0"/>
              <a:t>ème</a:t>
            </a:r>
            <a:r>
              <a:rPr lang="fr-FR" dirty="0"/>
              <a:t> cas concret</a:t>
            </a:r>
          </a:p>
        </p:txBody>
      </p:sp>
      <p:sp>
        <p:nvSpPr>
          <p:cNvPr id="6" name="Rectangle : coins arrondis 5">
            <a:extLst>
              <a:ext uri="{FF2B5EF4-FFF2-40B4-BE49-F238E27FC236}">
                <a16:creationId xmlns:a16="http://schemas.microsoft.com/office/drawing/2014/main" id="{753C9440-6606-48D5-8774-D9030CB77C0C}"/>
              </a:ext>
            </a:extLst>
          </p:cNvPr>
          <p:cNvSpPr/>
          <p:nvPr/>
        </p:nvSpPr>
        <p:spPr>
          <a:xfrm>
            <a:off x="1211432" y="1928186"/>
            <a:ext cx="9785684" cy="4055519"/>
          </a:xfrm>
          <a:prstGeom prst="roundRect">
            <a:avLst/>
          </a:prstGeom>
          <a:ln w="57150">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endParaRPr lang="fr-FR" dirty="0"/>
          </a:p>
        </p:txBody>
      </p:sp>
      <p:sp>
        <p:nvSpPr>
          <p:cNvPr id="7" name="Rectangle 6">
            <a:extLst>
              <a:ext uri="{FF2B5EF4-FFF2-40B4-BE49-F238E27FC236}">
                <a16:creationId xmlns:a16="http://schemas.microsoft.com/office/drawing/2014/main" id="{0F087F52-44C9-4A02-B178-9868177014D2}"/>
              </a:ext>
            </a:extLst>
          </p:cNvPr>
          <p:cNvSpPr/>
          <p:nvPr/>
        </p:nvSpPr>
        <p:spPr>
          <a:xfrm>
            <a:off x="1837074" y="1690688"/>
            <a:ext cx="8534400" cy="47499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1 circonscription </a:t>
            </a:r>
            <a:r>
              <a:rPr lang="fr-FR" sz="2400" b="1" u="sng" dirty="0"/>
              <a:t>rurale </a:t>
            </a:r>
            <a:r>
              <a:rPr lang="fr-FR" sz="2400" dirty="0"/>
              <a:t>composée d’une </a:t>
            </a:r>
            <a:r>
              <a:rPr lang="fr-FR" sz="2400" b="1" u="sng" dirty="0"/>
              <a:t>trentaine </a:t>
            </a:r>
            <a:r>
              <a:rPr lang="fr-FR" sz="2400" dirty="0"/>
              <a:t>de communes</a:t>
            </a:r>
          </a:p>
        </p:txBody>
      </p:sp>
      <p:pic>
        <p:nvPicPr>
          <p:cNvPr id="13" name="Graphique 12" descr="Enseignant avec un remplissage uni">
            <a:extLst>
              <a:ext uri="{FF2B5EF4-FFF2-40B4-BE49-F238E27FC236}">
                <a16:creationId xmlns:a16="http://schemas.microsoft.com/office/drawing/2014/main" id="{521C977D-2372-4BC5-9BF8-F38924E1F44C}"/>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411705" y="2465665"/>
            <a:ext cx="914400" cy="914400"/>
          </a:xfrm>
          <a:prstGeom prst="rect">
            <a:avLst/>
          </a:prstGeom>
        </p:spPr>
      </p:pic>
      <p:pic>
        <p:nvPicPr>
          <p:cNvPr id="19" name="Graphique 18" descr="Natation avec un remplissage uni">
            <a:extLst>
              <a:ext uri="{FF2B5EF4-FFF2-40B4-BE49-F238E27FC236}">
                <a16:creationId xmlns:a16="http://schemas.microsoft.com/office/drawing/2014/main" id="{64B8F717-3538-4C3F-AE1C-0CA71C2AA95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491915" y="4847167"/>
            <a:ext cx="914400" cy="914400"/>
          </a:xfrm>
          <a:prstGeom prst="rect">
            <a:avLst/>
          </a:prstGeom>
        </p:spPr>
      </p:pic>
      <p:pic>
        <p:nvPicPr>
          <p:cNvPr id="21" name="Graphique 20" descr="École contour">
            <a:extLst>
              <a:ext uri="{FF2B5EF4-FFF2-40B4-BE49-F238E27FC236}">
                <a16:creationId xmlns:a16="http://schemas.microsoft.com/office/drawing/2014/main" id="{FAF525C3-9F5E-41BD-9F35-EB65E4395A1B}"/>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491915" y="3600269"/>
            <a:ext cx="914400" cy="914400"/>
          </a:xfrm>
          <a:prstGeom prst="rect">
            <a:avLst/>
          </a:prstGeom>
        </p:spPr>
      </p:pic>
      <p:sp>
        <p:nvSpPr>
          <p:cNvPr id="24" name="ZoneTexte 23">
            <a:extLst>
              <a:ext uri="{FF2B5EF4-FFF2-40B4-BE49-F238E27FC236}">
                <a16:creationId xmlns:a16="http://schemas.microsoft.com/office/drawing/2014/main" id="{4D84AC1F-64F9-4F34-8411-FA9A0834DE83}"/>
              </a:ext>
            </a:extLst>
          </p:cNvPr>
          <p:cNvSpPr txBox="1"/>
          <p:nvPr/>
        </p:nvSpPr>
        <p:spPr>
          <a:xfrm>
            <a:off x="2416341" y="2680331"/>
            <a:ext cx="6096000" cy="461665"/>
          </a:xfrm>
          <a:prstGeom prst="rect">
            <a:avLst/>
          </a:prstGeom>
          <a:noFill/>
        </p:spPr>
        <p:txBody>
          <a:bodyPr wrap="square">
            <a:spAutoFit/>
          </a:bodyPr>
          <a:lstStyle/>
          <a:p>
            <a:r>
              <a:rPr lang="fr-FR" sz="2400" dirty="0"/>
              <a:t>160 PE à former</a:t>
            </a:r>
          </a:p>
        </p:txBody>
      </p:sp>
      <p:sp>
        <p:nvSpPr>
          <p:cNvPr id="26" name="ZoneTexte 25">
            <a:extLst>
              <a:ext uri="{FF2B5EF4-FFF2-40B4-BE49-F238E27FC236}">
                <a16:creationId xmlns:a16="http://schemas.microsoft.com/office/drawing/2014/main" id="{2E88BB93-457E-4AFF-B2E6-9DAB176244AD}"/>
              </a:ext>
            </a:extLst>
          </p:cNvPr>
          <p:cNvSpPr txBox="1"/>
          <p:nvPr/>
        </p:nvSpPr>
        <p:spPr>
          <a:xfrm>
            <a:off x="2416341" y="3883431"/>
            <a:ext cx="6096000" cy="461665"/>
          </a:xfrm>
          <a:prstGeom prst="rect">
            <a:avLst/>
          </a:prstGeom>
          <a:noFill/>
        </p:spPr>
        <p:txBody>
          <a:bodyPr wrap="square">
            <a:spAutoFit/>
          </a:bodyPr>
          <a:lstStyle/>
          <a:p>
            <a:r>
              <a:rPr lang="fr-FR" sz="2400" dirty="0"/>
              <a:t>4 collèges</a:t>
            </a:r>
          </a:p>
        </p:txBody>
      </p:sp>
      <p:sp>
        <p:nvSpPr>
          <p:cNvPr id="27" name="ZoneTexte 26">
            <a:extLst>
              <a:ext uri="{FF2B5EF4-FFF2-40B4-BE49-F238E27FC236}">
                <a16:creationId xmlns:a16="http://schemas.microsoft.com/office/drawing/2014/main" id="{9864B31E-A051-42D5-9FDC-756A815080C7}"/>
              </a:ext>
            </a:extLst>
          </p:cNvPr>
          <p:cNvSpPr txBox="1"/>
          <p:nvPr/>
        </p:nvSpPr>
        <p:spPr>
          <a:xfrm>
            <a:off x="2416341" y="5129084"/>
            <a:ext cx="8283744" cy="461665"/>
          </a:xfrm>
          <a:prstGeom prst="rect">
            <a:avLst/>
          </a:prstGeom>
          <a:noFill/>
        </p:spPr>
        <p:txBody>
          <a:bodyPr wrap="square">
            <a:spAutoFit/>
          </a:bodyPr>
          <a:lstStyle/>
          <a:p>
            <a:r>
              <a:rPr lang="fr-FR" sz="2400" dirty="0"/>
              <a:t>4 piscines accueillant respectivement : 75 – 32 – 5 – 48 PE</a:t>
            </a:r>
          </a:p>
        </p:txBody>
      </p:sp>
      <p:pic>
        <p:nvPicPr>
          <p:cNvPr id="3" name="Image 2">
            <a:extLst>
              <a:ext uri="{FF2B5EF4-FFF2-40B4-BE49-F238E27FC236}">
                <a16:creationId xmlns:a16="http://schemas.microsoft.com/office/drawing/2014/main" id="{1D7F7C74-2753-6CF1-6C89-1AC1902FFFFB}"/>
              </a:ext>
            </a:extLst>
          </p:cNvPr>
          <p:cNvPicPr>
            <a:picLocks noChangeAspect="1"/>
          </p:cNvPicPr>
          <p:nvPr/>
        </p:nvPicPr>
        <p:blipFill rotWithShape="1">
          <a:blip r:embed="rId8"/>
          <a:srcRect r="75871"/>
          <a:stretch/>
        </p:blipFill>
        <p:spPr>
          <a:xfrm>
            <a:off x="1" y="0"/>
            <a:ext cx="914400" cy="6858000"/>
          </a:xfrm>
          <a:prstGeom prst="rect">
            <a:avLst/>
          </a:prstGeom>
        </p:spPr>
      </p:pic>
      <p:pic>
        <p:nvPicPr>
          <p:cNvPr id="4" name="Image 3">
            <a:extLst>
              <a:ext uri="{FF2B5EF4-FFF2-40B4-BE49-F238E27FC236}">
                <a16:creationId xmlns:a16="http://schemas.microsoft.com/office/drawing/2014/main" id="{5D87692C-B346-0139-67D2-C409A84137B8}"/>
              </a:ext>
            </a:extLst>
          </p:cNvPr>
          <p:cNvPicPr>
            <a:picLocks noChangeAspect="1"/>
          </p:cNvPicPr>
          <p:nvPr/>
        </p:nvPicPr>
        <p:blipFill rotWithShape="1">
          <a:blip r:embed="rId8"/>
          <a:srcRect r="75871"/>
          <a:stretch/>
        </p:blipFill>
        <p:spPr>
          <a:xfrm>
            <a:off x="11277599" y="0"/>
            <a:ext cx="914400" cy="6858000"/>
          </a:xfrm>
          <a:prstGeom prst="rect">
            <a:avLst/>
          </a:prstGeom>
        </p:spPr>
      </p:pic>
      <p:sp>
        <p:nvSpPr>
          <p:cNvPr id="5" name="Espace réservé du pied de page 4"/>
          <p:cNvSpPr>
            <a:spLocks noGrp="1"/>
          </p:cNvSpPr>
          <p:nvPr>
            <p:ph type="ftr" sz="quarter" idx="11"/>
          </p:nvPr>
        </p:nvSpPr>
        <p:spPr/>
        <p:txBody>
          <a:bodyPr/>
          <a:lstStyle/>
          <a:p>
            <a:r>
              <a:rPr lang="fr-FR" smtClean="0"/>
              <a:t>Luc Bonnet, CPD EPS pour le 1er degré, DSDEN du Rhône</a:t>
            </a:r>
            <a:endParaRPr lang="fr-FR" dirty="0"/>
          </a:p>
        </p:txBody>
      </p:sp>
    </p:spTree>
    <p:extLst>
      <p:ext uri="{BB962C8B-B14F-4D97-AF65-F5344CB8AC3E}">
        <p14:creationId xmlns:p14="http://schemas.microsoft.com/office/powerpoint/2010/main" val="9811447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9780" y="1149925"/>
            <a:ext cx="2230582" cy="153785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000" b="0" i="0" u="none" strike="noStrike" kern="0" cap="none" spc="0" normalizeH="0" baseline="0" noProof="0" dirty="0">
                <a:ln>
                  <a:noFill/>
                </a:ln>
                <a:solidFill>
                  <a:prstClr val="white"/>
                </a:solidFill>
                <a:effectLst/>
                <a:uLnTx/>
                <a:uFillTx/>
                <a:latin typeface="Calibri" panose="020F0502020204030204"/>
                <a:ea typeface="+mn-ea"/>
                <a:cs typeface="+mn-cs"/>
                <a:sym typeface="Arial"/>
              </a:rPr>
              <a:t>1</a:t>
            </a:r>
            <a:r>
              <a:rPr kumimoji="0" lang="fr-FR" sz="2000" b="0" i="0" u="none" strike="noStrike" kern="0" cap="none" spc="0" normalizeH="0" baseline="30000" noProof="0" dirty="0">
                <a:ln>
                  <a:noFill/>
                </a:ln>
                <a:solidFill>
                  <a:prstClr val="white"/>
                </a:solidFill>
                <a:effectLst/>
                <a:uLnTx/>
                <a:uFillTx/>
                <a:latin typeface="Calibri" panose="020F0502020204030204"/>
                <a:ea typeface="+mn-ea"/>
                <a:cs typeface="+mn-cs"/>
                <a:sym typeface="Arial"/>
              </a:rPr>
              <a:t>e</a:t>
            </a:r>
            <a:r>
              <a:rPr kumimoji="0" lang="fr-FR" sz="2000" b="0" i="0" u="none" strike="noStrike" kern="0" cap="none" spc="0" normalizeH="0" baseline="0" noProof="0" dirty="0">
                <a:ln>
                  <a:noFill/>
                </a:ln>
                <a:solidFill>
                  <a:prstClr val="white"/>
                </a:solidFill>
                <a:effectLst/>
                <a:uLnTx/>
                <a:uFillTx/>
                <a:latin typeface="Calibri" panose="020F0502020204030204"/>
                <a:ea typeface="+mn-ea"/>
                <a:cs typeface="+mn-cs"/>
                <a:sym typeface="Arial"/>
              </a:rPr>
              <a:t> moitié des PE C1 et C2 de</a:t>
            </a:r>
            <a:r>
              <a:rPr kumimoji="0" lang="fr-FR" sz="2000" b="0" i="0" u="none" strike="noStrike" kern="0" cap="none" spc="0" normalizeH="0" noProof="0" dirty="0">
                <a:ln>
                  <a:noFill/>
                </a:ln>
                <a:solidFill>
                  <a:prstClr val="white"/>
                </a:solidFill>
                <a:effectLst/>
                <a:uLnTx/>
                <a:uFillTx/>
                <a:latin typeface="Calibri" panose="020F0502020204030204"/>
                <a:ea typeface="+mn-ea"/>
                <a:cs typeface="+mn-cs"/>
                <a:sym typeface="Arial"/>
              </a:rPr>
              <a:t> la piscine A (21)</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2000" baseline="0" dirty="0">
                <a:solidFill>
                  <a:prstClr val="white"/>
                </a:solidFill>
                <a:latin typeface="Calibri" panose="020F0502020204030204"/>
              </a:rPr>
              <a:t>Pas de PEPS collège A</a:t>
            </a:r>
            <a:endParaRPr kumimoji="0" lang="fr-FR" sz="2000" b="0" i="0" u="none" strike="noStrike" kern="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3" name="Rectangle 2"/>
          <p:cNvSpPr/>
          <p:nvPr/>
        </p:nvSpPr>
        <p:spPr>
          <a:xfrm>
            <a:off x="2730732" y="1149924"/>
            <a:ext cx="2230582" cy="153785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sz="2000" dirty="0">
                <a:solidFill>
                  <a:schemeClr val="tx1"/>
                </a:solidFill>
              </a:rPr>
              <a:t>2</a:t>
            </a:r>
            <a:r>
              <a:rPr lang="fr-FR" sz="2000" baseline="30000" dirty="0">
                <a:solidFill>
                  <a:schemeClr val="tx1"/>
                </a:solidFill>
              </a:rPr>
              <a:t>e</a:t>
            </a:r>
            <a:r>
              <a:rPr lang="fr-FR" sz="2000" dirty="0">
                <a:solidFill>
                  <a:schemeClr val="tx1"/>
                </a:solidFill>
              </a:rPr>
              <a:t> moitié des PE C1 et C2 de la piscine A (21)</a:t>
            </a:r>
          </a:p>
          <a:p>
            <a:pPr lvl="0" algn="ctr">
              <a:defRPr/>
            </a:pPr>
            <a:r>
              <a:rPr lang="fr-FR" sz="2000" dirty="0">
                <a:solidFill>
                  <a:schemeClr val="tx1"/>
                </a:solidFill>
              </a:rPr>
              <a:t>Pas de PEPS collège A</a:t>
            </a:r>
          </a:p>
        </p:txBody>
      </p:sp>
      <p:sp>
        <p:nvSpPr>
          <p:cNvPr id="4" name="Rectangle 3"/>
          <p:cNvSpPr/>
          <p:nvPr/>
        </p:nvSpPr>
        <p:spPr>
          <a:xfrm>
            <a:off x="5121684" y="1149924"/>
            <a:ext cx="2230582" cy="153785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000" b="0" i="0" u="none" strike="noStrike" kern="0" cap="none" spc="0" normalizeH="0" baseline="0" noProof="0" dirty="0">
                <a:ln>
                  <a:noFill/>
                </a:ln>
                <a:solidFill>
                  <a:prstClr val="black"/>
                </a:solidFill>
                <a:effectLst/>
                <a:uLnTx/>
                <a:uFillTx/>
                <a:latin typeface="Calibri" panose="020F0502020204030204"/>
                <a:ea typeface="+mn-ea"/>
                <a:cs typeface="+mn-cs"/>
                <a:sym typeface="Arial"/>
              </a:rPr>
              <a:t>1</a:t>
            </a:r>
            <a:r>
              <a:rPr kumimoji="0" lang="fr-FR" sz="2000" b="0" i="0" u="none" strike="noStrike" kern="0" cap="none" spc="0" normalizeH="0" baseline="30000" noProof="0" dirty="0">
                <a:ln>
                  <a:noFill/>
                </a:ln>
                <a:solidFill>
                  <a:prstClr val="black"/>
                </a:solidFill>
                <a:effectLst/>
                <a:uLnTx/>
                <a:uFillTx/>
                <a:latin typeface="Calibri" panose="020F0502020204030204"/>
                <a:ea typeface="+mn-ea"/>
                <a:cs typeface="+mn-cs"/>
                <a:sym typeface="Arial"/>
              </a:rPr>
              <a:t>e</a:t>
            </a:r>
            <a:r>
              <a:rPr kumimoji="0" lang="fr-FR" sz="2000" b="0" i="0" u="none" strike="noStrike" kern="0" cap="none" spc="0" normalizeH="0" baseline="0" noProof="0" dirty="0">
                <a:ln>
                  <a:noFill/>
                </a:ln>
                <a:solidFill>
                  <a:prstClr val="black"/>
                </a:solidFill>
                <a:effectLst/>
                <a:uLnTx/>
                <a:uFillTx/>
                <a:latin typeface="Calibri" panose="020F0502020204030204"/>
                <a:ea typeface="+mn-ea"/>
                <a:cs typeface="+mn-cs"/>
                <a:sym typeface="Arial"/>
              </a:rPr>
              <a:t> moitié des PE C3 + Moitié des PEPS collège A</a:t>
            </a:r>
          </a:p>
        </p:txBody>
      </p:sp>
      <p:sp>
        <p:nvSpPr>
          <p:cNvPr id="5" name="Rectangle 4"/>
          <p:cNvSpPr/>
          <p:nvPr/>
        </p:nvSpPr>
        <p:spPr>
          <a:xfrm>
            <a:off x="7525775" y="1149923"/>
            <a:ext cx="2230582" cy="1537855"/>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sz="2000" dirty="0">
                <a:solidFill>
                  <a:prstClr val="black"/>
                </a:solidFill>
              </a:rPr>
              <a:t>1</a:t>
            </a:r>
            <a:r>
              <a:rPr lang="fr-FR" sz="2000" baseline="30000" dirty="0">
                <a:solidFill>
                  <a:prstClr val="black"/>
                </a:solidFill>
              </a:rPr>
              <a:t>e</a:t>
            </a:r>
            <a:r>
              <a:rPr lang="fr-FR" sz="2000" dirty="0">
                <a:solidFill>
                  <a:prstClr val="black"/>
                </a:solidFill>
              </a:rPr>
              <a:t> moitié des PE C3 + Moitié des PEPS collège A</a:t>
            </a:r>
          </a:p>
        </p:txBody>
      </p:sp>
      <p:sp>
        <p:nvSpPr>
          <p:cNvPr id="7" name="Rectangle 6"/>
          <p:cNvSpPr/>
          <p:nvPr/>
        </p:nvSpPr>
        <p:spPr>
          <a:xfrm>
            <a:off x="339780" y="609593"/>
            <a:ext cx="2230582" cy="374073"/>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000" b="0" i="0" u="none" strike="noStrike" kern="0" cap="none" spc="0" normalizeH="0" baseline="0" noProof="0" dirty="0">
                <a:ln>
                  <a:noFill/>
                </a:ln>
                <a:solidFill>
                  <a:srgbClr val="7030A0"/>
                </a:solidFill>
                <a:effectLst/>
                <a:uLnTx/>
                <a:uFillTx/>
                <a:latin typeface="Calibri" panose="020F0502020204030204"/>
                <a:ea typeface="+mn-ea"/>
                <a:cs typeface="+mn-cs"/>
                <a:sym typeface="Arial"/>
              </a:rPr>
              <a:t>Année 2023-2024</a:t>
            </a:r>
          </a:p>
        </p:txBody>
      </p:sp>
      <p:sp>
        <p:nvSpPr>
          <p:cNvPr id="9" name="Rectangle 8"/>
          <p:cNvSpPr/>
          <p:nvPr/>
        </p:nvSpPr>
        <p:spPr>
          <a:xfrm>
            <a:off x="5121684" y="602672"/>
            <a:ext cx="2230582" cy="374073"/>
          </a:xfrm>
          <a:prstGeom prst="rect">
            <a:avLst/>
          </a:prstGeom>
          <a:solidFill>
            <a:schemeClr val="bg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000" b="0" i="0" u="none" strike="noStrike" kern="0" cap="none" spc="0" normalizeH="0" baseline="0" noProof="0" dirty="0">
                <a:ln>
                  <a:noFill/>
                </a:ln>
                <a:solidFill>
                  <a:srgbClr val="ED7D31">
                    <a:lumMod val="75000"/>
                  </a:srgbClr>
                </a:solidFill>
                <a:effectLst/>
                <a:uLnTx/>
                <a:uFillTx/>
                <a:latin typeface="Calibri" panose="020F0502020204030204"/>
                <a:ea typeface="+mn-ea"/>
                <a:cs typeface="+mn-cs"/>
                <a:sym typeface="Arial"/>
              </a:rPr>
              <a:t>Année 2025-2026</a:t>
            </a:r>
          </a:p>
        </p:txBody>
      </p:sp>
      <p:sp>
        <p:nvSpPr>
          <p:cNvPr id="10" name="Rectangle 9"/>
          <p:cNvSpPr/>
          <p:nvPr/>
        </p:nvSpPr>
        <p:spPr>
          <a:xfrm>
            <a:off x="7512636" y="602669"/>
            <a:ext cx="2230582" cy="37407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000" b="0" i="0" u="none" strike="noStrike" kern="0" cap="none" spc="0" normalizeH="0" baseline="0" noProof="0" dirty="0">
                <a:ln>
                  <a:noFill/>
                </a:ln>
                <a:solidFill>
                  <a:srgbClr val="FF0000"/>
                </a:solidFill>
                <a:effectLst/>
                <a:uLnTx/>
                <a:uFillTx/>
                <a:latin typeface="Calibri" panose="020F0502020204030204"/>
                <a:ea typeface="+mn-ea"/>
                <a:cs typeface="+mn-cs"/>
                <a:sym typeface="Arial"/>
              </a:rPr>
              <a:t>Année 2026-2027</a:t>
            </a:r>
          </a:p>
        </p:txBody>
      </p:sp>
      <p:sp>
        <p:nvSpPr>
          <p:cNvPr id="15" name="Rectangle 14"/>
          <p:cNvSpPr/>
          <p:nvPr/>
        </p:nvSpPr>
        <p:spPr>
          <a:xfrm>
            <a:off x="341180" y="4544289"/>
            <a:ext cx="2230582" cy="153785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2000" dirty="0">
                <a:solidFill>
                  <a:prstClr val="white"/>
                </a:solidFill>
                <a:latin typeface="Calibri" panose="020F0502020204030204"/>
              </a:rPr>
              <a:t>Totalité des </a:t>
            </a:r>
            <a:r>
              <a:rPr kumimoji="0" lang="fr-FR" sz="2000" b="0" i="0" u="none" strike="noStrike" kern="0" cap="none" spc="0" normalizeH="0" baseline="0" noProof="0" dirty="0">
                <a:ln>
                  <a:noFill/>
                </a:ln>
                <a:solidFill>
                  <a:prstClr val="white"/>
                </a:solidFill>
                <a:effectLst/>
                <a:uLnTx/>
                <a:uFillTx/>
                <a:latin typeface="Calibri" panose="020F0502020204030204"/>
                <a:ea typeface="+mn-ea"/>
                <a:cs typeface="+mn-cs"/>
                <a:sym typeface="Arial"/>
              </a:rPr>
              <a:t>PE C1 et C2 (35)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2000" dirty="0">
                <a:solidFill>
                  <a:prstClr val="white"/>
                </a:solidFill>
                <a:latin typeface="Calibri" panose="020F0502020204030204"/>
              </a:rPr>
              <a:t>Piscine C</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000" b="0" i="0" u="none" strike="noStrike" kern="0" cap="none" spc="0" normalizeH="0" baseline="0" noProof="0" dirty="0">
                <a:ln>
                  <a:noFill/>
                </a:ln>
                <a:solidFill>
                  <a:prstClr val="white"/>
                </a:solidFill>
                <a:effectLst/>
                <a:uLnTx/>
                <a:uFillTx/>
                <a:latin typeface="Calibri" panose="020F0502020204030204"/>
                <a:ea typeface="+mn-ea"/>
                <a:cs typeface="+mn-cs"/>
                <a:sym typeface="Arial"/>
              </a:rPr>
              <a:t>Pas de PEPS collège C</a:t>
            </a:r>
          </a:p>
        </p:txBody>
      </p:sp>
      <p:sp>
        <p:nvSpPr>
          <p:cNvPr id="16" name="Rectangle 15"/>
          <p:cNvSpPr/>
          <p:nvPr/>
        </p:nvSpPr>
        <p:spPr>
          <a:xfrm>
            <a:off x="2730745" y="2826327"/>
            <a:ext cx="2230582" cy="184265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000" b="0" i="0" u="none" strike="noStrike" kern="0" cap="none" spc="0" normalizeH="0" baseline="0" noProof="0" dirty="0">
                <a:ln>
                  <a:noFill/>
                </a:ln>
                <a:solidFill>
                  <a:prstClr val="black"/>
                </a:solidFill>
                <a:effectLst/>
                <a:uLnTx/>
                <a:uFillTx/>
                <a:latin typeface="Calibri" panose="020F0502020204030204"/>
                <a:ea typeface="+mn-ea"/>
                <a:cs typeface="+mn-cs"/>
                <a:sym typeface="Arial"/>
              </a:rPr>
              <a:t>Totalité des PE C3 en lien avec PE</a:t>
            </a:r>
            <a:r>
              <a:rPr kumimoji="0" lang="fr-FR" sz="2000" b="0" i="0" u="none" strike="noStrike" kern="0" cap="none" spc="0" normalizeH="0" noProof="0" dirty="0">
                <a:ln>
                  <a:noFill/>
                </a:ln>
                <a:solidFill>
                  <a:prstClr val="black"/>
                </a:solidFill>
                <a:effectLst/>
                <a:uLnTx/>
                <a:uFillTx/>
                <a:latin typeface="Calibri" panose="020F0502020204030204"/>
                <a:ea typeface="+mn-ea"/>
                <a:cs typeface="+mn-cs"/>
                <a:sym typeface="Arial"/>
              </a:rPr>
              <a:t> C3 Givors (carte scolaire)</a:t>
            </a:r>
            <a:endParaRPr kumimoji="0" lang="fr-FR" sz="2000" b="0" i="0" u="none" strike="noStrike" kern="0" cap="none" spc="0" normalizeH="0" baseline="0" noProof="0" dirty="0">
              <a:ln>
                <a:noFill/>
              </a:ln>
              <a:solidFill>
                <a:prstClr val="black"/>
              </a:solidFill>
              <a:effectLst/>
              <a:uLnTx/>
              <a:uFillTx/>
              <a:latin typeface="Calibri" panose="020F0502020204030204"/>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2000" dirty="0">
                <a:solidFill>
                  <a:prstClr val="black"/>
                </a:solidFill>
                <a:latin typeface="Calibri" panose="020F0502020204030204"/>
              </a:rPr>
              <a:t>+ Totalité PEPS collège B</a:t>
            </a:r>
            <a:endParaRPr kumimoji="0" lang="fr-FR" sz="2000" b="0" i="0" u="none" strike="noStrike" kern="0" cap="none" spc="0" normalizeH="0" baseline="0" noProof="0" dirty="0">
              <a:ln>
                <a:noFill/>
              </a:ln>
              <a:solidFill>
                <a:prstClr val="black"/>
              </a:solidFill>
              <a:effectLst/>
              <a:uLnTx/>
              <a:uFillTx/>
              <a:latin typeface="Calibri" panose="020F0502020204030204"/>
              <a:ea typeface="+mn-ea"/>
              <a:cs typeface="+mn-cs"/>
              <a:sym typeface="Arial"/>
            </a:endParaRPr>
          </a:p>
        </p:txBody>
      </p:sp>
      <p:sp>
        <p:nvSpPr>
          <p:cNvPr id="17" name="Rectangle 16"/>
          <p:cNvSpPr/>
          <p:nvPr/>
        </p:nvSpPr>
        <p:spPr>
          <a:xfrm>
            <a:off x="5121684" y="4544288"/>
            <a:ext cx="2230582" cy="153785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000" b="0" i="0" u="none" strike="noStrike" kern="0" cap="none" spc="0" normalizeH="0" baseline="0" noProof="0" dirty="0">
                <a:ln>
                  <a:noFill/>
                </a:ln>
                <a:solidFill>
                  <a:prstClr val="black"/>
                </a:solidFill>
                <a:effectLst/>
                <a:uLnTx/>
                <a:uFillTx/>
                <a:latin typeface="Calibri" panose="020F0502020204030204"/>
                <a:ea typeface="+mn-ea"/>
                <a:cs typeface="+mn-cs"/>
                <a:sym typeface="Arial"/>
              </a:rPr>
              <a:t>Totalité des PE C3 + Totalité PEPS collège C</a:t>
            </a:r>
          </a:p>
        </p:txBody>
      </p:sp>
      <p:sp>
        <p:nvSpPr>
          <p:cNvPr id="18" name="Rectangle 17"/>
          <p:cNvSpPr/>
          <p:nvPr/>
        </p:nvSpPr>
        <p:spPr>
          <a:xfrm>
            <a:off x="361604" y="6151417"/>
            <a:ext cx="11772566" cy="52647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000" b="0" i="0" u="none" strike="noStrike" kern="0" cap="none" spc="0" normalizeH="0" baseline="0" noProof="0" dirty="0">
                <a:ln>
                  <a:noFill/>
                </a:ln>
                <a:solidFill>
                  <a:schemeClr val="tx1"/>
                </a:solidFill>
                <a:effectLst/>
                <a:uLnTx/>
                <a:uFillTx/>
                <a:latin typeface="Calibri" panose="020F0502020204030204"/>
                <a:ea typeface="+mn-ea"/>
                <a:cs typeface="+mn-cs"/>
                <a:sym typeface="Arial"/>
              </a:rPr>
              <a:t>PE débutants en natation à intégrer chaque année</a:t>
            </a:r>
            <a:endParaRPr kumimoji="0" lang="fr-FR" sz="2000" b="1" i="0" u="none" strike="noStrike" kern="0" cap="none" spc="0" normalizeH="0" baseline="0" noProof="0" dirty="0">
              <a:ln>
                <a:noFill/>
              </a:ln>
              <a:solidFill>
                <a:schemeClr val="tx1"/>
              </a:solidFill>
              <a:effectLst/>
              <a:uLnTx/>
              <a:uFillTx/>
              <a:latin typeface="Calibri" panose="020F0502020204030204"/>
              <a:ea typeface="+mn-ea"/>
              <a:cs typeface="+mn-cs"/>
              <a:sym typeface="Arial"/>
            </a:endParaRPr>
          </a:p>
        </p:txBody>
      </p:sp>
      <p:sp>
        <p:nvSpPr>
          <p:cNvPr id="19" name="Rectangle 18"/>
          <p:cNvSpPr/>
          <p:nvPr/>
        </p:nvSpPr>
        <p:spPr>
          <a:xfrm>
            <a:off x="2730732" y="609593"/>
            <a:ext cx="2230582" cy="374073"/>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000" b="0" i="0" u="none" strike="noStrike" kern="0" cap="none" spc="0" normalizeH="0" baseline="0" noProof="0" dirty="0">
                <a:ln>
                  <a:noFill/>
                </a:ln>
                <a:solidFill>
                  <a:srgbClr val="0070C0"/>
                </a:solidFill>
                <a:effectLst/>
                <a:uLnTx/>
                <a:uFillTx/>
                <a:latin typeface="Calibri" panose="020F0502020204030204"/>
                <a:ea typeface="+mn-ea"/>
                <a:cs typeface="+mn-cs"/>
                <a:sym typeface="Arial"/>
              </a:rPr>
              <a:t>Année 2024-2025</a:t>
            </a:r>
          </a:p>
        </p:txBody>
      </p:sp>
      <p:sp>
        <p:nvSpPr>
          <p:cNvPr id="20" name="Rectangle 19"/>
          <p:cNvSpPr/>
          <p:nvPr/>
        </p:nvSpPr>
        <p:spPr>
          <a:xfrm>
            <a:off x="9903588" y="602668"/>
            <a:ext cx="2230582" cy="37407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000" b="0" i="0" u="none" strike="noStrike" kern="0" cap="none" spc="0" normalizeH="0" baseline="0" noProof="0" dirty="0">
                <a:ln>
                  <a:noFill/>
                </a:ln>
                <a:solidFill>
                  <a:srgbClr val="FF0000"/>
                </a:solidFill>
                <a:effectLst/>
                <a:uLnTx/>
                <a:uFillTx/>
                <a:latin typeface="Calibri" panose="020F0502020204030204"/>
                <a:ea typeface="+mn-ea"/>
                <a:cs typeface="+mn-cs"/>
                <a:sym typeface="Arial"/>
              </a:rPr>
              <a:t>Année 2027-2028</a:t>
            </a:r>
          </a:p>
        </p:txBody>
      </p:sp>
      <p:sp>
        <p:nvSpPr>
          <p:cNvPr id="21" name="Rectangle 20"/>
          <p:cNvSpPr/>
          <p:nvPr/>
        </p:nvSpPr>
        <p:spPr>
          <a:xfrm>
            <a:off x="339780" y="2847107"/>
            <a:ext cx="2230582" cy="153785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000" b="0" i="0" u="none" strike="noStrike" kern="0" cap="none" spc="0" normalizeH="0" baseline="0" noProof="0" dirty="0">
                <a:ln>
                  <a:noFill/>
                </a:ln>
                <a:solidFill>
                  <a:prstClr val="white"/>
                </a:solidFill>
                <a:effectLst/>
                <a:uLnTx/>
                <a:uFillTx/>
                <a:latin typeface="Calibri" panose="020F0502020204030204"/>
                <a:ea typeface="+mn-ea"/>
                <a:cs typeface="+mn-cs"/>
                <a:sym typeface="Arial"/>
              </a:rPr>
              <a:t>Totalité des PE C1 et C2 de</a:t>
            </a:r>
            <a:r>
              <a:rPr kumimoji="0" lang="fr-FR" sz="2000" b="0" i="0" u="none" strike="noStrike" kern="0" cap="none" spc="0" normalizeH="0" noProof="0" dirty="0">
                <a:ln>
                  <a:noFill/>
                </a:ln>
                <a:solidFill>
                  <a:prstClr val="white"/>
                </a:solidFill>
                <a:effectLst/>
                <a:uLnTx/>
                <a:uFillTx/>
                <a:latin typeface="Calibri" panose="020F0502020204030204"/>
                <a:ea typeface="+mn-ea"/>
                <a:cs typeface="+mn-cs"/>
                <a:sym typeface="Arial"/>
              </a:rPr>
              <a:t> la piscine B (21)</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2000" baseline="0" dirty="0">
                <a:solidFill>
                  <a:prstClr val="white"/>
                </a:solidFill>
                <a:latin typeface="Calibri" panose="020F0502020204030204"/>
              </a:rPr>
              <a:t>Pas de PEPS collège B</a:t>
            </a:r>
            <a:endParaRPr kumimoji="0" lang="fr-FR" sz="2000" b="0" i="0" u="none" strike="noStrike" kern="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2" name="Rectangle 21"/>
          <p:cNvSpPr/>
          <p:nvPr/>
        </p:nvSpPr>
        <p:spPr>
          <a:xfrm>
            <a:off x="9903588" y="2795151"/>
            <a:ext cx="2230582" cy="153785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sz="2000" dirty="0">
                <a:solidFill>
                  <a:prstClr val="black"/>
                </a:solidFill>
              </a:rPr>
              <a:t>Forcément nécessaire car cela ne peut pas marcher aussi bien</a:t>
            </a:r>
          </a:p>
        </p:txBody>
      </p:sp>
      <p:sp>
        <p:nvSpPr>
          <p:cNvPr id="6" name="Espace réservé du pied de page 5"/>
          <p:cNvSpPr>
            <a:spLocks noGrp="1"/>
          </p:cNvSpPr>
          <p:nvPr>
            <p:ph type="ftr" sz="quarter" idx="11"/>
          </p:nvPr>
        </p:nvSpPr>
        <p:spPr/>
        <p:txBody>
          <a:bodyPr/>
          <a:lstStyle/>
          <a:p>
            <a:r>
              <a:rPr lang="fr-FR" smtClean="0"/>
              <a:t>Luc Bonnet, CPD EPS pour le 1er degré, DSDEN du Rhône</a:t>
            </a:r>
            <a:endParaRPr lang="fr-FR" dirty="0"/>
          </a:p>
        </p:txBody>
      </p:sp>
    </p:spTree>
    <p:extLst>
      <p:ext uri="{BB962C8B-B14F-4D97-AF65-F5344CB8AC3E}">
        <p14:creationId xmlns:p14="http://schemas.microsoft.com/office/powerpoint/2010/main" val="40494012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201783" y="640080"/>
            <a:ext cx="10006148" cy="5564777"/>
          </a:xfrm>
          <a:prstGeom prst="rect">
            <a:avLst/>
          </a:prstGeom>
        </p:spPr>
      </p:pic>
      <p:sp>
        <p:nvSpPr>
          <p:cNvPr id="3" name="Rectangle 2"/>
          <p:cNvSpPr/>
          <p:nvPr/>
        </p:nvSpPr>
        <p:spPr>
          <a:xfrm>
            <a:off x="3396343" y="1802674"/>
            <a:ext cx="274320" cy="377516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5246915" y="1920240"/>
            <a:ext cx="291736" cy="365759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7147561" y="2063930"/>
            <a:ext cx="298268" cy="351390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9028612" y="2286000"/>
            <a:ext cx="272141" cy="33049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10883535" y="1920240"/>
            <a:ext cx="324396" cy="367066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7850777" y="5930537"/>
            <a:ext cx="78377" cy="9144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8138160" y="5917474"/>
            <a:ext cx="890452" cy="1959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tx1"/>
                </a:solidFill>
              </a:rPr>
              <a:t>2021-2022</a:t>
            </a:r>
          </a:p>
        </p:txBody>
      </p:sp>
      <p:pic>
        <p:nvPicPr>
          <p:cNvPr id="10" name="Image 9">
            <a:extLst>
              <a:ext uri="{FF2B5EF4-FFF2-40B4-BE49-F238E27FC236}">
                <a16:creationId xmlns:a16="http://schemas.microsoft.com/office/drawing/2014/main" id="{3B587863-F7E9-E468-FF6F-760518F65858}"/>
              </a:ext>
            </a:extLst>
          </p:cNvPr>
          <p:cNvPicPr>
            <a:picLocks noChangeAspect="1"/>
          </p:cNvPicPr>
          <p:nvPr/>
        </p:nvPicPr>
        <p:blipFill>
          <a:blip r:embed="rId3"/>
          <a:stretch>
            <a:fillRect/>
          </a:stretch>
        </p:blipFill>
        <p:spPr>
          <a:xfrm>
            <a:off x="1" y="6357938"/>
            <a:ext cx="12192000" cy="500062"/>
          </a:xfrm>
          <a:prstGeom prst="rect">
            <a:avLst/>
          </a:prstGeom>
        </p:spPr>
      </p:pic>
      <p:sp>
        <p:nvSpPr>
          <p:cNvPr id="11" name="Espace réservé du pied de page 10"/>
          <p:cNvSpPr>
            <a:spLocks noGrp="1"/>
          </p:cNvSpPr>
          <p:nvPr>
            <p:ph type="ftr" sz="quarter" idx="11"/>
          </p:nvPr>
        </p:nvSpPr>
        <p:spPr/>
        <p:txBody>
          <a:bodyPr/>
          <a:lstStyle/>
          <a:p>
            <a:r>
              <a:rPr lang="fr-FR" smtClean="0"/>
              <a:t>Luc Bonnet, CPD EPS pour le 1er degré, DSDEN du Rhône</a:t>
            </a:r>
            <a:endParaRPr lang="fr-FR" dirty="0"/>
          </a:p>
        </p:txBody>
      </p:sp>
    </p:spTree>
    <p:extLst>
      <p:ext uri="{BB962C8B-B14F-4D97-AF65-F5344CB8AC3E}">
        <p14:creationId xmlns:p14="http://schemas.microsoft.com/office/powerpoint/2010/main" val="37336775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01D8A0F-8159-D6CF-17BC-C2BD0C8442F6}"/>
              </a:ext>
            </a:extLst>
          </p:cNvPr>
          <p:cNvPicPr>
            <a:picLocks noChangeAspect="1"/>
          </p:cNvPicPr>
          <p:nvPr/>
        </p:nvPicPr>
        <p:blipFill rotWithShape="1">
          <a:blip r:embed="rId2">
            <a:alphaModFix/>
          </a:blip>
          <a:srcRect l="44248" t="-1" r="5882" b="-1"/>
          <a:stretch/>
        </p:blipFill>
        <p:spPr>
          <a:xfrm>
            <a:off x="4848225" y="0"/>
            <a:ext cx="7343775" cy="6858000"/>
          </a:xfrm>
          <a:prstGeom prst="rect">
            <a:avLst/>
          </a:prstGeom>
          <a:blipFill>
            <a:blip r:embed="rId3"/>
            <a:tile tx="0" ty="0" sx="100000" sy="100000" flip="none" algn="tl"/>
          </a:blipFill>
          <a:effectLst>
            <a:outerShdw blurRad="50800" dist="50800" dir="5400000" algn="ctr" rotWithShape="0">
              <a:srgbClr val="000000">
                <a:alpha val="47000"/>
              </a:srgbClr>
            </a:outerShdw>
          </a:effectLst>
        </p:spPr>
      </p:pic>
      <p:sp>
        <p:nvSpPr>
          <p:cNvPr id="2" name="Titre 1"/>
          <p:cNvSpPr>
            <a:spLocks noGrp="1"/>
          </p:cNvSpPr>
          <p:nvPr>
            <p:ph type="title"/>
          </p:nvPr>
        </p:nvSpPr>
        <p:spPr>
          <a:xfrm>
            <a:off x="437420" y="1582986"/>
            <a:ext cx="3973385" cy="3692028"/>
          </a:xfrm>
          <a:noFill/>
        </p:spPr>
        <p:txBody>
          <a:bodyPr vert="horz" lIns="91440" tIns="45720" rIns="91440" bIns="45720" rtlCol="0" anchor="ctr">
            <a:normAutofit/>
          </a:bodyPr>
          <a:lstStyle/>
          <a:p>
            <a:pPr algn="r"/>
            <a:r>
              <a:rPr lang="en-US" dirty="0" err="1"/>
              <a:t>Règlementation</a:t>
            </a:r>
            <a:endParaRPr lang="en-US" dirty="0"/>
          </a:p>
        </p:txBody>
      </p:sp>
      <p:grpSp>
        <p:nvGrpSpPr>
          <p:cNvPr id="3" name="Group 13">
            <a:extLst>
              <a:ext uri="{FF2B5EF4-FFF2-40B4-BE49-F238E27FC236}">
                <a16:creationId xmlns:a16="http://schemas.microsoft.com/office/drawing/2014/main" id="{8026E38B-2B26-2150-A7D3-807E44C5EDC4}"/>
              </a:ext>
            </a:extLst>
          </p:cNvPr>
          <p:cNvGrpSpPr>
            <a:grpSpLocks noChangeAspect="1"/>
          </p:cNvGrpSpPr>
          <p:nvPr/>
        </p:nvGrpSpPr>
        <p:grpSpPr>
          <a:xfrm>
            <a:off x="1651207" y="1171879"/>
            <a:ext cx="1289304" cy="1289304"/>
            <a:chOff x="1382806" y="3668806"/>
            <a:chExt cx="3025589" cy="3025588"/>
          </a:xfrm>
        </p:grpSpPr>
        <p:sp>
          <p:nvSpPr>
            <p:cNvPr id="5" name="Rectangle 4">
              <a:extLst>
                <a:ext uri="{FF2B5EF4-FFF2-40B4-BE49-F238E27FC236}">
                  <a16:creationId xmlns:a16="http://schemas.microsoft.com/office/drawing/2014/main" id="{56BCFF5E-29EA-A9AA-C32F-975B80732465}"/>
                </a:ext>
              </a:extLst>
            </p:cNvPr>
            <p:cNvSpPr/>
            <p:nvPr/>
          </p:nvSpPr>
          <p:spPr>
            <a:xfrm>
              <a:off x="1382806" y="3668806"/>
              <a:ext cx="3025588" cy="3025588"/>
            </a:xfrm>
            <a:prstGeom prst="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15">
              <a:extLst>
                <a:ext uri="{FF2B5EF4-FFF2-40B4-BE49-F238E27FC236}">
                  <a16:creationId xmlns:a16="http://schemas.microsoft.com/office/drawing/2014/main" id="{6CECB9B1-C228-6A4B-1EE6-397679992AFA}"/>
                </a:ext>
              </a:extLst>
            </p:cNvPr>
            <p:cNvSpPr txBox="1"/>
            <p:nvPr/>
          </p:nvSpPr>
          <p:spPr>
            <a:xfrm>
              <a:off x="2301328" y="4390328"/>
              <a:ext cx="2107067" cy="2304066"/>
            </a:xfrm>
            <a:custGeom>
              <a:avLst/>
              <a:gdLst>
                <a:gd name="connsiteX0" fmla="*/ 163419 w 2107067"/>
                <a:gd name="connsiteY0" fmla="*/ 966904 h 2304066"/>
                <a:gd name="connsiteX1" fmla="*/ 194031 w 2107067"/>
                <a:gd name="connsiteY1" fmla="*/ 971774 h 2304066"/>
                <a:gd name="connsiteX2" fmla="*/ 360197 w 2107067"/>
                <a:gd name="connsiteY2" fmla="*/ 971774 h 2304066"/>
                <a:gd name="connsiteX3" fmla="*/ 543426 w 2107067"/>
                <a:gd name="connsiteY3" fmla="*/ 992545 h 2304066"/>
                <a:gd name="connsiteX4" fmla="*/ 672502 w 2107067"/>
                <a:gd name="connsiteY4" fmla="*/ 1051148 h 2304066"/>
                <a:gd name="connsiteX5" fmla="*/ 749650 w 2107067"/>
                <a:gd name="connsiteY5" fmla="*/ 1142392 h 2304066"/>
                <a:gd name="connsiteX6" fmla="*/ 775614 w 2107067"/>
                <a:gd name="connsiteY6" fmla="*/ 1262566 h 2304066"/>
                <a:gd name="connsiteX7" fmla="*/ 754101 w 2107067"/>
                <a:gd name="connsiteY7" fmla="*/ 1373096 h 2304066"/>
                <a:gd name="connsiteX8" fmla="*/ 727025 w 2107067"/>
                <a:gd name="connsiteY8" fmla="*/ 1419089 h 2304066"/>
                <a:gd name="connsiteX9" fmla="*/ 707462 w 2107067"/>
                <a:gd name="connsiteY9" fmla="*/ 1438843 h 2304066"/>
                <a:gd name="connsiteX10" fmla="*/ 449215 w 2107067"/>
                <a:gd name="connsiteY10" fmla="*/ 164679 h 2304066"/>
                <a:gd name="connsiteX11" fmla="*/ 567906 w 2107067"/>
                <a:gd name="connsiteY11" fmla="*/ 183225 h 2304066"/>
                <a:gd name="connsiteX12" fmla="*/ 650247 w 2107067"/>
                <a:gd name="connsiteY12" fmla="*/ 233668 h 2304066"/>
                <a:gd name="connsiteX13" fmla="*/ 698465 w 2107067"/>
                <a:gd name="connsiteY13" fmla="*/ 309333 h 2304066"/>
                <a:gd name="connsiteX14" fmla="*/ 714785 w 2107067"/>
                <a:gd name="connsiteY14" fmla="*/ 402060 h 2304066"/>
                <a:gd name="connsiteX15" fmla="*/ 691047 w 2107067"/>
                <a:gd name="connsiteY15" fmla="*/ 518525 h 2304066"/>
                <a:gd name="connsiteX16" fmla="*/ 622058 w 2107067"/>
                <a:gd name="connsiteY16" fmla="*/ 608285 h 2304066"/>
                <a:gd name="connsiteX17" fmla="*/ 510044 w 2107067"/>
                <a:gd name="connsiteY17" fmla="*/ 665404 h 2304066"/>
                <a:gd name="connsiteX18" fmla="*/ 447542 w 2107067"/>
                <a:gd name="connsiteY18" fmla="*/ 678520 h 2304066"/>
                <a:gd name="connsiteX19" fmla="*/ 23160 w 2107067"/>
                <a:gd name="connsiteY19" fmla="*/ 310383 h 2304066"/>
                <a:gd name="connsiteX20" fmla="*/ 33799 w 2107067"/>
                <a:gd name="connsiteY20" fmla="*/ 313042 h 2304066"/>
                <a:gd name="connsiteX21" fmla="*/ 89435 w 2107067"/>
                <a:gd name="connsiteY21" fmla="*/ 289304 h 2304066"/>
                <a:gd name="connsiteX22" fmla="*/ 181420 w 2107067"/>
                <a:gd name="connsiteY22" fmla="*/ 238119 h 2304066"/>
                <a:gd name="connsiteX23" fmla="*/ 303819 w 2107067"/>
                <a:gd name="connsiteY23" fmla="*/ 187675 h 2304066"/>
                <a:gd name="connsiteX24" fmla="*/ 449215 w 2107067"/>
                <a:gd name="connsiteY24" fmla="*/ 164679 h 2304066"/>
                <a:gd name="connsiteX25" fmla="*/ 1007444 w 2107067"/>
                <a:gd name="connsiteY25" fmla="*/ 0 h 2304066"/>
                <a:gd name="connsiteX26" fmla="*/ 2107067 w 2107067"/>
                <a:gd name="connsiteY26" fmla="*/ 953887 h 2304066"/>
                <a:gd name="connsiteX27" fmla="*/ 2107067 w 2107067"/>
                <a:gd name="connsiteY27" fmla="*/ 2304066 h 2304066"/>
                <a:gd name="connsiteX28" fmla="*/ 665098 w 2107067"/>
                <a:gd name="connsiteY28" fmla="*/ 2304066 h 2304066"/>
                <a:gd name="connsiteX29" fmla="*/ 0 w 2107067"/>
                <a:gd name="connsiteY29" fmla="*/ 1727116 h 2304066"/>
                <a:gd name="connsiteX30" fmla="*/ 5610 w 2107067"/>
                <a:gd name="connsiteY30" fmla="*/ 1731022 h 2304066"/>
                <a:gd name="connsiteX31" fmla="*/ 41217 w 2107067"/>
                <a:gd name="connsiteY31" fmla="*/ 1750680 h 2304066"/>
                <a:gd name="connsiteX32" fmla="*/ 150264 w 2107067"/>
                <a:gd name="connsiteY32" fmla="*/ 1793705 h 2304066"/>
                <a:gd name="connsiteX33" fmla="*/ 302336 w 2107067"/>
                <a:gd name="connsiteY33" fmla="*/ 1828571 h 2304066"/>
                <a:gd name="connsiteX34" fmla="*/ 486306 w 2107067"/>
                <a:gd name="connsiteY34" fmla="*/ 1842665 h 2304066"/>
                <a:gd name="connsiteX35" fmla="*/ 784516 w 2107067"/>
                <a:gd name="connsiteY35" fmla="*/ 1803349 h 2304066"/>
                <a:gd name="connsiteX36" fmla="*/ 1018929 w 2107067"/>
                <a:gd name="connsiteY36" fmla="*/ 1688368 h 2304066"/>
                <a:gd name="connsiteX37" fmla="*/ 1171743 w 2107067"/>
                <a:gd name="connsiteY37" fmla="*/ 1501430 h 2304066"/>
                <a:gd name="connsiteX38" fmla="*/ 1226637 w 2107067"/>
                <a:gd name="connsiteY38" fmla="*/ 1246246 h 2304066"/>
                <a:gd name="connsiteX39" fmla="*/ 1196965 w 2107067"/>
                <a:gd name="connsiteY39" fmla="*/ 1085272 h 2304066"/>
                <a:gd name="connsiteX40" fmla="*/ 1111656 w 2107067"/>
                <a:gd name="connsiteY40" fmla="*/ 951003 h 2304066"/>
                <a:gd name="connsiteX41" fmla="*/ 975904 w 2107067"/>
                <a:gd name="connsiteY41" fmla="*/ 852342 h 2304066"/>
                <a:gd name="connsiteX42" fmla="*/ 794901 w 2107067"/>
                <a:gd name="connsiteY42" fmla="*/ 801157 h 2304066"/>
                <a:gd name="connsiteX43" fmla="*/ 794901 w 2107067"/>
                <a:gd name="connsiteY43" fmla="*/ 796706 h 2304066"/>
                <a:gd name="connsiteX44" fmla="*/ 944006 w 2107067"/>
                <a:gd name="connsiteY44" fmla="*/ 734393 h 2304066"/>
                <a:gd name="connsiteX45" fmla="*/ 1051569 w 2107067"/>
                <a:gd name="connsiteY45" fmla="*/ 633507 h 2304066"/>
                <a:gd name="connsiteX46" fmla="*/ 1116849 w 2107067"/>
                <a:gd name="connsiteY46" fmla="*/ 498496 h 2304066"/>
                <a:gd name="connsiteX47" fmla="*/ 1139103 w 2107067"/>
                <a:gd name="connsiteY47" fmla="*/ 335297 h 2304066"/>
                <a:gd name="connsiteX48" fmla="*/ 1101271 w 2107067"/>
                <a:gd name="connsiteY48" fmla="*/ 132781 h 2304066"/>
                <a:gd name="connsiteX49" fmla="*/ 1054536 w 2107067"/>
                <a:gd name="connsiteY49" fmla="*/ 50069 h 230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107067" h="2304066">
                  <a:moveTo>
                    <a:pt x="163419" y="966904"/>
                  </a:moveTo>
                  <a:lnTo>
                    <a:pt x="194031" y="971774"/>
                  </a:lnTo>
                  <a:lnTo>
                    <a:pt x="360197" y="971774"/>
                  </a:lnTo>
                  <a:cubicBezTo>
                    <a:pt x="430423" y="971774"/>
                    <a:pt x="491499" y="978698"/>
                    <a:pt x="543426" y="992545"/>
                  </a:cubicBezTo>
                  <a:cubicBezTo>
                    <a:pt x="595353" y="1006392"/>
                    <a:pt x="638378" y="1025927"/>
                    <a:pt x="672502" y="1051148"/>
                  </a:cubicBezTo>
                  <a:cubicBezTo>
                    <a:pt x="706625" y="1076370"/>
                    <a:pt x="732341" y="1106784"/>
                    <a:pt x="749650" y="1142392"/>
                  </a:cubicBezTo>
                  <a:cubicBezTo>
                    <a:pt x="766959" y="1177999"/>
                    <a:pt x="775614" y="1218057"/>
                    <a:pt x="775614" y="1262566"/>
                  </a:cubicBezTo>
                  <a:cubicBezTo>
                    <a:pt x="775614" y="1303118"/>
                    <a:pt x="768443" y="1339962"/>
                    <a:pt x="754101" y="1373096"/>
                  </a:cubicBezTo>
                  <a:cubicBezTo>
                    <a:pt x="746930" y="1389664"/>
                    <a:pt x="737905" y="1404995"/>
                    <a:pt x="727025" y="1419089"/>
                  </a:cubicBezTo>
                  <a:lnTo>
                    <a:pt x="707462" y="1438843"/>
                  </a:lnTo>
                  <a:close/>
                  <a:moveTo>
                    <a:pt x="449215" y="164679"/>
                  </a:moveTo>
                  <a:cubicBezTo>
                    <a:pt x="494713" y="164679"/>
                    <a:pt x="534277" y="170861"/>
                    <a:pt x="567906" y="183225"/>
                  </a:cubicBezTo>
                  <a:cubicBezTo>
                    <a:pt x="601535" y="195588"/>
                    <a:pt x="628982" y="212403"/>
                    <a:pt x="650247" y="233668"/>
                  </a:cubicBezTo>
                  <a:cubicBezTo>
                    <a:pt x="671512" y="254933"/>
                    <a:pt x="687585" y="280155"/>
                    <a:pt x="698465" y="309333"/>
                  </a:cubicBezTo>
                  <a:cubicBezTo>
                    <a:pt x="709345" y="338511"/>
                    <a:pt x="714785" y="369420"/>
                    <a:pt x="714785" y="402060"/>
                  </a:cubicBezTo>
                  <a:cubicBezTo>
                    <a:pt x="714785" y="444591"/>
                    <a:pt x="706872" y="483412"/>
                    <a:pt x="691047" y="518525"/>
                  </a:cubicBezTo>
                  <a:cubicBezTo>
                    <a:pt x="675222" y="553638"/>
                    <a:pt x="652225" y="583557"/>
                    <a:pt x="622058" y="608285"/>
                  </a:cubicBezTo>
                  <a:cubicBezTo>
                    <a:pt x="591891" y="633012"/>
                    <a:pt x="554553" y="652052"/>
                    <a:pt x="510044" y="665404"/>
                  </a:cubicBezTo>
                  <a:lnTo>
                    <a:pt x="447542" y="678520"/>
                  </a:lnTo>
                  <a:lnTo>
                    <a:pt x="23160" y="310383"/>
                  </a:lnTo>
                  <a:lnTo>
                    <a:pt x="33799" y="313042"/>
                  </a:lnTo>
                  <a:cubicBezTo>
                    <a:pt x="45668" y="313042"/>
                    <a:pt x="64213" y="305130"/>
                    <a:pt x="89435" y="289304"/>
                  </a:cubicBezTo>
                  <a:cubicBezTo>
                    <a:pt x="114657" y="273479"/>
                    <a:pt x="145318" y="256417"/>
                    <a:pt x="181420" y="238119"/>
                  </a:cubicBezTo>
                  <a:cubicBezTo>
                    <a:pt x="217522" y="219821"/>
                    <a:pt x="258321" y="203006"/>
                    <a:pt x="303819" y="187675"/>
                  </a:cubicBezTo>
                  <a:cubicBezTo>
                    <a:pt x="349317" y="172345"/>
                    <a:pt x="397783" y="164679"/>
                    <a:pt x="449215" y="164679"/>
                  </a:cubicBezTo>
                  <a:close/>
                  <a:moveTo>
                    <a:pt x="1007444" y="0"/>
                  </a:moveTo>
                  <a:lnTo>
                    <a:pt x="2107067" y="953887"/>
                  </a:lnTo>
                  <a:lnTo>
                    <a:pt x="2107067" y="2304066"/>
                  </a:lnTo>
                  <a:lnTo>
                    <a:pt x="665098" y="2304066"/>
                  </a:lnTo>
                  <a:lnTo>
                    <a:pt x="0" y="1727116"/>
                  </a:lnTo>
                  <a:lnTo>
                    <a:pt x="5610" y="1731022"/>
                  </a:lnTo>
                  <a:cubicBezTo>
                    <a:pt x="15006" y="1736709"/>
                    <a:pt x="26875" y="1743262"/>
                    <a:pt x="41217" y="1750680"/>
                  </a:cubicBezTo>
                  <a:cubicBezTo>
                    <a:pt x="69900" y="1765516"/>
                    <a:pt x="106249" y="1779858"/>
                    <a:pt x="150264" y="1793705"/>
                  </a:cubicBezTo>
                  <a:cubicBezTo>
                    <a:pt x="194278" y="1807553"/>
                    <a:pt x="244969" y="1819174"/>
                    <a:pt x="302336" y="1828571"/>
                  </a:cubicBezTo>
                  <a:cubicBezTo>
                    <a:pt x="359703" y="1837967"/>
                    <a:pt x="421026" y="1842665"/>
                    <a:pt x="486306" y="1842665"/>
                  </a:cubicBezTo>
                  <a:cubicBezTo>
                    <a:pt x="594116" y="1842665"/>
                    <a:pt x="693520" y="1829560"/>
                    <a:pt x="784516" y="1803349"/>
                  </a:cubicBezTo>
                  <a:cubicBezTo>
                    <a:pt x="875512" y="1777138"/>
                    <a:pt x="953650" y="1738811"/>
                    <a:pt x="1018929" y="1688368"/>
                  </a:cubicBezTo>
                  <a:cubicBezTo>
                    <a:pt x="1084209" y="1637924"/>
                    <a:pt x="1135147" y="1575612"/>
                    <a:pt x="1171743" y="1501430"/>
                  </a:cubicBezTo>
                  <a:cubicBezTo>
                    <a:pt x="1208339" y="1427249"/>
                    <a:pt x="1226637" y="1342187"/>
                    <a:pt x="1226637" y="1246246"/>
                  </a:cubicBezTo>
                  <a:cubicBezTo>
                    <a:pt x="1226637" y="1188879"/>
                    <a:pt x="1216747" y="1135221"/>
                    <a:pt x="1196965" y="1085272"/>
                  </a:cubicBezTo>
                  <a:cubicBezTo>
                    <a:pt x="1177183" y="1035323"/>
                    <a:pt x="1148747" y="990567"/>
                    <a:pt x="1111656" y="951003"/>
                  </a:cubicBezTo>
                  <a:cubicBezTo>
                    <a:pt x="1074565" y="911440"/>
                    <a:pt x="1029315" y="878553"/>
                    <a:pt x="975904" y="852342"/>
                  </a:cubicBezTo>
                  <a:cubicBezTo>
                    <a:pt x="922493" y="826131"/>
                    <a:pt x="862159" y="809069"/>
                    <a:pt x="794901" y="801157"/>
                  </a:cubicBezTo>
                  <a:lnTo>
                    <a:pt x="794901" y="796706"/>
                  </a:lnTo>
                  <a:cubicBezTo>
                    <a:pt x="851279" y="782859"/>
                    <a:pt x="900981" y="762088"/>
                    <a:pt x="944006" y="734393"/>
                  </a:cubicBezTo>
                  <a:cubicBezTo>
                    <a:pt x="987031" y="706699"/>
                    <a:pt x="1022886" y="673070"/>
                    <a:pt x="1051569" y="633507"/>
                  </a:cubicBezTo>
                  <a:cubicBezTo>
                    <a:pt x="1080253" y="593943"/>
                    <a:pt x="1102013" y="548939"/>
                    <a:pt x="1116849" y="498496"/>
                  </a:cubicBezTo>
                  <a:cubicBezTo>
                    <a:pt x="1131685" y="448053"/>
                    <a:pt x="1139103" y="393653"/>
                    <a:pt x="1139103" y="335297"/>
                  </a:cubicBezTo>
                  <a:cubicBezTo>
                    <a:pt x="1139103" y="260126"/>
                    <a:pt x="1126492" y="192621"/>
                    <a:pt x="1101271" y="132781"/>
                  </a:cubicBezTo>
                  <a:cubicBezTo>
                    <a:pt x="1088660" y="102861"/>
                    <a:pt x="1073082" y="75290"/>
                    <a:pt x="1054536" y="50069"/>
                  </a:cubicBezTo>
                  <a:close/>
                </a:path>
              </a:pathLst>
            </a:cu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p>
          </p:txBody>
        </p:sp>
        <p:sp>
          <p:nvSpPr>
            <p:cNvPr id="8" name="Freeform 16">
              <a:extLst>
                <a:ext uri="{FF2B5EF4-FFF2-40B4-BE49-F238E27FC236}">
                  <a16:creationId xmlns:a16="http://schemas.microsoft.com/office/drawing/2014/main" id="{F8976C39-DDB1-C297-C2EE-6BF79C33726A}"/>
                </a:ext>
              </a:extLst>
            </p:cNvPr>
            <p:cNvSpPr/>
            <p:nvPr/>
          </p:nvSpPr>
          <p:spPr>
            <a:xfrm>
              <a:off x="2244624" y="4244929"/>
              <a:ext cx="1283340" cy="1988065"/>
            </a:xfrm>
            <a:custGeom>
              <a:avLst/>
              <a:gdLst/>
              <a:ahLst/>
              <a:cxnLst/>
              <a:rect l="l" t="t" r="r" b="b"/>
              <a:pathLst>
                <a:path w="1283340" h="1988065">
                  <a:moveTo>
                    <a:pt x="618674" y="0"/>
                  </a:moveTo>
                  <a:cubicBezTo>
                    <a:pt x="711648" y="0"/>
                    <a:pt x="793990" y="10880"/>
                    <a:pt x="865699" y="32640"/>
                  </a:cubicBezTo>
                  <a:cubicBezTo>
                    <a:pt x="937407" y="54400"/>
                    <a:pt x="997742" y="85804"/>
                    <a:pt x="1046701" y="126851"/>
                  </a:cubicBezTo>
                  <a:cubicBezTo>
                    <a:pt x="1095661" y="167898"/>
                    <a:pt x="1132752" y="218341"/>
                    <a:pt x="1157974" y="278181"/>
                  </a:cubicBezTo>
                  <a:cubicBezTo>
                    <a:pt x="1183195" y="338021"/>
                    <a:pt x="1195806" y="405526"/>
                    <a:pt x="1195806" y="480697"/>
                  </a:cubicBezTo>
                  <a:cubicBezTo>
                    <a:pt x="1195806" y="539053"/>
                    <a:pt x="1188388" y="593453"/>
                    <a:pt x="1173552" y="643896"/>
                  </a:cubicBezTo>
                  <a:cubicBezTo>
                    <a:pt x="1158716" y="694339"/>
                    <a:pt x="1136956" y="739343"/>
                    <a:pt x="1108272" y="778907"/>
                  </a:cubicBezTo>
                  <a:cubicBezTo>
                    <a:pt x="1079589" y="818470"/>
                    <a:pt x="1043734" y="852099"/>
                    <a:pt x="1000709" y="879793"/>
                  </a:cubicBezTo>
                  <a:cubicBezTo>
                    <a:pt x="957684" y="907488"/>
                    <a:pt x="907982" y="928259"/>
                    <a:pt x="851604" y="942106"/>
                  </a:cubicBezTo>
                  <a:lnTo>
                    <a:pt x="851604" y="946557"/>
                  </a:lnTo>
                  <a:cubicBezTo>
                    <a:pt x="918862" y="954469"/>
                    <a:pt x="979196" y="971531"/>
                    <a:pt x="1032607" y="997742"/>
                  </a:cubicBezTo>
                  <a:cubicBezTo>
                    <a:pt x="1086018" y="1023953"/>
                    <a:pt x="1131268" y="1056840"/>
                    <a:pt x="1168359" y="1096403"/>
                  </a:cubicBezTo>
                  <a:cubicBezTo>
                    <a:pt x="1205450" y="1135967"/>
                    <a:pt x="1233886" y="1180723"/>
                    <a:pt x="1253668" y="1230672"/>
                  </a:cubicBezTo>
                  <a:cubicBezTo>
                    <a:pt x="1273450" y="1280621"/>
                    <a:pt x="1283340" y="1334279"/>
                    <a:pt x="1283340" y="1391646"/>
                  </a:cubicBezTo>
                  <a:cubicBezTo>
                    <a:pt x="1283340" y="1487587"/>
                    <a:pt x="1265042" y="1572649"/>
                    <a:pt x="1228446" y="1646830"/>
                  </a:cubicBezTo>
                  <a:cubicBezTo>
                    <a:pt x="1191850" y="1721012"/>
                    <a:pt x="1140912" y="1783324"/>
                    <a:pt x="1075632" y="1833768"/>
                  </a:cubicBezTo>
                  <a:cubicBezTo>
                    <a:pt x="1010353" y="1884211"/>
                    <a:pt x="932215" y="1922538"/>
                    <a:pt x="841219" y="1948749"/>
                  </a:cubicBezTo>
                  <a:cubicBezTo>
                    <a:pt x="750223" y="1974960"/>
                    <a:pt x="650819" y="1988065"/>
                    <a:pt x="543009" y="1988065"/>
                  </a:cubicBezTo>
                  <a:cubicBezTo>
                    <a:pt x="477729" y="1988065"/>
                    <a:pt x="416406" y="1983367"/>
                    <a:pt x="359039" y="1973971"/>
                  </a:cubicBezTo>
                  <a:cubicBezTo>
                    <a:pt x="301672" y="1964574"/>
                    <a:pt x="250981" y="1952953"/>
                    <a:pt x="206967" y="1939105"/>
                  </a:cubicBezTo>
                  <a:cubicBezTo>
                    <a:pt x="162952" y="1925258"/>
                    <a:pt x="126603" y="1910916"/>
                    <a:pt x="97920" y="1896080"/>
                  </a:cubicBezTo>
                  <a:cubicBezTo>
                    <a:pt x="69236" y="1881244"/>
                    <a:pt x="50444" y="1869869"/>
                    <a:pt x="41542" y="1861957"/>
                  </a:cubicBezTo>
                  <a:cubicBezTo>
                    <a:pt x="32640" y="1854044"/>
                    <a:pt x="25964" y="1845142"/>
                    <a:pt x="21513" y="1835251"/>
                  </a:cubicBezTo>
                  <a:cubicBezTo>
                    <a:pt x="17062" y="1825360"/>
                    <a:pt x="13106" y="1813739"/>
                    <a:pt x="9644" y="1800386"/>
                  </a:cubicBezTo>
                  <a:cubicBezTo>
                    <a:pt x="6182" y="1787033"/>
                    <a:pt x="3709" y="1770219"/>
                    <a:pt x="2226" y="1749943"/>
                  </a:cubicBezTo>
                  <a:cubicBezTo>
                    <a:pt x="742" y="1729666"/>
                    <a:pt x="0" y="1705186"/>
                    <a:pt x="0" y="1676503"/>
                  </a:cubicBezTo>
                  <a:cubicBezTo>
                    <a:pt x="0" y="1629027"/>
                    <a:pt x="3957" y="1596139"/>
                    <a:pt x="11869" y="1577841"/>
                  </a:cubicBezTo>
                  <a:cubicBezTo>
                    <a:pt x="19782" y="1559543"/>
                    <a:pt x="31651" y="1550394"/>
                    <a:pt x="47476" y="1550394"/>
                  </a:cubicBezTo>
                  <a:cubicBezTo>
                    <a:pt x="57367" y="1550394"/>
                    <a:pt x="74429" y="1557071"/>
                    <a:pt x="98662" y="1570423"/>
                  </a:cubicBezTo>
                  <a:cubicBezTo>
                    <a:pt x="122894" y="1583776"/>
                    <a:pt x="153803" y="1598118"/>
                    <a:pt x="191389" y="1613449"/>
                  </a:cubicBezTo>
                  <a:cubicBezTo>
                    <a:pt x="228974" y="1628779"/>
                    <a:pt x="272988" y="1643121"/>
                    <a:pt x="323432" y="1656474"/>
                  </a:cubicBezTo>
                  <a:cubicBezTo>
                    <a:pt x="373875" y="1669827"/>
                    <a:pt x="431242" y="1676503"/>
                    <a:pt x="495533" y="1676503"/>
                  </a:cubicBezTo>
                  <a:cubicBezTo>
                    <a:pt x="549933" y="1676503"/>
                    <a:pt x="597903" y="1670074"/>
                    <a:pt x="639445" y="1657216"/>
                  </a:cubicBezTo>
                  <a:cubicBezTo>
                    <a:pt x="680987" y="1644357"/>
                    <a:pt x="716346" y="1626307"/>
                    <a:pt x="745525" y="1603063"/>
                  </a:cubicBezTo>
                  <a:cubicBezTo>
                    <a:pt x="774703" y="1579820"/>
                    <a:pt x="796462" y="1551631"/>
                    <a:pt x="810804" y="1518496"/>
                  </a:cubicBezTo>
                  <a:cubicBezTo>
                    <a:pt x="825146" y="1485362"/>
                    <a:pt x="832317" y="1448518"/>
                    <a:pt x="832317" y="1407966"/>
                  </a:cubicBezTo>
                  <a:cubicBezTo>
                    <a:pt x="832317" y="1363457"/>
                    <a:pt x="823662" y="1323399"/>
                    <a:pt x="806353" y="1287792"/>
                  </a:cubicBezTo>
                  <a:cubicBezTo>
                    <a:pt x="789044" y="1252184"/>
                    <a:pt x="763328" y="1221770"/>
                    <a:pt x="729205" y="1196548"/>
                  </a:cubicBezTo>
                  <a:cubicBezTo>
                    <a:pt x="695081" y="1171327"/>
                    <a:pt x="652056" y="1151792"/>
                    <a:pt x="600129" y="1137945"/>
                  </a:cubicBezTo>
                  <a:cubicBezTo>
                    <a:pt x="548202" y="1124098"/>
                    <a:pt x="487126" y="1117174"/>
                    <a:pt x="416900" y="1117174"/>
                  </a:cubicBezTo>
                  <a:lnTo>
                    <a:pt x="250734" y="1117174"/>
                  </a:lnTo>
                  <a:cubicBezTo>
                    <a:pt x="237876" y="1117174"/>
                    <a:pt x="226996" y="1115443"/>
                    <a:pt x="218094" y="1111981"/>
                  </a:cubicBezTo>
                  <a:cubicBezTo>
                    <a:pt x="209192" y="1108520"/>
                    <a:pt x="201774" y="1101349"/>
                    <a:pt x="195839" y="1090469"/>
                  </a:cubicBezTo>
                  <a:cubicBezTo>
                    <a:pt x="189905" y="1079589"/>
                    <a:pt x="185701" y="1064505"/>
                    <a:pt x="183229" y="1045218"/>
                  </a:cubicBezTo>
                  <a:cubicBezTo>
                    <a:pt x="180756" y="1025931"/>
                    <a:pt x="179519" y="1000957"/>
                    <a:pt x="179519" y="970295"/>
                  </a:cubicBezTo>
                  <a:cubicBezTo>
                    <a:pt x="179519" y="941611"/>
                    <a:pt x="180756" y="918120"/>
                    <a:pt x="183229" y="899822"/>
                  </a:cubicBezTo>
                  <a:cubicBezTo>
                    <a:pt x="185701" y="881524"/>
                    <a:pt x="189658" y="867430"/>
                    <a:pt x="195098" y="857539"/>
                  </a:cubicBezTo>
                  <a:cubicBezTo>
                    <a:pt x="200538" y="847648"/>
                    <a:pt x="207461" y="840724"/>
                    <a:pt x="215868" y="836768"/>
                  </a:cubicBezTo>
                  <a:cubicBezTo>
                    <a:pt x="224276" y="832812"/>
                    <a:pt x="234414" y="830833"/>
                    <a:pt x="246283" y="830833"/>
                  </a:cubicBezTo>
                  <a:lnTo>
                    <a:pt x="413933" y="830833"/>
                  </a:lnTo>
                  <a:cubicBezTo>
                    <a:pt x="471300" y="830833"/>
                    <a:pt x="522238" y="824157"/>
                    <a:pt x="566747" y="810804"/>
                  </a:cubicBezTo>
                  <a:cubicBezTo>
                    <a:pt x="611256" y="797452"/>
                    <a:pt x="648594" y="778412"/>
                    <a:pt x="678761" y="753685"/>
                  </a:cubicBezTo>
                  <a:cubicBezTo>
                    <a:pt x="708928" y="728957"/>
                    <a:pt x="731925" y="699038"/>
                    <a:pt x="747750" y="663925"/>
                  </a:cubicBezTo>
                  <a:cubicBezTo>
                    <a:pt x="763575" y="628812"/>
                    <a:pt x="771488" y="589991"/>
                    <a:pt x="771488" y="547460"/>
                  </a:cubicBezTo>
                  <a:cubicBezTo>
                    <a:pt x="771488" y="514820"/>
                    <a:pt x="766048" y="483911"/>
                    <a:pt x="755168" y="454733"/>
                  </a:cubicBezTo>
                  <a:cubicBezTo>
                    <a:pt x="744288" y="425555"/>
                    <a:pt x="728215" y="400333"/>
                    <a:pt x="706950" y="379068"/>
                  </a:cubicBezTo>
                  <a:cubicBezTo>
                    <a:pt x="685685" y="357803"/>
                    <a:pt x="658238" y="340988"/>
                    <a:pt x="624609" y="328625"/>
                  </a:cubicBezTo>
                  <a:cubicBezTo>
                    <a:pt x="590980" y="316261"/>
                    <a:pt x="551416" y="310079"/>
                    <a:pt x="505918" y="310079"/>
                  </a:cubicBezTo>
                  <a:cubicBezTo>
                    <a:pt x="454486" y="310079"/>
                    <a:pt x="406020" y="317745"/>
                    <a:pt x="360522" y="333075"/>
                  </a:cubicBezTo>
                  <a:cubicBezTo>
                    <a:pt x="315024" y="348406"/>
                    <a:pt x="274225" y="365221"/>
                    <a:pt x="238123" y="383519"/>
                  </a:cubicBezTo>
                  <a:cubicBezTo>
                    <a:pt x="202021" y="401817"/>
                    <a:pt x="171360" y="418879"/>
                    <a:pt x="146138" y="434704"/>
                  </a:cubicBezTo>
                  <a:cubicBezTo>
                    <a:pt x="120916" y="450530"/>
                    <a:pt x="102371" y="458442"/>
                    <a:pt x="90502" y="458442"/>
                  </a:cubicBezTo>
                  <a:cubicBezTo>
                    <a:pt x="82589" y="458442"/>
                    <a:pt x="75665" y="456711"/>
                    <a:pt x="69731" y="453250"/>
                  </a:cubicBezTo>
                  <a:cubicBezTo>
                    <a:pt x="63796" y="449788"/>
                    <a:pt x="58851" y="443111"/>
                    <a:pt x="54895" y="433221"/>
                  </a:cubicBezTo>
                  <a:cubicBezTo>
                    <a:pt x="50938" y="423330"/>
                    <a:pt x="47971" y="408988"/>
                    <a:pt x="45993" y="390195"/>
                  </a:cubicBezTo>
                  <a:cubicBezTo>
                    <a:pt x="44015" y="371403"/>
                    <a:pt x="43026" y="347170"/>
                    <a:pt x="43026" y="317497"/>
                  </a:cubicBezTo>
                  <a:cubicBezTo>
                    <a:pt x="43026" y="292770"/>
                    <a:pt x="43520" y="272247"/>
                    <a:pt x="44509" y="255927"/>
                  </a:cubicBezTo>
                  <a:cubicBezTo>
                    <a:pt x="45498" y="239607"/>
                    <a:pt x="47476" y="226007"/>
                    <a:pt x="50444" y="215127"/>
                  </a:cubicBezTo>
                  <a:cubicBezTo>
                    <a:pt x="53411" y="204247"/>
                    <a:pt x="57120" y="194851"/>
                    <a:pt x="61571" y="186938"/>
                  </a:cubicBezTo>
                  <a:cubicBezTo>
                    <a:pt x="66022" y="179025"/>
                    <a:pt x="73193" y="170371"/>
                    <a:pt x="83084" y="160974"/>
                  </a:cubicBezTo>
                  <a:cubicBezTo>
                    <a:pt x="92974" y="151578"/>
                    <a:pt x="113251" y="137483"/>
                    <a:pt x="143912" y="118691"/>
                  </a:cubicBezTo>
                  <a:cubicBezTo>
                    <a:pt x="174574" y="99898"/>
                    <a:pt x="213148" y="81600"/>
                    <a:pt x="259636" y="63797"/>
                  </a:cubicBezTo>
                  <a:cubicBezTo>
                    <a:pt x="306123" y="45993"/>
                    <a:pt x="359781" y="30910"/>
                    <a:pt x="420609" y="18546"/>
                  </a:cubicBezTo>
                  <a:cubicBezTo>
                    <a:pt x="481438" y="6182"/>
                    <a:pt x="547460" y="0"/>
                    <a:pt x="6186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Espace réservé du pied de page 6"/>
          <p:cNvSpPr>
            <a:spLocks noGrp="1"/>
          </p:cNvSpPr>
          <p:nvPr>
            <p:ph type="ftr" sz="quarter" idx="11"/>
          </p:nvPr>
        </p:nvSpPr>
        <p:spPr/>
        <p:txBody>
          <a:bodyPr/>
          <a:lstStyle/>
          <a:p>
            <a:r>
              <a:rPr lang="fr-FR" smtClean="0"/>
              <a:t>Luc Bonnet, CPD EPS pour le 1er degré, DSDEN du Rhône</a:t>
            </a:r>
            <a:endParaRPr lang="fr-FR" dirty="0"/>
          </a:p>
        </p:txBody>
      </p:sp>
    </p:spTree>
    <p:extLst>
      <p:ext uri="{BB962C8B-B14F-4D97-AF65-F5344CB8AC3E}">
        <p14:creationId xmlns:p14="http://schemas.microsoft.com/office/powerpoint/2010/main" val="15834822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Règlementation</a:t>
            </a:r>
          </a:p>
        </p:txBody>
      </p:sp>
      <p:sp>
        <p:nvSpPr>
          <p:cNvPr id="3" name="Espace réservé du contenu 2"/>
          <p:cNvSpPr>
            <a:spLocks noGrp="1"/>
          </p:cNvSpPr>
          <p:nvPr>
            <p:ph idx="1"/>
          </p:nvPr>
        </p:nvSpPr>
        <p:spPr>
          <a:xfrm>
            <a:off x="838200" y="1557268"/>
            <a:ext cx="7550426" cy="4773958"/>
          </a:xfrm>
        </p:spPr>
        <p:txBody>
          <a:bodyPr>
            <a:normAutofit fontScale="92500"/>
          </a:bodyPr>
          <a:lstStyle/>
          <a:p>
            <a:r>
              <a:rPr lang="fr-FR" dirty="0"/>
              <a:t>Une norme en préparation </a:t>
            </a:r>
            <a:r>
              <a:rPr lang="fr-FR" b="1" dirty="0"/>
              <a:t>« Piscines à usage public - Exigences de surveillance (des baignades) - Organisation et mise en œuvre » : PR NF S52-014 groupe piloté par Patrick DUNY de l’ANDES.</a:t>
            </a:r>
          </a:p>
          <a:p>
            <a:r>
              <a:rPr lang="fr-FR" b="1" dirty="0"/>
              <a:t>L’enquête publique s’est achevée le 31/12/2022.</a:t>
            </a:r>
          </a:p>
          <a:p>
            <a:r>
              <a:rPr lang="fr-FR" dirty="0"/>
              <a:t>« Le présent document spécifie les exigences </a:t>
            </a:r>
            <a:r>
              <a:rPr lang="fr-FR"/>
              <a:t>et recommandations concernant </a:t>
            </a:r>
            <a:r>
              <a:rPr lang="fr-FR" dirty="0"/>
              <a:t>l’organisation de la surveillance des baignades et </a:t>
            </a:r>
            <a:r>
              <a:rPr lang="fr-FR"/>
              <a:t>de leurs abords </a:t>
            </a:r>
            <a:r>
              <a:rPr lang="fr-FR" dirty="0"/>
              <a:t>immédiats par du personnel habilité ainsi que la manière dont cette surveillance doit être effectuée. »</a:t>
            </a:r>
          </a:p>
          <a:p>
            <a:r>
              <a:rPr lang="fr-FR" b="1" dirty="0"/>
              <a:t>Norme d’application volontaire qui sera mise en téléchargement gratuit.</a:t>
            </a:r>
          </a:p>
          <a:p>
            <a:endParaRPr lang="fr-FR" dirty="0"/>
          </a:p>
        </p:txBody>
      </p:sp>
      <p:pic>
        <p:nvPicPr>
          <p:cNvPr id="4" name="Image 3">
            <a:extLst>
              <a:ext uri="{FF2B5EF4-FFF2-40B4-BE49-F238E27FC236}">
                <a16:creationId xmlns:a16="http://schemas.microsoft.com/office/drawing/2014/main" id="{8E7ABDAF-CA6A-D6EF-BB3C-0DF5F65BEB8C}"/>
              </a:ext>
            </a:extLst>
          </p:cNvPr>
          <p:cNvPicPr>
            <a:picLocks noChangeAspect="1"/>
          </p:cNvPicPr>
          <p:nvPr/>
        </p:nvPicPr>
        <p:blipFill rotWithShape="1">
          <a:blip r:embed="rId2">
            <a:alphaModFix/>
          </a:blip>
          <a:srcRect l="44248" t="-1" r="5882" b="-1"/>
          <a:stretch/>
        </p:blipFill>
        <p:spPr>
          <a:xfrm>
            <a:off x="8577470" y="0"/>
            <a:ext cx="3614530" cy="6858000"/>
          </a:xfrm>
          <a:prstGeom prst="rect">
            <a:avLst/>
          </a:prstGeom>
          <a:blipFill>
            <a:blip r:embed="rId3"/>
            <a:tile tx="0" ty="0" sx="100000" sy="100000" flip="none" algn="tl"/>
          </a:blipFill>
          <a:effectLst>
            <a:outerShdw blurRad="50800" dist="50800" dir="5400000" algn="ctr" rotWithShape="0">
              <a:srgbClr val="000000">
                <a:alpha val="47000"/>
              </a:srgbClr>
            </a:outerShdw>
          </a:effectLst>
        </p:spPr>
      </p:pic>
      <p:pic>
        <p:nvPicPr>
          <p:cNvPr id="5" name="Image 4">
            <a:extLst>
              <a:ext uri="{FF2B5EF4-FFF2-40B4-BE49-F238E27FC236}">
                <a16:creationId xmlns:a16="http://schemas.microsoft.com/office/drawing/2014/main" id="{D3E49900-A850-CF1B-8972-9498DC69A851}"/>
              </a:ext>
            </a:extLst>
          </p:cNvPr>
          <p:cNvPicPr>
            <a:picLocks noChangeAspect="1"/>
          </p:cNvPicPr>
          <p:nvPr/>
        </p:nvPicPr>
        <p:blipFill>
          <a:blip r:embed="rId4"/>
          <a:stretch>
            <a:fillRect/>
          </a:stretch>
        </p:blipFill>
        <p:spPr>
          <a:xfrm>
            <a:off x="8269219" y="1319767"/>
            <a:ext cx="2740514" cy="4290124"/>
          </a:xfrm>
          <a:prstGeom prst="rect">
            <a:avLst/>
          </a:prstGeom>
        </p:spPr>
      </p:pic>
      <p:sp>
        <p:nvSpPr>
          <p:cNvPr id="6" name="Espace réservé du pied de page 5"/>
          <p:cNvSpPr>
            <a:spLocks noGrp="1"/>
          </p:cNvSpPr>
          <p:nvPr>
            <p:ph type="ftr" sz="quarter" idx="11"/>
          </p:nvPr>
        </p:nvSpPr>
        <p:spPr/>
        <p:txBody>
          <a:bodyPr/>
          <a:lstStyle/>
          <a:p>
            <a:r>
              <a:rPr lang="fr-FR" smtClean="0"/>
              <a:t>Luc Bonnet, CPD EPS pour le 1er degré, DSDEN du Rhône</a:t>
            </a:r>
            <a:endParaRPr lang="fr-FR" dirty="0"/>
          </a:p>
        </p:txBody>
      </p:sp>
    </p:spTree>
    <p:extLst>
      <p:ext uri="{BB962C8B-B14F-4D97-AF65-F5344CB8AC3E}">
        <p14:creationId xmlns:p14="http://schemas.microsoft.com/office/powerpoint/2010/main" val="41767975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Surveillance </a:t>
            </a:r>
            <a:r>
              <a:rPr lang="fr-FR" dirty="0" smtClean="0"/>
              <a:t>du public scolaire</a:t>
            </a:r>
            <a:br>
              <a:rPr lang="fr-FR" dirty="0" smtClean="0"/>
            </a:br>
            <a:r>
              <a:rPr lang="fr-FR" dirty="0" smtClean="0"/>
              <a:t>par </a:t>
            </a:r>
            <a:r>
              <a:rPr lang="fr-FR" dirty="0"/>
              <a:t>les BNSSA</a:t>
            </a:r>
          </a:p>
        </p:txBody>
      </p:sp>
      <p:sp>
        <p:nvSpPr>
          <p:cNvPr id="3" name="Espace réservé du contenu 2"/>
          <p:cNvSpPr>
            <a:spLocks noGrp="1"/>
          </p:cNvSpPr>
          <p:nvPr>
            <p:ph idx="1"/>
          </p:nvPr>
        </p:nvSpPr>
        <p:spPr>
          <a:xfrm>
            <a:off x="838200" y="1557268"/>
            <a:ext cx="7550426" cy="4773958"/>
          </a:xfrm>
        </p:spPr>
        <p:txBody>
          <a:bodyPr>
            <a:normAutofit/>
          </a:bodyPr>
          <a:lstStyle/>
          <a:p>
            <a:pPr marL="0" indent="0">
              <a:buNone/>
            </a:pPr>
            <a:endParaRPr lang="fr-FR" dirty="0"/>
          </a:p>
          <a:p>
            <a:r>
              <a:rPr lang="fr-FR" sz="4400" u="sng" dirty="0">
                <a:solidFill>
                  <a:srgbClr val="FF0000"/>
                </a:solidFill>
              </a:rPr>
              <a:t>Possible</a:t>
            </a:r>
            <a:r>
              <a:rPr lang="fr-FR" dirty="0" smtClean="0"/>
              <a:t> </a:t>
            </a:r>
            <a:r>
              <a:rPr lang="fr-FR" sz="4400" u="sng" dirty="0" smtClean="0">
                <a:solidFill>
                  <a:srgbClr val="FF0000"/>
                </a:solidFill>
              </a:rPr>
              <a:t>depuis le décret n° 2023-437 du 3 juin 2023 </a:t>
            </a:r>
          </a:p>
          <a:p>
            <a:pPr marL="0" indent="0">
              <a:buNone/>
            </a:pPr>
            <a:r>
              <a:rPr lang="fr-FR" sz="4400" u="sng" dirty="0" smtClean="0">
                <a:solidFill>
                  <a:srgbClr val="FF0000"/>
                </a:solidFill>
              </a:rPr>
              <a:t>(vignette modifiée suite à l’évolution réglementaire intervenue le 4 juin 2023)</a:t>
            </a:r>
            <a:endParaRPr lang="fr-FR" sz="4400" u="sng" dirty="0">
              <a:solidFill>
                <a:srgbClr val="FF0000"/>
              </a:solidFill>
            </a:endParaRPr>
          </a:p>
        </p:txBody>
      </p:sp>
      <p:pic>
        <p:nvPicPr>
          <p:cNvPr id="4" name="Image 3">
            <a:extLst>
              <a:ext uri="{FF2B5EF4-FFF2-40B4-BE49-F238E27FC236}">
                <a16:creationId xmlns:a16="http://schemas.microsoft.com/office/drawing/2014/main" id="{8E7ABDAF-CA6A-D6EF-BB3C-0DF5F65BEB8C}"/>
              </a:ext>
            </a:extLst>
          </p:cNvPr>
          <p:cNvPicPr>
            <a:picLocks noChangeAspect="1"/>
          </p:cNvPicPr>
          <p:nvPr/>
        </p:nvPicPr>
        <p:blipFill rotWithShape="1">
          <a:blip r:embed="rId2">
            <a:alphaModFix/>
          </a:blip>
          <a:srcRect l="44248" t="-1" r="5882" b="-1"/>
          <a:stretch/>
        </p:blipFill>
        <p:spPr>
          <a:xfrm>
            <a:off x="8577470" y="0"/>
            <a:ext cx="3614530" cy="6858000"/>
          </a:xfrm>
          <a:prstGeom prst="rect">
            <a:avLst/>
          </a:prstGeom>
          <a:blipFill>
            <a:blip r:embed="rId3"/>
            <a:tile tx="0" ty="0" sx="100000" sy="100000" flip="none" algn="tl"/>
          </a:blipFill>
          <a:effectLst>
            <a:outerShdw blurRad="50800" dist="50800" dir="5400000" algn="ctr" rotWithShape="0">
              <a:srgbClr val="000000">
                <a:alpha val="47000"/>
              </a:srgbClr>
            </a:outerShdw>
          </a:effectLst>
        </p:spPr>
      </p:pic>
      <p:pic>
        <p:nvPicPr>
          <p:cNvPr id="5" name="Image 4">
            <a:extLst>
              <a:ext uri="{FF2B5EF4-FFF2-40B4-BE49-F238E27FC236}">
                <a16:creationId xmlns:a16="http://schemas.microsoft.com/office/drawing/2014/main" id="{D3E49900-A850-CF1B-8972-9498DC69A851}"/>
              </a:ext>
            </a:extLst>
          </p:cNvPr>
          <p:cNvPicPr>
            <a:picLocks noChangeAspect="1"/>
          </p:cNvPicPr>
          <p:nvPr/>
        </p:nvPicPr>
        <p:blipFill>
          <a:blip r:embed="rId4"/>
          <a:stretch>
            <a:fillRect/>
          </a:stretch>
        </p:blipFill>
        <p:spPr>
          <a:xfrm>
            <a:off x="9014478" y="1439146"/>
            <a:ext cx="2740514" cy="4290124"/>
          </a:xfrm>
          <a:prstGeom prst="rect">
            <a:avLst/>
          </a:prstGeom>
        </p:spPr>
      </p:pic>
      <p:sp>
        <p:nvSpPr>
          <p:cNvPr id="6" name="Espace réservé du pied de page 5"/>
          <p:cNvSpPr>
            <a:spLocks noGrp="1"/>
          </p:cNvSpPr>
          <p:nvPr>
            <p:ph type="ftr" sz="quarter" idx="11"/>
          </p:nvPr>
        </p:nvSpPr>
        <p:spPr/>
        <p:txBody>
          <a:bodyPr/>
          <a:lstStyle/>
          <a:p>
            <a:r>
              <a:rPr lang="fr-FR" smtClean="0"/>
              <a:t>Luc Bonnet, CPD EPS pour le 1er degré, DSDEN du Rhône</a:t>
            </a:r>
            <a:endParaRPr lang="fr-FR" dirty="0"/>
          </a:p>
        </p:txBody>
      </p:sp>
    </p:spTree>
    <p:extLst>
      <p:ext uri="{BB962C8B-B14F-4D97-AF65-F5344CB8AC3E}">
        <p14:creationId xmlns:p14="http://schemas.microsoft.com/office/powerpoint/2010/main" val="36440336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01D8A0F-8159-D6CF-17BC-C2BD0C8442F6}"/>
              </a:ext>
            </a:extLst>
          </p:cNvPr>
          <p:cNvPicPr>
            <a:picLocks noChangeAspect="1"/>
          </p:cNvPicPr>
          <p:nvPr/>
        </p:nvPicPr>
        <p:blipFill rotWithShape="1">
          <a:blip r:embed="rId2">
            <a:alphaModFix/>
          </a:blip>
          <a:srcRect l="44248" t="-1" r="5882" b="-1"/>
          <a:stretch/>
        </p:blipFill>
        <p:spPr>
          <a:xfrm>
            <a:off x="4848225" y="0"/>
            <a:ext cx="7343775" cy="6858000"/>
          </a:xfrm>
          <a:prstGeom prst="rect">
            <a:avLst/>
          </a:prstGeom>
          <a:blipFill>
            <a:blip r:embed="rId3"/>
            <a:tile tx="0" ty="0" sx="100000" sy="100000" flip="none" algn="tl"/>
          </a:blipFill>
          <a:effectLst>
            <a:outerShdw blurRad="50800" dist="50800" dir="5400000" algn="ctr" rotWithShape="0">
              <a:srgbClr val="000000">
                <a:alpha val="47000"/>
              </a:srgbClr>
            </a:outerShdw>
          </a:effectLst>
        </p:spPr>
      </p:pic>
      <p:sp>
        <p:nvSpPr>
          <p:cNvPr id="2" name="Titre 1"/>
          <p:cNvSpPr>
            <a:spLocks noGrp="1"/>
          </p:cNvSpPr>
          <p:nvPr>
            <p:ph type="title"/>
          </p:nvPr>
        </p:nvSpPr>
        <p:spPr>
          <a:xfrm>
            <a:off x="437420" y="1582986"/>
            <a:ext cx="3973385" cy="3692028"/>
          </a:xfrm>
          <a:noFill/>
        </p:spPr>
        <p:txBody>
          <a:bodyPr vert="horz" lIns="91440" tIns="45720" rIns="91440" bIns="45720" rtlCol="0" anchor="ctr">
            <a:normAutofit/>
          </a:bodyPr>
          <a:lstStyle/>
          <a:p>
            <a:pPr algn="r"/>
            <a:r>
              <a:rPr lang="en-US" dirty="0" err="1"/>
              <a:t>Piscines</a:t>
            </a:r>
            <a:r>
              <a:rPr lang="en-US" dirty="0"/>
              <a:t> et </a:t>
            </a:r>
            <a:r>
              <a:rPr lang="en-US" dirty="0" err="1"/>
              <a:t>énergie</a:t>
            </a:r>
            <a:endParaRPr lang="en-US" dirty="0"/>
          </a:p>
        </p:txBody>
      </p:sp>
      <p:sp>
        <p:nvSpPr>
          <p:cNvPr id="7" name="ZoneTexte 6">
            <a:extLst>
              <a:ext uri="{FF2B5EF4-FFF2-40B4-BE49-F238E27FC236}">
                <a16:creationId xmlns:a16="http://schemas.microsoft.com/office/drawing/2014/main" id="{6A5DCF1A-AD1A-91BA-8099-5E860F9283ED}"/>
              </a:ext>
            </a:extLst>
          </p:cNvPr>
          <p:cNvSpPr txBox="1"/>
          <p:nvPr/>
        </p:nvSpPr>
        <p:spPr>
          <a:xfrm>
            <a:off x="434371" y="4609112"/>
            <a:ext cx="3864990" cy="923330"/>
          </a:xfrm>
          <a:prstGeom prst="rect">
            <a:avLst/>
          </a:prstGeom>
          <a:noFill/>
        </p:spPr>
        <p:txBody>
          <a:bodyPr wrap="square" rtlCol="0">
            <a:spAutoFit/>
          </a:bodyPr>
          <a:lstStyle/>
          <a:p>
            <a:r>
              <a:rPr lang="fr-FR" dirty="0"/>
              <a:t>Intervention de Olivier CONVERT, directeur des bassins de l’aqueduc, Mornant</a:t>
            </a:r>
          </a:p>
        </p:txBody>
      </p:sp>
      <p:grpSp>
        <p:nvGrpSpPr>
          <p:cNvPr id="3" name="Group 17">
            <a:extLst>
              <a:ext uri="{FF2B5EF4-FFF2-40B4-BE49-F238E27FC236}">
                <a16:creationId xmlns:a16="http://schemas.microsoft.com/office/drawing/2014/main" id="{12D0BF00-B180-31C3-C40C-5311A053E2ED}"/>
              </a:ext>
            </a:extLst>
          </p:cNvPr>
          <p:cNvGrpSpPr>
            <a:grpSpLocks noChangeAspect="1"/>
          </p:cNvGrpSpPr>
          <p:nvPr/>
        </p:nvGrpSpPr>
        <p:grpSpPr>
          <a:xfrm>
            <a:off x="1612359" y="1015252"/>
            <a:ext cx="1289304" cy="1289304"/>
            <a:chOff x="1382807" y="174388"/>
            <a:chExt cx="3025588" cy="3025588"/>
          </a:xfrm>
        </p:grpSpPr>
        <p:sp>
          <p:nvSpPr>
            <p:cNvPr id="5" name="Rectangle 4">
              <a:extLst>
                <a:ext uri="{FF2B5EF4-FFF2-40B4-BE49-F238E27FC236}">
                  <a16:creationId xmlns:a16="http://schemas.microsoft.com/office/drawing/2014/main" id="{B0CFF59A-8462-CCFD-E8C0-0EACE47511F5}"/>
                </a:ext>
              </a:extLst>
            </p:cNvPr>
            <p:cNvSpPr/>
            <p:nvPr/>
          </p:nvSpPr>
          <p:spPr>
            <a:xfrm>
              <a:off x="1382807" y="174388"/>
              <a:ext cx="3025588" cy="3025588"/>
            </a:xfrm>
            <a:prstGeom prst="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19">
              <a:extLst>
                <a:ext uri="{FF2B5EF4-FFF2-40B4-BE49-F238E27FC236}">
                  <a16:creationId xmlns:a16="http://schemas.microsoft.com/office/drawing/2014/main" id="{D58BE8F4-E5F9-A83C-4434-C4CDF0AC9883}"/>
                </a:ext>
              </a:extLst>
            </p:cNvPr>
            <p:cNvSpPr/>
            <p:nvPr/>
          </p:nvSpPr>
          <p:spPr>
            <a:xfrm>
              <a:off x="2171931" y="775732"/>
              <a:ext cx="1424285" cy="1937622"/>
            </a:xfrm>
            <a:custGeom>
              <a:avLst/>
              <a:gdLst/>
              <a:ahLst/>
              <a:cxnLst/>
              <a:rect l="l" t="t" r="r" b="b"/>
              <a:pathLst>
                <a:path w="1424285" h="1937622">
                  <a:moveTo>
                    <a:pt x="919851" y="0"/>
                  </a:moveTo>
                  <a:cubicBezTo>
                    <a:pt x="970295" y="0"/>
                    <a:pt x="1013320" y="1236"/>
                    <a:pt x="1048927" y="3709"/>
                  </a:cubicBezTo>
                  <a:cubicBezTo>
                    <a:pt x="1084534" y="6182"/>
                    <a:pt x="1112970" y="10138"/>
                    <a:pt x="1134236" y="15578"/>
                  </a:cubicBezTo>
                  <a:cubicBezTo>
                    <a:pt x="1155501" y="21018"/>
                    <a:pt x="1171079" y="27694"/>
                    <a:pt x="1180970" y="35607"/>
                  </a:cubicBezTo>
                  <a:cubicBezTo>
                    <a:pt x="1190861" y="43520"/>
                    <a:pt x="1195806" y="52916"/>
                    <a:pt x="1195806" y="63796"/>
                  </a:cubicBezTo>
                  <a:lnTo>
                    <a:pt x="1195806" y="1219544"/>
                  </a:lnTo>
                  <a:lnTo>
                    <a:pt x="1366424" y="1219544"/>
                  </a:lnTo>
                  <a:cubicBezTo>
                    <a:pt x="1382249" y="1219544"/>
                    <a:pt x="1395849" y="1231661"/>
                    <a:pt x="1407224" y="1255893"/>
                  </a:cubicBezTo>
                  <a:cubicBezTo>
                    <a:pt x="1418598" y="1280126"/>
                    <a:pt x="1424285" y="1320431"/>
                    <a:pt x="1424285" y="1376809"/>
                  </a:cubicBezTo>
                  <a:cubicBezTo>
                    <a:pt x="1424285" y="1427253"/>
                    <a:pt x="1419093" y="1465580"/>
                    <a:pt x="1408707" y="1491791"/>
                  </a:cubicBezTo>
                  <a:cubicBezTo>
                    <a:pt x="1398322" y="1518001"/>
                    <a:pt x="1384227" y="1531107"/>
                    <a:pt x="1366424" y="1531107"/>
                  </a:cubicBezTo>
                  <a:lnTo>
                    <a:pt x="1195806" y="1531107"/>
                  </a:lnTo>
                  <a:lnTo>
                    <a:pt x="1195806" y="1878276"/>
                  </a:lnTo>
                  <a:cubicBezTo>
                    <a:pt x="1195806" y="1888167"/>
                    <a:pt x="1192839" y="1896822"/>
                    <a:pt x="1186905" y="1904240"/>
                  </a:cubicBezTo>
                  <a:cubicBezTo>
                    <a:pt x="1180970" y="1911658"/>
                    <a:pt x="1170585" y="1917840"/>
                    <a:pt x="1155748" y="1922785"/>
                  </a:cubicBezTo>
                  <a:cubicBezTo>
                    <a:pt x="1140912" y="1927731"/>
                    <a:pt x="1121625" y="1931440"/>
                    <a:pt x="1097887" y="1933912"/>
                  </a:cubicBezTo>
                  <a:cubicBezTo>
                    <a:pt x="1074149" y="1936385"/>
                    <a:pt x="1043487" y="1937622"/>
                    <a:pt x="1005902" y="1937622"/>
                  </a:cubicBezTo>
                  <a:cubicBezTo>
                    <a:pt x="970295" y="1937622"/>
                    <a:pt x="940375" y="1936385"/>
                    <a:pt x="916142" y="1933912"/>
                  </a:cubicBezTo>
                  <a:cubicBezTo>
                    <a:pt x="891910" y="1931440"/>
                    <a:pt x="872622" y="1927731"/>
                    <a:pt x="858281" y="1922785"/>
                  </a:cubicBezTo>
                  <a:cubicBezTo>
                    <a:pt x="843939" y="1917840"/>
                    <a:pt x="834048" y="1911658"/>
                    <a:pt x="828608" y="1904240"/>
                  </a:cubicBezTo>
                  <a:cubicBezTo>
                    <a:pt x="823168" y="1896822"/>
                    <a:pt x="820448" y="1888167"/>
                    <a:pt x="820448" y="1878276"/>
                  </a:cubicBezTo>
                  <a:lnTo>
                    <a:pt x="820448" y="1531107"/>
                  </a:lnTo>
                  <a:lnTo>
                    <a:pt x="86051" y="1531107"/>
                  </a:lnTo>
                  <a:cubicBezTo>
                    <a:pt x="72204" y="1531107"/>
                    <a:pt x="59840" y="1529376"/>
                    <a:pt x="48960" y="1525914"/>
                  </a:cubicBezTo>
                  <a:cubicBezTo>
                    <a:pt x="38080" y="1522452"/>
                    <a:pt x="28931" y="1514540"/>
                    <a:pt x="21513" y="1502176"/>
                  </a:cubicBezTo>
                  <a:cubicBezTo>
                    <a:pt x="14095" y="1489812"/>
                    <a:pt x="8655" y="1472009"/>
                    <a:pt x="5193" y="1448765"/>
                  </a:cubicBezTo>
                  <a:cubicBezTo>
                    <a:pt x="1731" y="1425522"/>
                    <a:pt x="0" y="1394613"/>
                    <a:pt x="0" y="1356038"/>
                  </a:cubicBezTo>
                  <a:cubicBezTo>
                    <a:pt x="0" y="1324387"/>
                    <a:pt x="742" y="1296940"/>
                    <a:pt x="2226" y="1273697"/>
                  </a:cubicBezTo>
                  <a:cubicBezTo>
                    <a:pt x="3709" y="1250453"/>
                    <a:pt x="6182" y="1229435"/>
                    <a:pt x="9644" y="1210642"/>
                  </a:cubicBezTo>
                  <a:cubicBezTo>
                    <a:pt x="13106" y="1191850"/>
                    <a:pt x="18051" y="1174046"/>
                    <a:pt x="24480" y="1157232"/>
                  </a:cubicBezTo>
                  <a:cubicBezTo>
                    <a:pt x="30909" y="1140417"/>
                    <a:pt x="39069" y="1122614"/>
                    <a:pt x="48960" y="1103821"/>
                  </a:cubicBezTo>
                  <a:lnTo>
                    <a:pt x="645380" y="51927"/>
                  </a:lnTo>
                  <a:cubicBezTo>
                    <a:pt x="650325" y="43025"/>
                    <a:pt x="658732" y="35360"/>
                    <a:pt x="670601" y="28931"/>
                  </a:cubicBezTo>
                  <a:cubicBezTo>
                    <a:pt x="682470" y="22502"/>
                    <a:pt x="699038" y="17062"/>
                    <a:pt x="720303" y="12611"/>
                  </a:cubicBezTo>
                  <a:cubicBezTo>
                    <a:pt x="741568" y="8160"/>
                    <a:pt x="768521" y="4946"/>
                    <a:pt x="801161" y="2967"/>
                  </a:cubicBezTo>
                  <a:cubicBezTo>
                    <a:pt x="833801" y="989"/>
                    <a:pt x="873364" y="0"/>
                    <a:pt x="919851" y="0"/>
                  </a:cubicBezTo>
                  <a:close/>
                  <a:moveTo>
                    <a:pt x="817481" y="336784"/>
                  </a:moveTo>
                  <a:lnTo>
                    <a:pt x="311563" y="1219544"/>
                  </a:lnTo>
                  <a:lnTo>
                    <a:pt x="820448" y="1219544"/>
                  </a:lnTo>
                  <a:lnTo>
                    <a:pt x="820448" y="336784"/>
                  </a:lnTo>
                  <a:lnTo>
                    <a:pt x="817481" y="33678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20">
              <a:extLst>
                <a:ext uri="{FF2B5EF4-FFF2-40B4-BE49-F238E27FC236}">
                  <a16:creationId xmlns:a16="http://schemas.microsoft.com/office/drawing/2014/main" id="{2612EE18-DE0C-EFAF-8903-2F2A39ED3F4B}"/>
                </a:ext>
              </a:extLst>
            </p:cNvPr>
            <p:cNvSpPr/>
            <p:nvPr/>
          </p:nvSpPr>
          <p:spPr>
            <a:xfrm>
              <a:off x="2222756" y="818764"/>
              <a:ext cx="2185638" cy="2381212"/>
            </a:xfrm>
            <a:custGeom>
              <a:avLst/>
              <a:gdLst>
                <a:gd name="connsiteX0" fmla="*/ 766655 w 2185638"/>
                <a:gd name="connsiteY0" fmla="*/ 293752 h 2381212"/>
                <a:gd name="connsiteX1" fmla="*/ 769622 w 2185638"/>
                <a:gd name="connsiteY1" fmla="*/ 293752 h 2381212"/>
                <a:gd name="connsiteX2" fmla="*/ 769622 w 2185638"/>
                <a:gd name="connsiteY2" fmla="*/ 1176512 h 2381212"/>
                <a:gd name="connsiteX3" fmla="*/ 260737 w 2185638"/>
                <a:gd name="connsiteY3" fmla="*/ 1176512 h 2381212"/>
                <a:gd name="connsiteX4" fmla="*/ 1134051 w 2185638"/>
                <a:gd name="connsiteY4" fmla="*/ 0 h 2381212"/>
                <a:gd name="connsiteX5" fmla="*/ 2185638 w 2185638"/>
                <a:gd name="connsiteY5" fmla="*/ 912217 h 2381212"/>
                <a:gd name="connsiteX6" fmla="*/ 2185638 w 2185638"/>
                <a:gd name="connsiteY6" fmla="*/ 2381212 h 2381212"/>
                <a:gd name="connsiteX7" fmla="*/ 1035278 w 2185638"/>
                <a:gd name="connsiteY7" fmla="*/ 2381212 h 2381212"/>
                <a:gd name="connsiteX8" fmla="*/ 0 w 2185638"/>
                <a:gd name="connsiteY8" fmla="*/ 1483143 h 2381212"/>
                <a:gd name="connsiteX9" fmla="*/ 35224 w 2185638"/>
                <a:gd name="connsiteY9" fmla="*/ 1488075 h 2381212"/>
                <a:gd name="connsiteX10" fmla="*/ 769621 w 2185638"/>
                <a:gd name="connsiteY10" fmla="*/ 1488075 h 2381212"/>
                <a:gd name="connsiteX11" fmla="*/ 769621 w 2185638"/>
                <a:gd name="connsiteY11" fmla="*/ 1835244 h 2381212"/>
                <a:gd name="connsiteX12" fmla="*/ 777781 w 2185638"/>
                <a:gd name="connsiteY12" fmla="*/ 1861208 h 2381212"/>
                <a:gd name="connsiteX13" fmla="*/ 807454 w 2185638"/>
                <a:gd name="connsiteY13" fmla="*/ 1879753 h 2381212"/>
                <a:gd name="connsiteX14" fmla="*/ 865315 w 2185638"/>
                <a:gd name="connsiteY14" fmla="*/ 1890880 h 2381212"/>
                <a:gd name="connsiteX15" fmla="*/ 955075 w 2185638"/>
                <a:gd name="connsiteY15" fmla="*/ 1894590 h 2381212"/>
                <a:gd name="connsiteX16" fmla="*/ 1047060 w 2185638"/>
                <a:gd name="connsiteY16" fmla="*/ 1890880 h 2381212"/>
                <a:gd name="connsiteX17" fmla="*/ 1104921 w 2185638"/>
                <a:gd name="connsiteY17" fmla="*/ 1879753 h 2381212"/>
                <a:gd name="connsiteX18" fmla="*/ 1136078 w 2185638"/>
                <a:gd name="connsiteY18" fmla="*/ 1861208 h 2381212"/>
                <a:gd name="connsiteX19" fmla="*/ 1144979 w 2185638"/>
                <a:gd name="connsiteY19" fmla="*/ 1835244 h 2381212"/>
                <a:gd name="connsiteX20" fmla="*/ 1144979 w 2185638"/>
                <a:gd name="connsiteY20" fmla="*/ 1488075 h 2381212"/>
                <a:gd name="connsiteX21" fmla="*/ 1315597 w 2185638"/>
                <a:gd name="connsiteY21" fmla="*/ 1488075 h 2381212"/>
                <a:gd name="connsiteX22" fmla="*/ 1357880 w 2185638"/>
                <a:gd name="connsiteY22" fmla="*/ 1448759 h 2381212"/>
                <a:gd name="connsiteX23" fmla="*/ 1373458 w 2185638"/>
                <a:gd name="connsiteY23" fmla="*/ 1333777 h 2381212"/>
                <a:gd name="connsiteX24" fmla="*/ 1356397 w 2185638"/>
                <a:gd name="connsiteY24" fmla="*/ 1212861 h 2381212"/>
                <a:gd name="connsiteX25" fmla="*/ 1315597 w 2185638"/>
                <a:gd name="connsiteY25" fmla="*/ 1176512 h 2381212"/>
                <a:gd name="connsiteX26" fmla="*/ 1144979 w 2185638"/>
                <a:gd name="connsiteY26" fmla="*/ 1176512 h 2381212"/>
                <a:gd name="connsiteX27" fmla="*/ 1144979 w 2185638"/>
                <a:gd name="connsiteY27" fmla="*/ 20764 h 238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85638" h="2381212">
                  <a:moveTo>
                    <a:pt x="766655" y="293752"/>
                  </a:moveTo>
                  <a:lnTo>
                    <a:pt x="769622" y="293752"/>
                  </a:lnTo>
                  <a:lnTo>
                    <a:pt x="769622" y="1176512"/>
                  </a:lnTo>
                  <a:lnTo>
                    <a:pt x="260737" y="1176512"/>
                  </a:lnTo>
                  <a:close/>
                  <a:moveTo>
                    <a:pt x="1134051" y="0"/>
                  </a:moveTo>
                  <a:lnTo>
                    <a:pt x="2185638" y="912217"/>
                  </a:lnTo>
                  <a:lnTo>
                    <a:pt x="2185638" y="2381212"/>
                  </a:lnTo>
                  <a:lnTo>
                    <a:pt x="1035278" y="2381212"/>
                  </a:lnTo>
                  <a:lnTo>
                    <a:pt x="0" y="1483143"/>
                  </a:lnTo>
                  <a:lnTo>
                    <a:pt x="35224" y="1488075"/>
                  </a:lnTo>
                  <a:lnTo>
                    <a:pt x="769621" y="1488075"/>
                  </a:lnTo>
                  <a:lnTo>
                    <a:pt x="769621" y="1835244"/>
                  </a:lnTo>
                  <a:cubicBezTo>
                    <a:pt x="769621" y="1845135"/>
                    <a:pt x="772341" y="1853790"/>
                    <a:pt x="777781" y="1861208"/>
                  </a:cubicBezTo>
                  <a:cubicBezTo>
                    <a:pt x="783221" y="1868626"/>
                    <a:pt x="793112" y="1874808"/>
                    <a:pt x="807454" y="1879753"/>
                  </a:cubicBezTo>
                  <a:cubicBezTo>
                    <a:pt x="821795" y="1884699"/>
                    <a:pt x="841083" y="1888408"/>
                    <a:pt x="865315" y="1890880"/>
                  </a:cubicBezTo>
                  <a:cubicBezTo>
                    <a:pt x="889548" y="1893353"/>
                    <a:pt x="919468" y="1894590"/>
                    <a:pt x="955075" y="1894590"/>
                  </a:cubicBezTo>
                  <a:cubicBezTo>
                    <a:pt x="992660" y="1894590"/>
                    <a:pt x="1023322" y="1893353"/>
                    <a:pt x="1047060" y="1890880"/>
                  </a:cubicBezTo>
                  <a:cubicBezTo>
                    <a:pt x="1070798" y="1888408"/>
                    <a:pt x="1090085" y="1884699"/>
                    <a:pt x="1104921" y="1879753"/>
                  </a:cubicBezTo>
                  <a:cubicBezTo>
                    <a:pt x="1119758" y="1874808"/>
                    <a:pt x="1130143" y="1868626"/>
                    <a:pt x="1136078" y="1861208"/>
                  </a:cubicBezTo>
                  <a:cubicBezTo>
                    <a:pt x="1142012" y="1853790"/>
                    <a:pt x="1144979" y="1845135"/>
                    <a:pt x="1144979" y="1835244"/>
                  </a:cubicBezTo>
                  <a:lnTo>
                    <a:pt x="1144979" y="1488075"/>
                  </a:lnTo>
                  <a:lnTo>
                    <a:pt x="1315597" y="1488075"/>
                  </a:lnTo>
                  <a:cubicBezTo>
                    <a:pt x="1333400" y="1488075"/>
                    <a:pt x="1347495" y="1474969"/>
                    <a:pt x="1357880" y="1448759"/>
                  </a:cubicBezTo>
                  <a:cubicBezTo>
                    <a:pt x="1368266" y="1422548"/>
                    <a:pt x="1373458" y="1384221"/>
                    <a:pt x="1373458" y="1333777"/>
                  </a:cubicBezTo>
                  <a:cubicBezTo>
                    <a:pt x="1373458" y="1277399"/>
                    <a:pt x="1367771" y="1237094"/>
                    <a:pt x="1356397" y="1212861"/>
                  </a:cubicBezTo>
                  <a:cubicBezTo>
                    <a:pt x="1345022" y="1188629"/>
                    <a:pt x="1331422" y="1176512"/>
                    <a:pt x="1315597" y="1176512"/>
                  </a:cubicBezTo>
                  <a:lnTo>
                    <a:pt x="1144979" y="1176512"/>
                  </a:lnTo>
                  <a:lnTo>
                    <a:pt x="1144979" y="20764"/>
                  </a:lnTo>
                  <a:close/>
                </a:path>
              </a:pathLst>
            </a:cu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 name="Espace réservé du pied de page 8"/>
          <p:cNvSpPr>
            <a:spLocks noGrp="1"/>
          </p:cNvSpPr>
          <p:nvPr>
            <p:ph type="ftr" sz="quarter" idx="11"/>
          </p:nvPr>
        </p:nvSpPr>
        <p:spPr/>
        <p:txBody>
          <a:bodyPr/>
          <a:lstStyle/>
          <a:p>
            <a:r>
              <a:rPr lang="fr-FR" smtClean="0"/>
              <a:t>Luc Bonnet, CPD EPS pour le 1er degré, DSDEN du Rhône</a:t>
            </a:r>
            <a:endParaRPr lang="fr-FR" dirty="0"/>
          </a:p>
        </p:txBody>
      </p:sp>
    </p:spTree>
    <p:extLst>
      <p:ext uri="{BB962C8B-B14F-4D97-AF65-F5344CB8AC3E}">
        <p14:creationId xmlns:p14="http://schemas.microsoft.com/office/powerpoint/2010/main" val="1448754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Une aisance aquatique inscrite dans la loi</a:t>
            </a:r>
          </a:p>
        </p:txBody>
      </p:sp>
      <p:sp>
        <p:nvSpPr>
          <p:cNvPr id="3" name="Espace réservé du contenu 2"/>
          <p:cNvSpPr>
            <a:spLocks noGrp="1"/>
          </p:cNvSpPr>
          <p:nvPr>
            <p:ph idx="1"/>
          </p:nvPr>
        </p:nvSpPr>
        <p:spPr>
          <a:xfrm>
            <a:off x="3268494" y="1825625"/>
            <a:ext cx="8618706" cy="4351338"/>
          </a:xfrm>
        </p:spPr>
        <p:txBody>
          <a:bodyPr>
            <a:normAutofit fontScale="92500" lnSpcReduction="20000"/>
          </a:bodyPr>
          <a:lstStyle/>
          <a:p>
            <a:r>
              <a:rPr lang="fr-FR" b="1" dirty="0"/>
              <a:t>Article L312-2 du code de l’Education (version en vigueur depuis le 04 mars 2022)</a:t>
            </a:r>
          </a:p>
          <a:p>
            <a:pPr marL="0" indent="0">
              <a:buNone/>
            </a:pPr>
            <a:r>
              <a:rPr lang="fr-FR" dirty="0"/>
              <a:t/>
            </a:r>
            <a:br>
              <a:rPr lang="fr-FR" dirty="0"/>
            </a:br>
            <a:r>
              <a:rPr lang="fr-FR" dirty="0">
                <a:hlinkClick r:id="rId2"/>
              </a:rPr>
              <a:t>Modifié par LOI n°2022-296 du 2 mars 2022 - art. 18 (loi visant à démocratiser le sport en France)</a:t>
            </a:r>
            <a:br>
              <a:rPr lang="fr-FR" dirty="0">
                <a:hlinkClick r:id="rId2"/>
              </a:rPr>
            </a:br>
            <a:endParaRPr lang="fr-FR" dirty="0"/>
          </a:p>
          <a:p>
            <a:r>
              <a:rPr lang="fr-FR" dirty="0"/>
              <a:t>« Après les concertations nécessaires, le ministre chargé de l'éducation définit les programmes scolaires de l'éducation physique et sportive. Cet enseignement est sanctionné par des examens et concours compte tenu des indications médicales.</a:t>
            </a:r>
          </a:p>
          <a:p>
            <a:r>
              <a:rPr lang="fr-FR" dirty="0"/>
              <a:t>Les programmes scolaires comportent l'enseignement de l'aisance aquatique ».</a:t>
            </a:r>
          </a:p>
          <a:p>
            <a:endParaRPr lang="fr-FR" dirty="0"/>
          </a:p>
        </p:txBody>
      </p:sp>
      <p:pic>
        <p:nvPicPr>
          <p:cNvPr id="5" name="Image 4">
            <a:extLst>
              <a:ext uri="{FF2B5EF4-FFF2-40B4-BE49-F238E27FC236}">
                <a16:creationId xmlns:a16="http://schemas.microsoft.com/office/drawing/2014/main" id="{A68FF9F6-8AE7-5DF8-9385-771ABD00AB07}"/>
              </a:ext>
            </a:extLst>
          </p:cNvPr>
          <p:cNvPicPr>
            <a:picLocks noChangeAspect="1"/>
          </p:cNvPicPr>
          <p:nvPr/>
        </p:nvPicPr>
        <p:blipFill>
          <a:blip r:embed="rId3"/>
          <a:stretch>
            <a:fillRect/>
          </a:stretch>
        </p:blipFill>
        <p:spPr>
          <a:xfrm>
            <a:off x="0" y="6311901"/>
            <a:ext cx="17928068" cy="546100"/>
          </a:xfrm>
          <a:prstGeom prst="rect">
            <a:avLst/>
          </a:prstGeom>
        </p:spPr>
      </p:pic>
      <p:pic>
        <p:nvPicPr>
          <p:cNvPr id="7" name="Image 6">
            <a:extLst>
              <a:ext uri="{FF2B5EF4-FFF2-40B4-BE49-F238E27FC236}">
                <a16:creationId xmlns:a16="http://schemas.microsoft.com/office/drawing/2014/main" id="{2E62F3EF-1AAF-E7FB-C88D-4ADD55FF0D64}"/>
              </a:ext>
            </a:extLst>
          </p:cNvPr>
          <p:cNvPicPr>
            <a:picLocks noChangeAspect="1"/>
          </p:cNvPicPr>
          <p:nvPr/>
        </p:nvPicPr>
        <p:blipFill>
          <a:blip r:embed="rId4"/>
          <a:stretch>
            <a:fillRect/>
          </a:stretch>
        </p:blipFill>
        <p:spPr>
          <a:xfrm>
            <a:off x="304800" y="2201493"/>
            <a:ext cx="2880610" cy="2766300"/>
          </a:xfrm>
          <a:prstGeom prst="rect">
            <a:avLst/>
          </a:prstGeom>
        </p:spPr>
      </p:pic>
      <p:sp>
        <p:nvSpPr>
          <p:cNvPr id="4" name="Espace réservé du pied de page 3"/>
          <p:cNvSpPr>
            <a:spLocks noGrp="1"/>
          </p:cNvSpPr>
          <p:nvPr>
            <p:ph type="ftr" sz="quarter" idx="11"/>
          </p:nvPr>
        </p:nvSpPr>
        <p:spPr/>
        <p:txBody>
          <a:bodyPr/>
          <a:lstStyle/>
          <a:p>
            <a:r>
              <a:rPr lang="fr-FR" smtClean="0"/>
              <a:t>Luc Bonnet, CPD EPS pour le 1er degré, DSDEN du Rhône</a:t>
            </a:r>
            <a:endParaRPr lang="fr-FR" dirty="0"/>
          </a:p>
        </p:txBody>
      </p:sp>
    </p:spTree>
    <p:extLst>
      <p:ext uri="{BB962C8B-B14F-4D97-AF65-F5344CB8AC3E}">
        <p14:creationId xmlns:p14="http://schemas.microsoft.com/office/powerpoint/2010/main" val="1546297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EEB2BE09-52A0-18C1-63C7-6D38E7BA41C9}"/>
              </a:ext>
            </a:extLst>
          </p:cNvPr>
          <p:cNvPicPr>
            <a:picLocks noChangeAspect="1"/>
          </p:cNvPicPr>
          <p:nvPr/>
        </p:nvPicPr>
        <p:blipFill rotWithShape="1">
          <a:blip r:embed="rId2"/>
          <a:srcRect t="29083"/>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6" name="Espace réservé du contenu 5"/>
          <p:cNvSpPr>
            <a:spLocks noGrp="1"/>
          </p:cNvSpPr>
          <p:nvPr>
            <p:ph idx="1"/>
          </p:nvPr>
        </p:nvSpPr>
        <p:spPr>
          <a:xfrm>
            <a:off x="6618963" y="2271666"/>
            <a:ext cx="4840010" cy="2559215"/>
          </a:xfrm>
          <a:ln w="19050">
            <a:solidFill>
              <a:srgbClr val="37CBFF"/>
            </a:solidFill>
          </a:ln>
        </p:spPr>
        <p:txBody>
          <a:bodyPr anchor="ctr">
            <a:normAutofit/>
          </a:bodyPr>
          <a:lstStyle/>
          <a:p>
            <a:pPr marL="0" indent="0" algn="just">
              <a:buNone/>
            </a:pPr>
            <a:r>
              <a:rPr lang="fr-FR" sz="2400" dirty="0"/>
              <a:t>« La découverte du milieu aquatique est favorisée le plus tôt possible afin de permettre à tous les enfants l’acquisition de l’aisance nécessaire pour y évoluer en toute sécurité ».</a:t>
            </a:r>
          </a:p>
        </p:txBody>
      </p:sp>
      <p:sp>
        <p:nvSpPr>
          <p:cNvPr id="2" name="Titre 1"/>
          <p:cNvSpPr>
            <a:spLocks noGrp="1"/>
          </p:cNvSpPr>
          <p:nvPr>
            <p:ph type="title"/>
          </p:nvPr>
        </p:nvSpPr>
        <p:spPr>
          <a:xfrm>
            <a:off x="141562" y="2647622"/>
            <a:ext cx="5230537" cy="1807305"/>
          </a:xfrm>
        </p:spPr>
        <p:txBody>
          <a:bodyPr>
            <a:normAutofit/>
          </a:bodyPr>
          <a:lstStyle/>
          <a:p>
            <a:r>
              <a:rPr lang="fr-FR" sz="4100" dirty="0">
                <a:solidFill>
                  <a:schemeClr val="bg1"/>
                </a:solidFill>
                <a:effectLst>
                  <a:outerShdw blurRad="38100" dist="38100" dir="2700000" algn="tl">
                    <a:srgbClr val="000000">
                      <a:alpha val="43137"/>
                    </a:srgbClr>
                  </a:outerShdw>
                </a:effectLst>
              </a:rPr>
              <a:t>Le programme maternelle (BOEN n° 25 du 24/06/2021)</a:t>
            </a:r>
          </a:p>
        </p:txBody>
      </p:sp>
      <p:sp>
        <p:nvSpPr>
          <p:cNvPr id="4" name="Espace réservé du pied de page 3"/>
          <p:cNvSpPr>
            <a:spLocks noGrp="1"/>
          </p:cNvSpPr>
          <p:nvPr>
            <p:ph type="ftr" sz="quarter" idx="11"/>
          </p:nvPr>
        </p:nvSpPr>
        <p:spPr/>
        <p:txBody>
          <a:bodyPr/>
          <a:lstStyle/>
          <a:p>
            <a:r>
              <a:rPr lang="fr-FR" smtClean="0"/>
              <a:t>Luc Bonnet, CPD EPS pour le 1er degré, DSDEN du Rhône</a:t>
            </a:r>
            <a:endParaRPr lang="fr-FR" dirty="0"/>
          </a:p>
        </p:txBody>
      </p:sp>
    </p:spTree>
    <p:extLst>
      <p:ext uri="{BB962C8B-B14F-4D97-AF65-F5344CB8AC3E}">
        <p14:creationId xmlns:p14="http://schemas.microsoft.com/office/powerpoint/2010/main" val="1204183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825625"/>
            <a:ext cx="7089742" cy="4351338"/>
          </a:xfrm>
        </p:spPr>
        <p:txBody>
          <a:bodyPr anchor="ctr"/>
          <a:lstStyle/>
          <a:p>
            <a:pPr marL="0" indent="0">
              <a:buNone/>
            </a:pPr>
            <a:r>
              <a:rPr lang="fr-FR" dirty="0"/>
              <a:t>Appel à projets envoyé par l’ANS (février 2023).</a:t>
            </a:r>
          </a:p>
          <a:p>
            <a:pPr marL="0" indent="0">
              <a:buNone/>
            </a:pPr>
            <a:endParaRPr lang="fr-FR" dirty="0"/>
          </a:p>
          <a:p>
            <a:pPr marL="0" indent="0">
              <a:buNone/>
            </a:pPr>
            <a:r>
              <a:rPr lang="fr-FR" dirty="0"/>
              <a:t>En 2023, </a:t>
            </a:r>
            <a:r>
              <a:rPr lang="fr-FR" b="1" dirty="0"/>
              <a:t>3M€ </a:t>
            </a:r>
            <a:r>
              <a:rPr lang="fr-FR" dirty="0"/>
              <a:t>pour accompagner le plan de prévention des noyades et développement de l’aisance aquatique : 1,5</a:t>
            </a:r>
            <a:r>
              <a:rPr lang="fr-FR" b="1" dirty="0"/>
              <a:t> </a:t>
            </a:r>
            <a:r>
              <a:rPr lang="fr-FR" dirty="0"/>
              <a:t>M€ pour l’AA et 1,5M€ pour « j’apprends à nager ».</a:t>
            </a:r>
          </a:p>
          <a:p>
            <a:pPr marL="0" indent="0">
              <a:buNone/>
            </a:pPr>
            <a:endParaRPr lang="fr-FR" dirty="0"/>
          </a:p>
          <a:p>
            <a:pPr marL="0" indent="0">
              <a:buNone/>
            </a:pPr>
            <a:endParaRPr lang="fr-FR" dirty="0"/>
          </a:p>
          <a:p>
            <a:pPr marL="0" indent="0">
              <a:buNone/>
            </a:pPr>
            <a:endParaRPr lang="fr-FR" dirty="0"/>
          </a:p>
        </p:txBody>
      </p:sp>
      <p:pic>
        <p:nvPicPr>
          <p:cNvPr id="9" name="Image 8">
            <a:extLst>
              <a:ext uri="{FF2B5EF4-FFF2-40B4-BE49-F238E27FC236}">
                <a16:creationId xmlns:a16="http://schemas.microsoft.com/office/drawing/2014/main" id="{DAD236CC-40C3-7DD3-0279-F02CF24D1986}"/>
              </a:ext>
            </a:extLst>
          </p:cNvPr>
          <p:cNvPicPr>
            <a:picLocks noChangeAspect="1"/>
          </p:cNvPicPr>
          <p:nvPr/>
        </p:nvPicPr>
        <p:blipFill>
          <a:blip r:embed="rId2"/>
          <a:stretch>
            <a:fillRect/>
          </a:stretch>
        </p:blipFill>
        <p:spPr>
          <a:xfrm>
            <a:off x="8732220" y="0"/>
            <a:ext cx="3459780" cy="6858000"/>
          </a:xfrm>
          <a:prstGeom prst="rect">
            <a:avLst/>
          </a:prstGeom>
        </p:spPr>
      </p:pic>
      <p:pic>
        <p:nvPicPr>
          <p:cNvPr id="11" name="Image 10">
            <a:extLst>
              <a:ext uri="{FF2B5EF4-FFF2-40B4-BE49-F238E27FC236}">
                <a16:creationId xmlns:a16="http://schemas.microsoft.com/office/drawing/2014/main" id="{844C4C4A-DECF-C666-3509-25F1A2EE28F7}"/>
              </a:ext>
            </a:extLst>
          </p:cNvPr>
          <p:cNvPicPr>
            <a:picLocks noChangeAspect="1"/>
          </p:cNvPicPr>
          <p:nvPr/>
        </p:nvPicPr>
        <p:blipFill>
          <a:blip r:embed="rId3"/>
          <a:stretch>
            <a:fillRect/>
          </a:stretch>
        </p:blipFill>
        <p:spPr>
          <a:xfrm>
            <a:off x="9132442" y="2150844"/>
            <a:ext cx="2956816" cy="2911092"/>
          </a:xfrm>
          <a:prstGeom prst="rect">
            <a:avLst/>
          </a:prstGeom>
        </p:spPr>
      </p:pic>
      <p:sp>
        <p:nvSpPr>
          <p:cNvPr id="2" name="Titre 1"/>
          <p:cNvSpPr>
            <a:spLocks noGrp="1"/>
          </p:cNvSpPr>
          <p:nvPr>
            <p:ph type="title"/>
          </p:nvPr>
        </p:nvSpPr>
        <p:spPr>
          <a:xfrm>
            <a:off x="715649" y="365125"/>
            <a:ext cx="10515600" cy="1325563"/>
          </a:xfrm>
          <a:solidFill>
            <a:schemeClr val="bg1"/>
          </a:solidFill>
        </p:spPr>
        <p:txBody>
          <a:bodyPr/>
          <a:lstStyle/>
          <a:p>
            <a:r>
              <a:rPr lang="fr-FR" dirty="0"/>
              <a:t>Financement de l’aisance aquatique par le MS </a:t>
            </a:r>
          </a:p>
        </p:txBody>
      </p:sp>
      <p:cxnSp>
        <p:nvCxnSpPr>
          <p:cNvPr id="12" name="Connecteur droit 11">
            <a:extLst>
              <a:ext uri="{FF2B5EF4-FFF2-40B4-BE49-F238E27FC236}">
                <a16:creationId xmlns:a16="http://schemas.microsoft.com/office/drawing/2014/main" id="{17724010-03D2-8B46-5D46-FDA174E3FE23}"/>
              </a:ext>
            </a:extLst>
          </p:cNvPr>
          <p:cNvCxnSpPr>
            <a:cxnSpLocks/>
          </p:cNvCxnSpPr>
          <p:nvPr/>
        </p:nvCxnSpPr>
        <p:spPr>
          <a:xfrm>
            <a:off x="838200" y="1700115"/>
            <a:ext cx="7894020" cy="0"/>
          </a:xfrm>
          <a:prstGeom prst="line">
            <a:avLst/>
          </a:prstGeom>
          <a:ln w="19050">
            <a:solidFill>
              <a:srgbClr val="37CBFF"/>
            </a:solidFill>
          </a:ln>
        </p:spPr>
        <p:style>
          <a:lnRef idx="1">
            <a:schemeClr val="accent1"/>
          </a:lnRef>
          <a:fillRef idx="0">
            <a:schemeClr val="accent1"/>
          </a:fillRef>
          <a:effectRef idx="0">
            <a:schemeClr val="accent1"/>
          </a:effectRef>
          <a:fontRef idx="minor">
            <a:schemeClr val="tx1"/>
          </a:fontRef>
        </p:style>
      </p:cxnSp>
      <p:sp>
        <p:nvSpPr>
          <p:cNvPr id="4" name="Espace réservé du pied de page 3"/>
          <p:cNvSpPr>
            <a:spLocks noGrp="1"/>
          </p:cNvSpPr>
          <p:nvPr>
            <p:ph type="ftr" sz="quarter" idx="11"/>
          </p:nvPr>
        </p:nvSpPr>
        <p:spPr/>
        <p:txBody>
          <a:bodyPr/>
          <a:lstStyle/>
          <a:p>
            <a:r>
              <a:rPr lang="fr-FR" smtClean="0"/>
              <a:t>Luc Bonnet, CPD EPS pour le 1er degré, DSDEN du Rhône</a:t>
            </a:r>
            <a:endParaRPr lang="fr-FR" dirty="0"/>
          </a:p>
        </p:txBody>
      </p:sp>
    </p:spTree>
    <p:extLst>
      <p:ext uri="{BB962C8B-B14F-4D97-AF65-F5344CB8AC3E}">
        <p14:creationId xmlns:p14="http://schemas.microsoft.com/office/powerpoint/2010/main" val="667818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32976B8-A0F5-22F2-5788-A8ADF69676EC}"/>
              </a:ext>
            </a:extLst>
          </p:cNvPr>
          <p:cNvPicPr>
            <a:picLocks noChangeAspect="1"/>
          </p:cNvPicPr>
          <p:nvPr/>
        </p:nvPicPr>
        <p:blipFill>
          <a:blip r:embed="rId2"/>
          <a:stretch>
            <a:fillRect/>
          </a:stretch>
        </p:blipFill>
        <p:spPr>
          <a:xfrm>
            <a:off x="0" y="-85725"/>
            <a:ext cx="3459780" cy="6858000"/>
          </a:xfrm>
          <a:prstGeom prst="rect">
            <a:avLst/>
          </a:prstGeom>
        </p:spPr>
      </p:pic>
      <p:sp>
        <p:nvSpPr>
          <p:cNvPr id="2" name="Titre 1"/>
          <p:cNvSpPr>
            <a:spLocks noGrp="1"/>
          </p:cNvSpPr>
          <p:nvPr>
            <p:ph type="title"/>
          </p:nvPr>
        </p:nvSpPr>
        <p:spPr>
          <a:xfrm>
            <a:off x="3867150" y="629268"/>
            <a:ext cx="8115300" cy="1286160"/>
          </a:xfrm>
        </p:spPr>
        <p:txBody>
          <a:bodyPr anchor="ctr">
            <a:normAutofit/>
          </a:bodyPr>
          <a:lstStyle/>
          <a:p>
            <a:r>
              <a:rPr lang="fr-FR" sz="3700" dirty="0"/>
              <a:t>Une véritable synergie gouvernementale </a:t>
            </a:r>
          </a:p>
        </p:txBody>
      </p:sp>
      <p:sp>
        <p:nvSpPr>
          <p:cNvPr id="3" name="Espace réservé du contenu 2"/>
          <p:cNvSpPr>
            <a:spLocks noGrp="1"/>
          </p:cNvSpPr>
          <p:nvPr>
            <p:ph idx="1"/>
          </p:nvPr>
        </p:nvSpPr>
        <p:spPr>
          <a:xfrm>
            <a:off x="4956004" y="2758913"/>
            <a:ext cx="6586489" cy="1784808"/>
          </a:xfrm>
        </p:spPr>
        <p:txBody>
          <a:bodyPr>
            <a:normAutofit/>
          </a:bodyPr>
          <a:lstStyle/>
          <a:p>
            <a:endParaRPr lang="fr-FR" sz="2400" dirty="0"/>
          </a:p>
          <a:p>
            <a:pPr marL="0" indent="0">
              <a:buNone/>
            </a:pPr>
            <a:r>
              <a:rPr lang="fr-FR" sz="2400" dirty="0"/>
              <a:t>Autour de cette priorité et de cet impératif de mise en sécurité des élèves dans le milieu aquatique.</a:t>
            </a:r>
          </a:p>
        </p:txBody>
      </p:sp>
      <p:pic>
        <p:nvPicPr>
          <p:cNvPr id="4" name="Image 3"/>
          <p:cNvPicPr>
            <a:picLocks noChangeAspect="1"/>
          </p:cNvPicPr>
          <p:nvPr/>
        </p:nvPicPr>
        <p:blipFill>
          <a:blip r:embed="rId3"/>
          <a:stretch>
            <a:fillRect/>
          </a:stretch>
        </p:blipFill>
        <p:spPr>
          <a:xfrm>
            <a:off x="289672" y="2654723"/>
            <a:ext cx="4197940" cy="2154011"/>
          </a:xfrm>
          <a:prstGeom prst="rect">
            <a:avLst/>
          </a:prstGeom>
        </p:spPr>
      </p:pic>
      <p:sp>
        <p:nvSpPr>
          <p:cNvPr id="6" name="Espace réservé du pied de page 5"/>
          <p:cNvSpPr>
            <a:spLocks noGrp="1"/>
          </p:cNvSpPr>
          <p:nvPr>
            <p:ph type="ftr" sz="quarter" idx="11"/>
          </p:nvPr>
        </p:nvSpPr>
        <p:spPr/>
        <p:txBody>
          <a:bodyPr/>
          <a:lstStyle/>
          <a:p>
            <a:r>
              <a:rPr lang="fr-FR" smtClean="0"/>
              <a:t>Luc Bonnet, CPD EPS pour le 1er degré, DSDEN du Rhône</a:t>
            </a:r>
            <a:endParaRPr lang="fr-FR" dirty="0"/>
          </a:p>
        </p:txBody>
      </p:sp>
    </p:spTree>
    <p:extLst>
      <p:ext uri="{BB962C8B-B14F-4D97-AF65-F5344CB8AC3E}">
        <p14:creationId xmlns:p14="http://schemas.microsoft.com/office/powerpoint/2010/main" val="3897755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Aisance aquatique</a:t>
            </a:r>
          </a:p>
        </p:txBody>
      </p:sp>
      <p:sp>
        <p:nvSpPr>
          <p:cNvPr id="3" name="Espace réservé du contenu 2"/>
          <p:cNvSpPr>
            <a:spLocks noGrp="1"/>
          </p:cNvSpPr>
          <p:nvPr>
            <p:ph idx="1"/>
          </p:nvPr>
        </p:nvSpPr>
        <p:spPr>
          <a:xfrm>
            <a:off x="2809875" y="1580528"/>
            <a:ext cx="8543925" cy="4351338"/>
          </a:xfrm>
        </p:spPr>
        <p:txBody>
          <a:bodyPr anchor="ctr">
            <a:normAutofit lnSpcReduction="10000"/>
          </a:bodyPr>
          <a:lstStyle/>
          <a:p>
            <a:r>
              <a:rPr lang="fr-FR" dirty="0" smtClean="0"/>
              <a:t>Ce </a:t>
            </a:r>
            <a:r>
              <a:rPr lang="fr-FR" dirty="0"/>
              <a:t>concept </a:t>
            </a:r>
            <a:r>
              <a:rPr lang="fr-FR" dirty="0" smtClean="0"/>
              <a:t>est d’apparition </a:t>
            </a:r>
            <a:r>
              <a:rPr lang="fr-FR" dirty="0"/>
              <a:t>récente…..(aucune occurrence sur le site HAL par exemple). Valérie </a:t>
            </a:r>
            <a:r>
              <a:rPr lang="fr-FR" dirty="0" err="1"/>
              <a:t>Schwob</a:t>
            </a:r>
            <a:r>
              <a:rPr lang="fr-FR" dirty="0"/>
              <a:t> l’utilise dans sa thèse de doctorat datée de 2012 (savoir nager, une richesse culturelle). </a:t>
            </a:r>
          </a:p>
          <a:p>
            <a:endParaRPr lang="fr-FR" dirty="0"/>
          </a:p>
          <a:p>
            <a:pPr marL="0" indent="0">
              <a:buNone/>
            </a:pPr>
            <a:endParaRPr lang="fr-FR" dirty="0"/>
          </a:p>
          <a:p>
            <a:r>
              <a:rPr lang="fr-FR" dirty="0"/>
              <a:t>A la différence des mots « savoir nager » omniprésents dans les textes officiels depuis de très nombreuses décennies mais dont il faut signaler les très nombreuses définitions (</a:t>
            </a:r>
            <a:r>
              <a:rPr lang="fr-FR" dirty="0" err="1"/>
              <a:t>Schwob</a:t>
            </a:r>
            <a:r>
              <a:rPr lang="fr-FR" dirty="0"/>
              <a:t> et </a:t>
            </a:r>
            <a:r>
              <a:rPr lang="fr-FR" dirty="0" err="1"/>
              <a:t>Joncheray</a:t>
            </a:r>
            <a:r>
              <a:rPr lang="fr-FR" dirty="0"/>
              <a:t>, 2013) renvoyant aux nombreux enjeux.</a:t>
            </a:r>
          </a:p>
        </p:txBody>
      </p:sp>
      <p:pic>
        <p:nvPicPr>
          <p:cNvPr id="4" name="Image 3">
            <a:extLst>
              <a:ext uri="{FF2B5EF4-FFF2-40B4-BE49-F238E27FC236}">
                <a16:creationId xmlns:a16="http://schemas.microsoft.com/office/drawing/2014/main" id="{A7821C34-B312-A248-A483-90F2294E7559}"/>
              </a:ext>
            </a:extLst>
          </p:cNvPr>
          <p:cNvPicPr>
            <a:picLocks noChangeAspect="1"/>
          </p:cNvPicPr>
          <p:nvPr/>
        </p:nvPicPr>
        <p:blipFill rotWithShape="1">
          <a:blip r:embed="rId3"/>
          <a:srcRect r="31995"/>
          <a:stretch/>
        </p:blipFill>
        <p:spPr>
          <a:xfrm>
            <a:off x="0" y="6311900"/>
            <a:ext cx="12192000" cy="546101"/>
          </a:xfrm>
          <a:prstGeom prst="rect">
            <a:avLst/>
          </a:prstGeom>
        </p:spPr>
      </p:pic>
      <p:pic>
        <p:nvPicPr>
          <p:cNvPr id="6" name="Image 5">
            <a:extLst>
              <a:ext uri="{FF2B5EF4-FFF2-40B4-BE49-F238E27FC236}">
                <a16:creationId xmlns:a16="http://schemas.microsoft.com/office/drawing/2014/main" id="{ABE6310F-D3E4-8F48-7588-88872F030220}"/>
              </a:ext>
            </a:extLst>
          </p:cNvPr>
          <p:cNvPicPr>
            <a:picLocks noChangeAspect="1"/>
          </p:cNvPicPr>
          <p:nvPr/>
        </p:nvPicPr>
        <p:blipFill>
          <a:blip r:embed="rId4"/>
          <a:stretch>
            <a:fillRect/>
          </a:stretch>
        </p:blipFill>
        <p:spPr>
          <a:xfrm>
            <a:off x="341578" y="2644947"/>
            <a:ext cx="2202249" cy="2222500"/>
          </a:xfrm>
          <a:prstGeom prst="rect">
            <a:avLst/>
          </a:prstGeom>
        </p:spPr>
      </p:pic>
      <p:cxnSp>
        <p:nvCxnSpPr>
          <p:cNvPr id="8" name="Connecteur droit 7">
            <a:extLst>
              <a:ext uri="{FF2B5EF4-FFF2-40B4-BE49-F238E27FC236}">
                <a16:creationId xmlns:a16="http://schemas.microsoft.com/office/drawing/2014/main" id="{567C1707-C23E-9770-CA51-D907B7BC2574}"/>
              </a:ext>
            </a:extLst>
          </p:cNvPr>
          <p:cNvCxnSpPr>
            <a:cxnSpLocks/>
          </p:cNvCxnSpPr>
          <p:nvPr/>
        </p:nvCxnSpPr>
        <p:spPr>
          <a:xfrm>
            <a:off x="838200" y="1690688"/>
            <a:ext cx="10515600" cy="0"/>
          </a:xfrm>
          <a:prstGeom prst="line">
            <a:avLst/>
          </a:prstGeom>
          <a:ln w="19050">
            <a:solidFill>
              <a:srgbClr val="37CBFF"/>
            </a:solidFill>
          </a:ln>
        </p:spPr>
        <p:style>
          <a:lnRef idx="1">
            <a:schemeClr val="accent1"/>
          </a:lnRef>
          <a:fillRef idx="0">
            <a:schemeClr val="accent1"/>
          </a:fillRef>
          <a:effectRef idx="0">
            <a:schemeClr val="accent1"/>
          </a:effectRef>
          <a:fontRef idx="minor">
            <a:schemeClr val="tx1"/>
          </a:fontRef>
        </p:style>
      </p:cxnSp>
      <p:sp>
        <p:nvSpPr>
          <p:cNvPr id="5" name="Espace réservé du pied de page 4"/>
          <p:cNvSpPr>
            <a:spLocks noGrp="1"/>
          </p:cNvSpPr>
          <p:nvPr>
            <p:ph type="ftr" sz="quarter" idx="11"/>
          </p:nvPr>
        </p:nvSpPr>
        <p:spPr/>
        <p:txBody>
          <a:bodyPr/>
          <a:lstStyle/>
          <a:p>
            <a:r>
              <a:rPr lang="fr-FR" smtClean="0"/>
              <a:t>Luc Bonnet, CPD EPS pour le 1er degré, DSDEN du Rhône</a:t>
            </a:r>
            <a:endParaRPr lang="fr-FR" dirty="0"/>
          </a:p>
        </p:txBody>
      </p:sp>
    </p:spTree>
    <p:extLst>
      <p:ext uri="{BB962C8B-B14F-4D97-AF65-F5344CB8AC3E}">
        <p14:creationId xmlns:p14="http://schemas.microsoft.com/office/powerpoint/2010/main" val="398458626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8696</TotalTime>
  <Words>4488</Words>
  <Application>Microsoft Office PowerPoint</Application>
  <PresentationFormat>Grand écran</PresentationFormat>
  <Paragraphs>337</Paragraphs>
  <Slides>49</Slides>
  <Notes>3</Notes>
  <HiddenSlides>1</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49</vt:i4>
      </vt:variant>
    </vt:vector>
  </HeadingPairs>
  <TitlesOfParts>
    <vt:vector size="53" baseType="lpstr">
      <vt:lpstr>Arial</vt:lpstr>
      <vt:lpstr>Calibri</vt:lpstr>
      <vt:lpstr>Calibri Light</vt:lpstr>
      <vt:lpstr>Thème Office</vt:lpstr>
      <vt:lpstr>GERSA 2023</vt:lpstr>
      <vt:lpstr>Ordre du jour</vt:lpstr>
      <vt:lpstr>Aisance aquatique</vt:lpstr>
      <vt:lpstr>Quelques rappels</vt:lpstr>
      <vt:lpstr>Une aisance aquatique inscrite dans la loi</vt:lpstr>
      <vt:lpstr>Le programme maternelle (BOEN n° 25 du 24/06/2021)</vt:lpstr>
      <vt:lpstr>Financement de l’aisance aquatique par le MS </vt:lpstr>
      <vt:lpstr>Une véritable synergie gouvernementale </vt:lpstr>
      <vt:lpstr>Aisance aquatique</vt:lpstr>
      <vt:lpstr>Présentation PowerPoint</vt:lpstr>
      <vt:lpstr>Rapport du jury de la conférence de consensus (janvier 2020)</vt:lpstr>
      <vt:lpstr>Conclusion provisoire</vt:lpstr>
      <vt:lpstr>De l’aisance aquatique au savoir nager en sécurité et au-delà: un parcours de formation pour devenir un nageur en sécurité dans l’eau  ..</vt:lpstr>
      <vt:lpstr>L’aisance aquatique</vt:lpstr>
      <vt:lpstr>Un objectif majeur, la sécurité de l’élève</vt:lpstr>
      <vt:lpstr>Des préconisations partagées……</vt:lpstr>
      <vt:lpstr>Et d’autres liées à certains contextes</vt:lpstr>
      <vt:lpstr>paliers</vt:lpstr>
      <vt:lpstr>paliers</vt:lpstr>
      <vt:lpstr>paliers</vt:lpstr>
      <vt:lpstr>Une analyse de ces paliers</vt:lpstr>
      <vt:lpstr>Une 2e réflexion sur ces paliers</vt:lpstr>
      <vt:lpstr>Et pourtant </vt:lpstr>
      <vt:lpstr>Des constats à méditer notamment à propos des « peurs » des élèves (1)</vt:lpstr>
      <vt:lpstr>Présentation PowerPoint</vt:lpstr>
      <vt:lpstr>Un enseignement largement influencé par la culture </vt:lpstr>
      <vt:lpstr>Présentation PowerPoint</vt:lpstr>
      <vt:lpstr>S’immerger</vt:lpstr>
      <vt:lpstr>Mais s’habituer à s’immerger</vt:lpstr>
      <vt:lpstr>Flotter, c’est peut-être</vt:lpstr>
      <vt:lpstr>S’habituer à flotter, </vt:lpstr>
      <vt:lpstr>Conclusion provisoire</vt:lpstr>
      <vt:lpstr>Des points d’interrogation…. </vt:lpstr>
      <vt:lpstr>Un principe fondamental</vt:lpstr>
      <vt:lpstr>Un suivi institutionnel attendu</vt:lpstr>
      <vt:lpstr>Une attention portée au processus évaluatif</vt:lpstr>
      <vt:lpstr>Des outils</vt:lpstr>
      <vt:lpstr>Projet et cadre académiques</vt:lpstr>
      <vt:lpstr>Présentation PowerPoint</vt:lpstr>
      <vt:lpstr>Un plan de formation rectoral</vt:lpstr>
      <vt:lpstr>Un cas concret</vt:lpstr>
      <vt:lpstr>Présentation PowerPoint</vt:lpstr>
      <vt:lpstr>Un 2ème cas concret</vt:lpstr>
      <vt:lpstr>Présentation PowerPoint</vt:lpstr>
      <vt:lpstr>Présentation PowerPoint</vt:lpstr>
      <vt:lpstr>Règlementation</vt:lpstr>
      <vt:lpstr>Règlementation</vt:lpstr>
      <vt:lpstr>Surveillance du public scolaire par les BNSSA</vt:lpstr>
      <vt:lpstr>Piscines et énergie</vt:lpstr>
    </vt:vector>
  </TitlesOfParts>
  <Company>ACADEMIE DE LYON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Aisance aquatique</dc:title>
  <dc:creator>lbonnet3</dc:creator>
  <cp:lastModifiedBy>lbonnet3</cp:lastModifiedBy>
  <cp:revision>123</cp:revision>
  <dcterms:created xsi:type="dcterms:W3CDTF">2023-02-08T09:41:39Z</dcterms:created>
  <dcterms:modified xsi:type="dcterms:W3CDTF">2024-02-26T08:53:16Z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9540963-e559-4020-8a90-fe8a502c2801_Enabled">
    <vt:lpwstr>true</vt:lpwstr>
  </property>
  <property fmtid="{D5CDD505-2E9C-101B-9397-08002B2CF9AE}" pid="3" name="MSIP_Label_19540963-e559-4020-8a90-fe8a502c2801_SetDate">
    <vt:lpwstr>2023-03-05T09:43:33Z</vt:lpwstr>
  </property>
  <property fmtid="{D5CDD505-2E9C-101B-9397-08002B2CF9AE}" pid="4" name="MSIP_Label_19540963-e559-4020-8a90-fe8a502c2801_Method">
    <vt:lpwstr>Standard</vt:lpwstr>
  </property>
  <property fmtid="{D5CDD505-2E9C-101B-9397-08002B2CF9AE}" pid="5" name="MSIP_Label_19540963-e559-4020-8a90-fe8a502c2801_Name">
    <vt:lpwstr>19540963-e559-4020-8a90-fe8a502c2801</vt:lpwstr>
  </property>
  <property fmtid="{D5CDD505-2E9C-101B-9397-08002B2CF9AE}" pid="6" name="MSIP_Label_19540963-e559-4020-8a90-fe8a502c2801_SiteId">
    <vt:lpwstr>f25493ae-1c98-41d7-8a33-0be75f5fe603</vt:lpwstr>
  </property>
  <property fmtid="{D5CDD505-2E9C-101B-9397-08002B2CF9AE}" pid="7" name="MSIP_Label_19540963-e559-4020-8a90-fe8a502c2801_ActionId">
    <vt:lpwstr>8521988b-f7dd-43e4-9287-b48945948274</vt:lpwstr>
  </property>
  <property fmtid="{D5CDD505-2E9C-101B-9397-08002B2CF9AE}" pid="8" name="MSIP_Label_19540963-e559-4020-8a90-fe8a502c2801_ContentBits">
    <vt:lpwstr>0</vt:lpwstr>
  </property>
</Properties>
</file>